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5" r:id="rId4"/>
    <p:sldId id="257" r:id="rId5"/>
    <p:sldId id="258" r:id="rId6"/>
    <p:sldId id="260" r:id="rId7"/>
    <p:sldId id="274" r:id="rId8"/>
    <p:sldId id="273" r:id="rId9"/>
    <p:sldId id="271" r:id="rId10"/>
    <p:sldId id="272" r:id="rId11"/>
    <p:sldId id="263" r:id="rId12"/>
    <p:sldId id="267" r:id="rId13"/>
    <p:sldId id="269" r:id="rId14"/>
    <p:sldId id="278" r:id="rId15"/>
    <p:sldId id="262" r:id="rId16"/>
    <p:sldId id="261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E9942-AB38-45D4-9F6D-81E80DBA4A58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41137ACD-D141-4CEF-9DA4-D63277F0F64A}">
      <dgm:prSet custT="1"/>
      <dgm:spPr/>
      <dgm:t>
        <a:bodyPr anchor="ctr"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Removed columns with no data(</a:t>
          </a:r>
          <a:r>
            <a:rPr lang="en-US" sz="1800" b="0" i="0" dirty="0" err="1">
              <a:latin typeface="Arial" panose="020B0604020202020204" pitchFamily="34" charset="0"/>
              <a:cs typeface="Arial" panose="020B0604020202020204" pitchFamily="34" charset="0"/>
            </a:rPr>
            <a:t>firstseason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b="0" i="0" dirty="0" err="1">
              <a:latin typeface="Arial" panose="020B0604020202020204" pitchFamily="34" charset="0"/>
              <a:cs typeface="Arial" panose="020B0604020202020204" pitchFamily="34" charset="0"/>
            </a:rPr>
            <a:t>lastseason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), incorrect data (Round 99, Pick 0), duplicate rows (draft data), replaced blanks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DE6D23-B8B1-49EF-8819-D0455026AF89}" type="parTrans" cxnId="{7732B927-012D-47FF-BE46-C8B7D970C47B}">
      <dgm:prSet/>
      <dgm:spPr/>
      <dgm:t>
        <a:bodyPr/>
        <a:lstStyle/>
        <a:p>
          <a:endParaRPr lang="en-US"/>
        </a:p>
      </dgm:t>
    </dgm:pt>
    <dgm:pt modelId="{A5E6531C-C47F-4ABD-AE7B-C2AE03530087}" type="sibTrans" cxnId="{7732B927-012D-47FF-BE46-C8B7D970C47B}">
      <dgm:prSet/>
      <dgm:spPr/>
      <dgm:t>
        <a:bodyPr/>
        <a:lstStyle/>
        <a:p>
          <a:endParaRPr lang="en-US"/>
        </a:p>
      </dgm:t>
    </dgm:pt>
    <dgm:pt modelId="{727117AD-4CA8-4E14-B4AC-6C137900A3AA}">
      <dgm:prSet custT="1"/>
      <dgm:spPr/>
      <dgm:t>
        <a:bodyPr anchor="ctr"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Took statistic raw data and converted into a per game stat: points per game, assists per game, rebounds, etc.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95A73A-606E-4D29-B358-53846452BEDF}" type="parTrans" cxnId="{2ADCC813-97F3-4A1B-9E2D-ABBEFE8721EC}">
      <dgm:prSet/>
      <dgm:spPr/>
      <dgm:t>
        <a:bodyPr/>
        <a:lstStyle/>
        <a:p>
          <a:endParaRPr lang="en-US"/>
        </a:p>
      </dgm:t>
    </dgm:pt>
    <dgm:pt modelId="{D944ADC0-D782-46BA-A3C2-C21AD43CB328}" type="sibTrans" cxnId="{2ADCC813-97F3-4A1B-9E2D-ABBEFE8721EC}">
      <dgm:prSet/>
      <dgm:spPr/>
      <dgm:t>
        <a:bodyPr/>
        <a:lstStyle/>
        <a:p>
          <a:endParaRPr lang="en-US"/>
        </a:p>
      </dgm:t>
    </dgm:pt>
    <dgm:pt modelId="{3319EC94-68C1-4844-BFB1-17EA98EA5BC1}">
      <dgm:prSet custT="1"/>
      <dgm:spPr/>
      <dgm:t>
        <a:bodyPr anchor="ctr"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Created % data with Field Goal, Free Throw, and 3 Pointer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EF3FE7-B04E-48C7-95D4-BCEA56AB3CE3}" type="parTrans" cxnId="{E47A2E1F-0C78-471A-B6D7-B27014996B17}">
      <dgm:prSet/>
      <dgm:spPr/>
      <dgm:t>
        <a:bodyPr/>
        <a:lstStyle/>
        <a:p>
          <a:endParaRPr lang="en-US"/>
        </a:p>
      </dgm:t>
    </dgm:pt>
    <dgm:pt modelId="{A267133B-61AB-4550-BF77-071E183A055A}" type="sibTrans" cxnId="{E47A2E1F-0C78-471A-B6D7-B27014996B17}">
      <dgm:prSet/>
      <dgm:spPr/>
      <dgm:t>
        <a:bodyPr/>
        <a:lstStyle/>
        <a:p>
          <a:endParaRPr lang="en-US"/>
        </a:p>
      </dgm:t>
    </dgm:pt>
    <dgm:pt modelId="{874A592E-645F-4886-B38E-30B56DCBD9A9}">
      <dgm:prSet/>
      <dgm:spPr/>
      <dgm:t>
        <a:bodyPr anchor="ctr"/>
        <a:lstStyle/>
        <a:p>
          <a:pPr algn="ctr"/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Replaced multiple position players with a single position, the one listed first: ‘C-F’ became ‘C’, ‘F-G’ became ‘F’, etc.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869AB-389B-42E1-AB1B-16115BAE57F4}" type="parTrans" cxnId="{B8AFD0D5-921D-4FFA-ADE9-52587B5F9A85}">
      <dgm:prSet/>
      <dgm:spPr/>
      <dgm:t>
        <a:bodyPr/>
        <a:lstStyle/>
        <a:p>
          <a:endParaRPr lang="en-US"/>
        </a:p>
      </dgm:t>
    </dgm:pt>
    <dgm:pt modelId="{A01DDD09-CD97-4ECB-96AF-707DB10D30BA}" type="sibTrans" cxnId="{B8AFD0D5-921D-4FFA-ADE9-52587B5F9A85}">
      <dgm:prSet/>
      <dgm:spPr/>
      <dgm:t>
        <a:bodyPr/>
        <a:lstStyle/>
        <a:p>
          <a:endParaRPr lang="en-US"/>
        </a:p>
      </dgm:t>
    </dgm:pt>
    <dgm:pt modelId="{BE38276D-D049-4A86-A384-2C4A6D35333A}">
      <dgm:prSet/>
      <dgm:spPr/>
      <dgm:t>
        <a:bodyPr anchor="ctr"/>
        <a:lstStyle/>
        <a:p>
          <a:pPr algn="ctr"/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Took height data spilt into feet and inches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E447CF-0025-4D7D-91EB-F85C1BB6AAAC}" type="parTrans" cxnId="{2991BCF1-1517-46B2-874A-8094850F6242}">
      <dgm:prSet/>
      <dgm:spPr/>
      <dgm:t>
        <a:bodyPr/>
        <a:lstStyle/>
        <a:p>
          <a:endParaRPr lang="en-US"/>
        </a:p>
      </dgm:t>
    </dgm:pt>
    <dgm:pt modelId="{5A949A81-A5AC-4C14-A86A-722478FE7DA4}" type="sibTrans" cxnId="{2991BCF1-1517-46B2-874A-8094850F6242}">
      <dgm:prSet/>
      <dgm:spPr/>
      <dgm:t>
        <a:bodyPr/>
        <a:lstStyle/>
        <a:p>
          <a:endParaRPr lang="en-US"/>
        </a:p>
      </dgm:t>
    </dgm:pt>
    <dgm:pt modelId="{F41DC699-B0A9-4572-99E5-91E89183DCE4}">
      <dgm:prSet/>
      <dgm:spPr/>
      <dgm:t>
        <a:bodyPr anchor="ctr"/>
        <a:lstStyle/>
        <a:p>
          <a:pPr algn="ctr"/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Brought together all relevant info into one table for Tableau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477A81-EA72-4184-A15F-B322C4AA9B9D}" type="parTrans" cxnId="{F84AD228-0477-40FE-8281-0B3007106DE6}">
      <dgm:prSet/>
      <dgm:spPr/>
      <dgm:t>
        <a:bodyPr/>
        <a:lstStyle/>
        <a:p>
          <a:endParaRPr lang="en-US"/>
        </a:p>
      </dgm:t>
    </dgm:pt>
    <dgm:pt modelId="{98DF61E9-6527-4E90-8B29-79EDEA081BF3}" type="sibTrans" cxnId="{F84AD228-0477-40FE-8281-0B3007106DE6}">
      <dgm:prSet/>
      <dgm:spPr/>
      <dgm:t>
        <a:bodyPr/>
        <a:lstStyle/>
        <a:p>
          <a:endParaRPr lang="en-US"/>
        </a:p>
      </dgm:t>
    </dgm:pt>
    <dgm:pt modelId="{44BB8682-AAC5-47AD-B635-4999E3748616}" type="pres">
      <dgm:prSet presAssocID="{910E9942-AB38-45D4-9F6D-81E80DBA4A58}" presName="vert0" presStyleCnt="0">
        <dgm:presLayoutVars>
          <dgm:dir/>
          <dgm:animOne val="branch"/>
          <dgm:animLvl val="lvl"/>
        </dgm:presLayoutVars>
      </dgm:prSet>
      <dgm:spPr/>
    </dgm:pt>
    <dgm:pt modelId="{AE337BD9-8199-4700-B1E5-571D9D47AC7F}" type="pres">
      <dgm:prSet presAssocID="{41137ACD-D141-4CEF-9DA4-D63277F0F64A}" presName="thickLine" presStyleLbl="alignNode1" presStyleIdx="0" presStyleCnt="6"/>
      <dgm:spPr/>
    </dgm:pt>
    <dgm:pt modelId="{E5850CA0-BFD3-45B4-AB6A-6BB20FEDE318}" type="pres">
      <dgm:prSet presAssocID="{41137ACD-D141-4CEF-9DA4-D63277F0F64A}" presName="horz1" presStyleCnt="0"/>
      <dgm:spPr/>
    </dgm:pt>
    <dgm:pt modelId="{60868AD6-CFC9-430A-BC2E-9CDAFD0095E6}" type="pres">
      <dgm:prSet presAssocID="{41137ACD-D141-4CEF-9DA4-D63277F0F64A}" presName="tx1" presStyleLbl="revTx" presStyleIdx="0" presStyleCnt="6"/>
      <dgm:spPr/>
    </dgm:pt>
    <dgm:pt modelId="{A9A6EFC7-0B7D-484D-83BF-7CDA068226EC}" type="pres">
      <dgm:prSet presAssocID="{41137ACD-D141-4CEF-9DA4-D63277F0F64A}" presName="vert1" presStyleCnt="0"/>
      <dgm:spPr/>
    </dgm:pt>
    <dgm:pt modelId="{AFB1B027-22FE-4384-B497-ECE99D2AEC4A}" type="pres">
      <dgm:prSet presAssocID="{727117AD-4CA8-4E14-B4AC-6C137900A3AA}" presName="thickLine" presStyleLbl="alignNode1" presStyleIdx="1" presStyleCnt="6"/>
      <dgm:spPr/>
    </dgm:pt>
    <dgm:pt modelId="{800F8485-4657-4BC2-A27F-8036CCCF0D69}" type="pres">
      <dgm:prSet presAssocID="{727117AD-4CA8-4E14-B4AC-6C137900A3AA}" presName="horz1" presStyleCnt="0"/>
      <dgm:spPr/>
    </dgm:pt>
    <dgm:pt modelId="{EB476BB9-3AEC-4254-A5D8-12A311E1C5E0}" type="pres">
      <dgm:prSet presAssocID="{727117AD-4CA8-4E14-B4AC-6C137900A3AA}" presName="tx1" presStyleLbl="revTx" presStyleIdx="1" presStyleCnt="6"/>
      <dgm:spPr/>
    </dgm:pt>
    <dgm:pt modelId="{CF951D7C-92F1-4615-A52E-0EA07F6CB734}" type="pres">
      <dgm:prSet presAssocID="{727117AD-4CA8-4E14-B4AC-6C137900A3AA}" presName="vert1" presStyleCnt="0"/>
      <dgm:spPr/>
    </dgm:pt>
    <dgm:pt modelId="{18146D90-F330-457C-8982-C361B71FA8EE}" type="pres">
      <dgm:prSet presAssocID="{3319EC94-68C1-4844-BFB1-17EA98EA5BC1}" presName="thickLine" presStyleLbl="alignNode1" presStyleIdx="2" presStyleCnt="6"/>
      <dgm:spPr/>
    </dgm:pt>
    <dgm:pt modelId="{A915E453-BD86-48BB-A432-E37673262CDD}" type="pres">
      <dgm:prSet presAssocID="{3319EC94-68C1-4844-BFB1-17EA98EA5BC1}" presName="horz1" presStyleCnt="0"/>
      <dgm:spPr/>
    </dgm:pt>
    <dgm:pt modelId="{80D93848-8370-4B46-AC13-E6E5A5A81671}" type="pres">
      <dgm:prSet presAssocID="{3319EC94-68C1-4844-BFB1-17EA98EA5BC1}" presName="tx1" presStyleLbl="revTx" presStyleIdx="2" presStyleCnt="6"/>
      <dgm:spPr/>
    </dgm:pt>
    <dgm:pt modelId="{F4054FF0-F7B5-4C47-B370-530B368CEB72}" type="pres">
      <dgm:prSet presAssocID="{3319EC94-68C1-4844-BFB1-17EA98EA5BC1}" presName="vert1" presStyleCnt="0"/>
      <dgm:spPr/>
    </dgm:pt>
    <dgm:pt modelId="{7EBE4ED7-05EF-48E1-9A19-FA216A81EAA4}" type="pres">
      <dgm:prSet presAssocID="{874A592E-645F-4886-B38E-30B56DCBD9A9}" presName="thickLine" presStyleLbl="alignNode1" presStyleIdx="3" presStyleCnt="6"/>
      <dgm:spPr/>
    </dgm:pt>
    <dgm:pt modelId="{AEB7BE0E-8326-4A40-9CA6-551B3AED4D6F}" type="pres">
      <dgm:prSet presAssocID="{874A592E-645F-4886-B38E-30B56DCBD9A9}" presName="horz1" presStyleCnt="0"/>
      <dgm:spPr/>
    </dgm:pt>
    <dgm:pt modelId="{8DC531D4-0EF6-4E27-B9EC-3C37C98705EA}" type="pres">
      <dgm:prSet presAssocID="{874A592E-645F-4886-B38E-30B56DCBD9A9}" presName="tx1" presStyleLbl="revTx" presStyleIdx="3" presStyleCnt="6"/>
      <dgm:spPr/>
    </dgm:pt>
    <dgm:pt modelId="{E17B237F-4477-4075-85AA-2961381C6888}" type="pres">
      <dgm:prSet presAssocID="{874A592E-645F-4886-B38E-30B56DCBD9A9}" presName="vert1" presStyleCnt="0"/>
      <dgm:spPr/>
    </dgm:pt>
    <dgm:pt modelId="{9D56317A-5CB2-42C5-A3DF-94FA375B9FCC}" type="pres">
      <dgm:prSet presAssocID="{BE38276D-D049-4A86-A384-2C4A6D35333A}" presName="thickLine" presStyleLbl="alignNode1" presStyleIdx="4" presStyleCnt="6"/>
      <dgm:spPr/>
    </dgm:pt>
    <dgm:pt modelId="{1F903A64-18D4-4054-9998-D4B356F69943}" type="pres">
      <dgm:prSet presAssocID="{BE38276D-D049-4A86-A384-2C4A6D35333A}" presName="horz1" presStyleCnt="0"/>
      <dgm:spPr/>
    </dgm:pt>
    <dgm:pt modelId="{494B2834-891E-4A6A-A320-4C6F615747ED}" type="pres">
      <dgm:prSet presAssocID="{BE38276D-D049-4A86-A384-2C4A6D35333A}" presName="tx1" presStyleLbl="revTx" presStyleIdx="4" presStyleCnt="6"/>
      <dgm:spPr/>
    </dgm:pt>
    <dgm:pt modelId="{6E74232D-A3EE-4300-8501-20A115051E9F}" type="pres">
      <dgm:prSet presAssocID="{BE38276D-D049-4A86-A384-2C4A6D35333A}" presName="vert1" presStyleCnt="0"/>
      <dgm:spPr/>
    </dgm:pt>
    <dgm:pt modelId="{3805F854-DE30-4A9D-B1CE-DA64857C0B85}" type="pres">
      <dgm:prSet presAssocID="{F41DC699-B0A9-4572-99E5-91E89183DCE4}" presName="thickLine" presStyleLbl="alignNode1" presStyleIdx="5" presStyleCnt="6"/>
      <dgm:spPr/>
    </dgm:pt>
    <dgm:pt modelId="{D61CE5D6-17C0-45FA-8477-0B23EFB86191}" type="pres">
      <dgm:prSet presAssocID="{F41DC699-B0A9-4572-99E5-91E89183DCE4}" presName="horz1" presStyleCnt="0"/>
      <dgm:spPr/>
    </dgm:pt>
    <dgm:pt modelId="{A15FB95B-B6EB-4630-AAF9-F53CF19560C4}" type="pres">
      <dgm:prSet presAssocID="{F41DC699-B0A9-4572-99E5-91E89183DCE4}" presName="tx1" presStyleLbl="revTx" presStyleIdx="5" presStyleCnt="6"/>
      <dgm:spPr/>
    </dgm:pt>
    <dgm:pt modelId="{7E610319-67F0-4440-8DF1-C43B695E807E}" type="pres">
      <dgm:prSet presAssocID="{F41DC699-B0A9-4572-99E5-91E89183DCE4}" presName="vert1" presStyleCnt="0"/>
      <dgm:spPr/>
    </dgm:pt>
  </dgm:ptLst>
  <dgm:cxnLst>
    <dgm:cxn modelId="{41F40F0A-D7CF-4FC8-B7EA-D104F1FA9FA4}" type="presOf" srcId="{727117AD-4CA8-4E14-B4AC-6C137900A3AA}" destId="{EB476BB9-3AEC-4254-A5D8-12A311E1C5E0}" srcOrd="0" destOrd="0" presId="urn:microsoft.com/office/officeart/2008/layout/LinedList"/>
    <dgm:cxn modelId="{2ADCC813-97F3-4A1B-9E2D-ABBEFE8721EC}" srcId="{910E9942-AB38-45D4-9F6D-81E80DBA4A58}" destId="{727117AD-4CA8-4E14-B4AC-6C137900A3AA}" srcOrd="1" destOrd="0" parTransId="{8695A73A-606E-4D29-B358-53846452BEDF}" sibTransId="{D944ADC0-D782-46BA-A3C2-C21AD43CB328}"/>
    <dgm:cxn modelId="{B4977919-7404-4597-B1F0-B3CCEC02D868}" type="presOf" srcId="{874A592E-645F-4886-B38E-30B56DCBD9A9}" destId="{8DC531D4-0EF6-4E27-B9EC-3C37C98705EA}" srcOrd="0" destOrd="0" presId="urn:microsoft.com/office/officeart/2008/layout/LinedList"/>
    <dgm:cxn modelId="{E47A2E1F-0C78-471A-B6D7-B27014996B17}" srcId="{910E9942-AB38-45D4-9F6D-81E80DBA4A58}" destId="{3319EC94-68C1-4844-BFB1-17EA98EA5BC1}" srcOrd="2" destOrd="0" parTransId="{3EEF3FE7-B04E-48C7-95D4-BCEA56AB3CE3}" sibTransId="{A267133B-61AB-4550-BF77-071E183A055A}"/>
    <dgm:cxn modelId="{7732B927-012D-47FF-BE46-C8B7D970C47B}" srcId="{910E9942-AB38-45D4-9F6D-81E80DBA4A58}" destId="{41137ACD-D141-4CEF-9DA4-D63277F0F64A}" srcOrd="0" destOrd="0" parTransId="{B1DE6D23-B8B1-49EF-8819-D0455026AF89}" sibTransId="{A5E6531C-C47F-4ABD-AE7B-C2AE03530087}"/>
    <dgm:cxn modelId="{BD568128-981A-400E-80D2-41C0322E4CC8}" type="presOf" srcId="{3319EC94-68C1-4844-BFB1-17EA98EA5BC1}" destId="{80D93848-8370-4B46-AC13-E6E5A5A81671}" srcOrd="0" destOrd="0" presId="urn:microsoft.com/office/officeart/2008/layout/LinedList"/>
    <dgm:cxn modelId="{F84AD228-0477-40FE-8281-0B3007106DE6}" srcId="{910E9942-AB38-45D4-9F6D-81E80DBA4A58}" destId="{F41DC699-B0A9-4572-99E5-91E89183DCE4}" srcOrd="5" destOrd="0" parTransId="{55477A81-EA72-4184-A15F-B322C4AA9B9D}" sibTransId="{98DF61E9-6527-4E90-8B29-79EDEA081BF3}"/>
    <dgm:cxn modelId="{05F72B86-A9DD-407E-89A2-32F7E723D3A4}" type="presOf" srcId="{BE38276D-D049-4A86-A384-2C4A6D35333A}" destId="{494B2834-891E-4A6A-A320-4C6F615747ED}" srcOrd="0" destOrd="0" presId="urn:microsoft.com/office/officeart/2008/layout/LinedList"/>
    <dgm:cxn modelId="{3DD3C09C-0E46-4C9F-9412-B9915997C8A5}" type="presOf" srcId="{F41DC699-B0A9-4572-99E5-91E89183DCE4}" destId="{A15FB95B-B6EB-4630-AAF9-F53CF19560C4}" srcOrd="0" destOrd="0" presId="urn:microsoft.com/office/officeart/2008/layout/LinedList"/>
    <dgm:cxn modelId="{897D90AE-F662-444D-8B49-CAB49CD1590B}" type="presOf" srcId="{41137ACD-D141-4CEF-9DA4-D63277F0F64A}" destId="{60868AD6-CFC9-430A-BC2E-9CDAFD0095E6}" srcOrd="0" destOrd="0" presId="urn:microsoft.com/office/officeart/2008/layout/LinedList"/>
    <dgm:cxn modelId="{B8AFD0D5-921D-4FFA-ADE9-52587B5F9A85}" srcId="{910E9942-AB38-45D4-9F6D-81E80DBA4A58}" destId="{874A592E-645F-4886-B38E-30B56DCBD9A9}" srcOrd="3" destOrd="0" parTransId="{FF0869AB-389B-42E1-AB1B-16115BAE57F4}" sibTransId="{A01DDD09-CD97-4ECB-96AF-707DB10D30BA}"/>
    <dgm:cxn modelId="{E463A7D6-841F-441A-8005-20E53BED610D}" type="presOf" srcId="{910E9942-AB38-45D4-9F6D-81E80DBA4A58}" destId="{44BB8682-AAC5-47AD-B635-4999E3748616}" srcOrd="0" destOrd="0" presId="urn:microsoft.com/office/officeart/2008/layout/LinedList"/>
    <dgm:cxn modelId="{2991BCF1-1517-46B2-874A-8094850F6242}" srcId="{910E9942-AB38-45D4-9F6D-81E80DBA4A58}" destId="{BE38276D-D049-4A86-A384-2C4A6D35333A}" srcOrd="4" destOrd="0" parTransId="{F2E447CF-0025-4D7D-91EB-F85C1BB6AAAC}" sibTransId="{5A949A81-A5AC-4C14-A86A-722478FE7DA4}"/>
    <dgm:cxn modelId="{8F50CAC3-4D95-4F83-A3ED-10BA5AF03762}" type="presParOf" srcId="{44BB8682-AAC5-47AD-B635-4999E3748616}" destId="{AE337BD9-8199-4700-B1E5-571D9D47AC7F}" srcOrd="0" destOrd="0" presId="urn:microsoft.com/office/officeart/2008/layout/LinedList"/>
    <dgm:cxn modelId="{421F26A3-008C-4B3E-B524-59153C52B8AA}" type="presParOf" srcId="{44BB8682-AAC5-47AD-B635-4999E3748616}" destId="{E5850CA0-BFD3-45B4-AB6A-6BB20FEDE318}" srcOrd="1" destOrd="0" presId="urn:microsoft.com/office/officeart/2008/layout/LinedList"/>
    <dgm:cxn modelId="{8C2712F8-819C-4AE2-9325-707C85A4A07B}" type="presParOf" srcId="{E5850CA0-BFD3-45B4-AB6A-6BB20FEDE318}" destId="{60868AD6-CFC9-430A-BC2E-9CDAFD0095E6}" srcOrd="0" destOrd="0" presId="urn:microsoft.com/office/officeart/2008/layout/LinedList"/>
    <dgm:cxn modelId="{DAE9F998-70B1-4ED0-89C5-F9F316499FA3}" type="presParOf" srcId="{E5850CA0-BFD3-45B4-AB6A-6BB20FEDE318}" destId="{A9A6EFC7-0B7D-484D-83BF-7CDA068226EC}" srcOrd="1" destOrd="0" presId="urn:microsoft.com/office/officeart/2008/layout/LinedList"/>
    <dgm:cxn modelId="{5AF36441-A331-4FB4-BDEF-9858CFF9E013}" type="presParOf" srcId="{44BB8682-AAC5-47AD-B635-4999E3748616}" destId="{AFB1B027-22FE-4384-B497-ECE99D2AEC4A}" srcOrd="2" destOrd="0" presId="urn:microsoft.com/office/officeart/2008/layout/LinedList"/>
    <dgm:cxn modelId="{408A1057-569A-4427-BF57-4D1D0BDB4637}" type="presParOf" srcId="{44BB8682-AAC5-47AD-B635-4999E3748616}" destId="{800F8485-4657-4BC2-A27F-8036CCCF0D69}" srcOrd="3" destOrd="0" presId="urn:microsoft.com/office/officeart/2008/layout/LinedList"/>
    <dgm:cxn modelId="{8683B51C-04BB-4266-BCEC-1686E3BAEB3C}" type="presParOf" srcId="{800F8485-4657-4BC2-A27F-8036CCCF0D69}" destId="{EB476BB9-3AEC-4254-A5D8-12A311E1C5E0}" srcOrd="0" destOrd="0" presId="urn:microsoft.com/office/officeart/2008/layout/LinedList"/>
    <dgm:cxn modelId="{B87E767F-DFC5-43D3-B72B-AC04FB683BD3}" type="presParOf" srcId="{800F8485-4657-4BC2-A27F-8036CCCF0D69}" destId="{CF951D7C-92F1-4615-A52E-0EA07F6CB734}" srcOrd="1" destOrd="0" presId="urn:microsoft.com/office/officeart/2008/layout/LinedList"/>
    <dgm:cxn modelId="{EBA28145-F395-45AC-B0A3-E9F17CE30F4D}" type="presParOf" srcId="{44BB8682-AAC5-47AD-B635-4999E3748616}" destId="{18146D90-F330-457C-8982-C361B71FA8EE}" srcOrd="4" destOrd="0" presId="urn:microsoft.com/office/officeart/2008/layout/LinedList"/>
    <dgm:cxn modelId="{99E9899A-5F8E-4E5C-93D2-045D63C70B33}" type="presParOf" srcId="{44BB8682-AAC5-47AD-B635-4999E3748616}" destId="{A915E453-BD86-48BB-A432-E37673262CDD}" srcOrd="5" destOrd="0" presId="urn:microsoft.com/office/officeart/2008/layout/LinedList"/>
    <dgm:cxn modelId="{1585F961-F3C4-4BF9-897D-310EF71EE3F6}" type="presParOf" srcId="{A915E453-BD86-48BB-A432-E37673262CDD}" destId="{80D93848-8370-4B46-AC13-E6E5A5A81671}" srcOrd="0" destOrd="0" presId="urn:microsoft.com/office/officeart/2008/layout/LinedList"/>
    <dgm:cxn modelId="{BF71BA13-40B7-4002-A289-4CDB7C469BD6}" type="presParOf" srcId="{A915E453-BD86-48BB-A432-E37673262CDD}" destId="{F4054FF0-F7B5-4C47-B370-530B368CEB72}" srcOrd="1" destOrd="0" presId="urn:microsoft.com/office/officeart/2008/layout/LinedList"/>
    <dgm:cxn modelId="{46B4B04C-EF9C-4926-8729-5681A06ACED6}" type="presParOf" srcId="{44BB8682-AAC5-47AD-B635-4999E3748616}" destId="{7EBE4ED7-05EF-48E1-9A19-FA216A81EAA4}" srcOrd="6" destOrd="0" presId="urn:microsoft.com/office/officeart/2008/layout/LinedList"/>
    <dgm:cxn modelId="{D26C406A-695E-4A38-B32E-A1140A493A78}" type="presParOf" srcId="{44BB8682-AAC5-47AD-B635-4999E3748616}" destId="{AEB7BE0E-8326-4A40-9CA6-551B3AED4D6F}" srcOrd="7" destOrd="0" presId="urn:microsoft.com/office/officeart/2008/layout/LinedList"/>
    <dgm:cxn modelId="{CFBBB03C-CBAA-4FB7-AE10-CA73EA3DB0E7}" type="presParOf" srcId="{AEB7BE0E-8326-4A40-9CA6-551B3AED4D6F}" destId="{8DC531D4-0EF6-4E27-B9EC-3C37C98705EA}" srcOrd="0" destOrd="0" presId="urn:microsoft.com/office/officeart/2008/layout/LinedList"/>
    <dgm:cxn modelId="{4C99821B-EF12-4BB5-96F5-4323570F67D7}" type="presParOf" srcId="{AEB7BE0E-8326-4A40-9CA6-551B3AED4D6F}" destId="{E17B237F-4477-4075-85AA-2961381C6888}" srcOrd="1" destOrd="0" presId="urn:microsoft.com/office/officeart/2008/layout/LinedList"/>
    <dgm:cxn modelId="{89B359A1-9087-407C-BE60-956712BF0C81}" type="presParOf" srcId="{44BB8682-AAC5-47AD-B635-4999E3748616}" destId="{9D56317A-5CB2-42C5-A3DF-94FA375B9FCC}" srcOrd="8" destOrd="0" presId="urn:microsoft.com/office/officeart/2008/layout/LinedList"/>
    <dgm:cxn modelId="{5A6793A2-46C3-4562-8A5F-5203A13BF7F0}" type="presParOf" srcId="{44BB8682-AAC5-47AD-B635-4999E3748616}" destId="{1F903A64-18D4-4054-9998-D4B356F69943}" srcOrd="9" destOrd="0" presId="urn:microsoft.com/office/officeart/2008/layout/LinedList"/>
    <dgm:cxn modelId="{970277F9-7267-4DEF-9043-73B241C22978}" type="presParOf" srcId="{1F903A64-18D4-4054-9998-D4B356F69943}" destId="{494B2834-891E-4A6A-A320-4C6F615747ED}" srcOrd="0" destOrd="0" presId="urn:microsoft.com/office/officeart/2008/layout/LinedList"/>
    <dgm:cxn modelId="{E795CD2D-FB73-4402-8563-AFBCB09C31C8}" type="presParOf" srcId="{1F903A64-18D4-4054-9998-D4B356F69943}" destId="{6E74232D-A3EE-4300-8501-20A115051E9F}" srcOrd="1" destOrd="0" presId="urn:microsoft.com/office/officeart/2008/layout/LinedList"/>
    <dgm:cxn modelId="{057AE3A8-8C34-4C82-83E1-14E3C217BD3E}" type="presParOf" srcId="{44BB8682-AAC5-47AD-B635-4999E3748616}" destId="{3805F854-DE30-4A9D-B1CE-DA64857C0B85}" srcOrd="10" destOrd="0" presId="urn:microsoft.com/office/officeart/2008/layout/LinedList"/>
    <dgm:cxn modelId="{DCC83E98-04C8-40E1-8825-66F99BC90C2D}" type="presParOf" srcId="{44BB8682-AAC5-47AD-B635-4999E3748616}" destId="{D61CE5D6-17C0-45FA-8477-0B23EFB86191}" srcOrd="11" destOrd="0" presId="urn:microsoft.com/office/officeart/2008/layout/LinedList"/>
    <dgm:cxn modelId="{67995C3E-B2E2-4AEC-AF5B-F9DC2D6D3A4E}" type="presParOf" srcId="{D61CE5D6-17C0-45FA-8477-0B23EFB86191}" destId="{A15FB95B-B6EB-4630-AAF9-F53CF19560C4}" srcOrd="0" destOrd="0" presId="urn:microsoft.com/office/officeart/2008/layout/LinedList"/>
    <dgm:cxn modelId="{FA483D7B-947D-45FC-9D58-9549679FB992}" type="presParOf" srcId="{D61CE5D6-17C0-45FA-8477-0B23EFB86191}" destId="{7E610319-67F0-4440-8DF1-C43B695E80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C63D9-3110-4E2C-91F8-54C8E3E6B6F6}" type="doc">
      <dgm:prSet loTypeId="urn:microsoft.com/office/officeart/2005/8/layout/vList2" loCatId="Inbo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97A71D-FAEB-4640-AD43-2C7CD6D895D6}">
      <dgm:prSet custT="1"/>
      <dgm:spPr/>
      <dgm:t>
        <a:bodyPr/>
        <a:lstStyle/>
        <a:p>
          <a:pPr algn="ctr"/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Only Looked At Data from 1985 onward (1</a:t>
          </a:r>
          <a:r>
            <a:rPr lang="en-US" sz="1600" b="0" i="0" baseline="30000" dirty="0">
              <a:latin typeface="Arial" panose="020B0604020202020204" pitchFamily="34" charset="0"/>
              <a:cs typeface="Arial" panose="020B0604020202020204" pitchFamily="34" charset="0"/>
            </a:rPr>
            <a:t>st</a:t>
          </a:r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 year of Draft Lottery)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5477DC-D259-4BB2-912B-3295882DBA66}" type="parTrans" cxnId="{D6A599D2-BD66-4428-BC78-91543DD33EB8}">
      <dgm:prSet/>
      <dgm:spPr/>
      <dgm:t>
        <a:bodyPr/>
        <a:lstStyle/>
        <a:p>
          <a:endParaRPr lang="en-US"/>
        </a:p>
      </dgm:t>
    </dgm:pt>
    <dgm:pt modelId="{FBE481BD-C783-41EC-BFF0-963A2972144F}" type="sibTrans" cxnId="{D6A599D2-BD66-4428-BC78-91543DD33EB8}">
      <dgm:prSet/>
      <dgm:spPr/>
      <dgm:t>
        <a:bodyPr/>
        <a:lstStyle/>
        <a:p>
          <a:endParaRPr lang="en-US"/>
        </a:p>
      </dgm:t>
    </dgm:pt>
    <dgm:pt modelId="{7CF40742-307A-4EF8-B662-8EA3C23631D3}">
      <dgm:prSet custT="1"/>
      <dgm:spPr/>
      <dgm:t>
        <a:bodyPr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Total Draft Picks since 1985: 1882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306FC-99D7-4104-B526-4EFD06FFB4B3}" type="parTrans" cxnId="{E0E22A38-131B-452B-B7E5-CB11342C33F3}">
      <dgm:prSet/>
      <dgm:spPr/>
      <dgm:t>
        <a:bodyPr/>
        <a:lstStyle/>
        <a:p>
          <a:endParaRPr lang="en-US"/>
        </a:p>
      </dgm:t>
    </dgm:pt>
    <dgm:pt modelId="{47F7895D-A0B8-4D69-ADD7-0D6EB8BCC896}" type="sibTrans" cxnId="{E0E22A38-131B-452B-B7E5-CB11342C33F3}">
      <dgm:prSet/>
      <dgm:spPr/>
      <dgm:t>
        <a:bodyPr/>
        <a:lstStyle/>
        <a:p>
          <a:endParaRPr lang="en-US"/>
        </a:p>
      </dgm:t>
    </dgm:pt>
    <dgm:pt modelId="{F79F73F9-3C3D-4785-895C-FB3AA5A60EF2}">
      <dgm:prSet custT="1"/>
      <dgm:spPr/>
      <dgm:t>
        <a:bodyPr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Master Table Player IDs: 5061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D39401-C754-44F2-8976-FC8DB4004AF4}" type="parTrans" cxnId="{3100427F-6A04-433C-9679-8496A02B14E1}">
      <dgm:prSet/>
      <dgm:spPr/>
      <dgm:t>
        <a:bodyPr/>
        <a:lstStyle/>
        <a:p>
          <a:endParaRPr lang="en-US"/>
        </a:p>
      </dgm:t>
    </dgm:pt>
    <dgm:pt modelId="{F3A57D7C-911B-4436-87DE-40AC050C92AB}" type="sibTrans" cxnId="{3100427F-6A04-433C-9679-8496A02B14E1}">
      <dgm:prSet/>
      <dgm:spPr/>
      <dgm:t>
        <a:bodyPr/>
        <a:lstStyle/>
        <a:p>
          <a:endParaRPr lang="en-US"/>
        </a:p>
      </dgm:t>
    </dgm:pt>
    <dgm:pt modelId="{CB43DDB4-D393-439E-9714-8BED8156CFEB}">
      <dgm:prSet custT="1"/>
      <dgm:spPr/>
      <dgm:t>
        <a:bodyPr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Distinct Players who played in 1985 or greater: 2136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214854-57C7-4D1A-AE62-7B3B401C0D9F}" type="parTrans" cxnId="{EC4050BB-033C-478C-BBF1-963DAE529F09}">
      <dgm:prSet/>
      <dgm:spPr/>
      <dgm:t>
        <a:bodyPr/>
        <a:lstStyle/>
        <a:p>
          <a:endParaRPr lang="en-US"/>
        </a:p>
      </dgm:t>
    </dgm:pt>
    <dgm:pt modelId="{928F9E5F-7AC1-46FB-AF91-F2918328E45B}" type="sibTrans" cxnId="{EC4050BB-033C-478C-BBF1-963DAE529F09}">
      <dgm:prSet/>
      <dgm:spPr/>
      <dgm:t>
        <a:bodyPr/>
        <a:lstStyle/>
        <a:p>
          <a:endParaRPr lang="en-US"/>
        </a:p>
      </dgm:t>
    </dgm:pt>
    <dgm:pt modelId="{37F1840C-6640-4965-93F7-0AB4B6457D42}">
      <dgm:prSet custT="1"/>
      <dgm:spPr/>
      <dgm:t>
        <a:bodyPr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A Player must play 70% of his team's games (58 in 82-game season) to Qualify For NBA League Leaders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A246B-DB21-4FE8-B89D-99BF2F2B6806}" type="parTrans" cxnId="{69F92232-64B9-49DC-A58C-E6742D19608B}">
      <dgm:prSet/>
      <dgm:spPr/>
      <dgm:t>
        <a:bodyPr/>
        <a:lstStyle/>
        <a:p>
          <a:endParaRPr lang="en-US"/>
        </a:p>
      </dgm:t>
    </dgm:pt>
    <dgm:pt modelId="{46D1B82C-2444-4C1B-ABA1-ED6D7E6740C0}" type="sibTrans" cxnId="{69F92232-64B9-49DC-A58C-E6742D19608B}">
      <dgm:prSet/>
      <dgm:spPr/>
      <dgm:t>
        <a:bodyPr/>
        <a:lstStyle/>
        <a:p>
          <a:endParaRPr lang="en-US"/>
        </a:p>
      </dgm:t>
    </dgm:pt>
    <dgm:pt modelId="{EB67BCD1-F8DB-4147-8479-D5BE1AD58D91}">
      <dgm:prSet custT="1"/>
      <dgm:spPr/>
      <dgm:t>
        <a:bodyPr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Players who played 70% or more games since 1985: 5825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8415FF-1057-4449-B5EA-197C8696AE68}" type="parTrans" cxnId="{4376B627-5218-4B8A-86DE-F089305970B7}">
      <dgm:prSet/>
      <dgm:spPr/>
      <dgm:t>
        <a:bodyPr/>
        <a:lstStyle/>
        <a:p>
          <a:endParaRPr lang="en-US"/>
        </a:p>
      </dgm:t>
    </dgm:pt>
    <dgm:pt modelId="{CF7FF868-A402-4CA8-8717-C503E61AE703}" type="sibTrans" cxnId="{4376B627-5218-4B8A-86DE-F089305970B7}">
      <dgm:prSet/>
      <dgm:spPr/>
      <dgm:t>
        <a:bodyPr/>
        <a:lstStyle/>
        <a:p>
          <a:endParaRPr lang="en-US"/>
        </a:p>
      </dgm:t>
    </dgm:pt>
    <dgm:pt modelId="{890449FE-7B6B-45C2-B8F2-D480A7BEA78F}">
      <dgm:prSet custT="1"/>
      <dgm:spPr/>
      <dgm:t>
        <a:bodyPr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Players who have played in All Star Game Since 1985: 588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6B62B2-ACF8-4A47-A457-CEE0DD59FC02}" type="parTrans" cxnId="{57608939-A64F-4357-8146-87B2D3F24477}">
      <dgm:prSet/>
      <dgm:spPr/>
      <dgm:t>
        <a:bodyPr/>
        <a:lstStyle/>
        <a:p>
          <a:endParaRPr lang="en-US"/>
        </a:p>
      </dgm:t>
    </dgm:pt>
    <dgm:pt modelId="{0EF6A237-84E0-4D8A-B457-08B6C290D157}" type="sibTrans" cxnId="{57608939-A64F-4357-8146-87B2D3F24477}">
      <dgm:prSet/>
      <dgm:spPr/>
      <dgm:t>
        <a:bodyPr/>
        <a:lstStyle/>
        <a:p>
          <a:endParaRPr lang="en-US"/>
        </a:p>
      </dgm:t>
    </dgm:pt>
    <dgm:pt modelId="{517FBA27-4187-4102-AD2D-7B4E67D2D5D6}">
      <dgm:prSet custT="1"/>
      <dgm:spPr/>
      <dgm:t>
        <a:bodyPr/>
        <a:lstStyle/>
        <a:p>
          <a:pPr algn="ctr"/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Distinct Players who played in 1985 or greater: 2136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FFCF68-84FC-4588-BA9F-8EA088B73B96}" type="parTrans" cxnId="{2B90AFFB-8BDF-46C5-88CD-DD98991FF258}">
      <dgm:prSet/>
      <dgm:spPr/>
      <dgm:t>
        <a:bodyPr/>
        <a:lstStyle/>
        <a:p>
          <a:endParaRPr lang="en-US"/>
        </a:p>
      </dgm:t>
    </dgm:pt>
    <dgm:pt modelId="{217FA7E0-64B5-49A9-B0AF-65315D9EA7BF}" type="sibTrans" cxnId="{2B90AFFB-8BDF-46C5-88CD-DD98991FF258}">
      <dgm:prSet/>
      <dgm:spPr/>
      <dgm:t>
        <a:bodyPr/>
        <a:lstStyle/>
        <a:p>
          <a:endParaRPr lang="en-US"/>
        </a:p>
      </dgm:t>
    </dgm:pt>
    <dgm:pt modelId="{D6A5C0D2-2BB6-4137-AB7A-932CE6D01954}">
      <dgm:prSet custT="1"/>
      <dgm:spPr/>
      <dgm:t>
        <a:bodyPr/>
        <a:lstStyle/>
        <a:p>
          <a:pPr algn="ctr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58 GP Minimum: No Data for 1998-99 Season &amp; 2011-12 Data Limited (Lockout Seasons)</a:t>
          </a:r>
        </a:p>
      </dgm:t>
    </dgm:pt>
    <dgm:pt modelId="{705E6D4F-D41A-48DA-B59E-AEE2C1CE2F7D}" type="parTrans" cxnId="{F54602D1-9AC2-4951-B992-9F0F3EAD6E13}">
      <dgm:prSet/>
      <dgm:spPr/>
      <dgm:t>
        <a:bodyPr/>
        <a:lstStyle/>
        <a:p>
          <a:endParaRPr lang="en-US"/>
        </a:p>
      </dgm:t>
    </dgm:pt>
    <dgm:pt modelId="{3F9444D2-6E2F-4AA2-BD8A-AB0594B7DC0D}" type="sibTrans" cxnId="{F54602D1-9AC2-4951-B992-9F0F3EAD6E13}">
      <dgm:prSet/>
      <dgm:spPr/>
      <dgm:t>
        <a:bodyPr/>
        <a:lstStyle/>
        <a:p>
          <a:endParaRPr lang="en-US"/>
        </a:p>
      </dgm:t>
    </dgm:pt>
    <dgm:pt modelId="{89D207D6-240E-42F7-86CC-93B5CF1FE0AE}" type="pres">
      <dgm:prSet presAssocID="{B9BC63D9-3110-4E2C-91F8-54C8E3E6B6F6}" presName="linear" presStyleCnt="0">
        <dgm:presLayoutVars>
          <dgm:animLvl val="lvl"/>
          <dgm:resizeHandles val="exact"/>
        </dgm:presLayoutVars>
      </dgm:prSet>
      <dgm:spPr/>
    </dgm:pt>
    <dgm:pt modelId="{74A83555-9C5B-40F5-8812-16958AFA2DFC}" type="pres">
      <dgm:prSet presAssocID="{CC97A71D-FAEB-4640-AD43-2C7CD6D895D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A4C81A7-AF0C-4DE5-B4F3-C313E2A8639D}" type="pres">
      <dgm:prSet presAssocID="{FBE481BD-C783-41EC-BFF0-963A2972144F}" presName="spacer" presStyleCnt="0"/>
      <dgm:spPr/>
    </dgm:pt>
    <dgm:pt modelId="{CCC0CECE-FB74-4CB5-8E15-2BACF90D5D02}" type="pres">
      <dgm:prSet presAssocID="{7CF40742-307A-4EF8-B662-8EA3C23631D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00A1F5D-7753-4C04-8256-7D3F7B9728D0}" type="pres">
      <dgm:prSet presAssocID="{47F7895D-A0B8-4D69-ADD7-0D6EB8BCC896}" presName="spacer" presStyleCnt="0"/>
      <dgm:spPr/>
    </dgm:pt>
    <dgm:pt modelId="{FD9F0035-09FA-4321-9198-28EF41919D0E}" type="pres">
      <dgm:prSet presAssocID="{F79F73F9-3C3D-4785-895C-FB3AA5A60EF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6977317-2A6F-452E-A367-D67C29979C5A}" type="pres">
      <dgm:prSet presAssocID="{F3A57D7C-911B-4436-87DE-40AC050C92AB}" presName="spacer" presStyleCnt="0"/>
      <dgm:spPr/>
    </dgm:pt>
    <dgm:pt modelId="{9A52C24B-416F-4625-B4D8-235A95FF7BE7}" type="pres">
      <dgm:prSet presAssocID="{517FBA27-4187-4102-AD2D-7B4E67D2D5D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32DAB5E-958B-4E37-9630-F055510A5332}" type="pres">
      <dgm:prSet presAssocID="{217FA7E0-64B5-49A9-B0AF-65315D9EA7BF}" presName="spacer" presStyleCnt="0"/>
      <dgm:spPr/>
    </dgm:pt>
    <dgm:pt modelId="{39D3BF3F-1BD0-46CA-9698-69123C1AA1FC}" type="pres">
      <dgm:prSet presAssocID="{CB43DDB4-D393-439E-9714-8BED8156CFEB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386C6CB-1909-47B1-8D43-A519BE1B1588}" type="pres">
      <dgm:prSet presAssocID="{928F9E5F-7AC1-46FB-AF91-F2918328E45B}" presName="spacer" presStyleCnt="0"/>
      <dgm:spPr/>
    </dgm:pt>
    <dgm:pt modelId="{0BED9989-A501-4B8C-8D60-DA1ED0B75DFC}" type="pres">
      <dgm:prSet presAssocID="{37F1840C-6640-4965-93F7-0AB4B6457D4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6E4029F-1BE1-43D1-91AB-1C4B83DFEC11}" type="pres">
      <dgm:prSet presAssocID="{46D1B82C-2444-4C1B-ABA1-ED6D7E6740C0}" presName="spacer" presStyleCnt="0"/>
      <dgm:spPr/>
    </dgm:pt>
    <dgm:pt modelId="{A448C992-48BE-4B2B-906F-E04978F6A43F}" type="pres">
      <dgm:prSet presAssocID="{D6A5C0D2-2BB6-4137-AB7A-932CE6D01954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86B1EE7-BBFF-4D4B-AA18-361182F7B26D}" type="pres">
      <dgm:prSet presAssocID="{3F9444D2-6E2F-4AA2-BD8A-AB0594B7DC0D}" presName="spacer" presStyleCnt="0"/>
      <dgm:spPr/>
    </dgm:pt>
    <dgm:pt modelId="{788C0E4F-99BA-4F8F-8733-72F6C0AB7B0F}" type="pres">
      <dgm:prSet presAssocID="{EB67BCD1-F8DB-4147-8479-D5BE1AD58D9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736474F-B75C-45EC-90FB-AA9E30E7100A}" type="pres">
      <dgm:prSet presAssocID="{CF7FF868-A402-4CA8-8717-C503E61AE703}" presName="spacer" presStyleCnt="0"/>
      <dgm:spPr/>
    </dgm:pt>
    <dgm:pt modelId="{549F3B7E-F4B8-46EC-9E6E-4C2E13B48138}" type="pres">
      <dgm:prSet presAssocID="{890449FE-7B6B-45C2-B8F2-D480A7BEA78F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888CE09-04AB-4F26-96E5-18F1AE2D74CF}" type="presOf" srcId="{D6A5C0D2-2BB6-4137-AB7A-932CE6D01954}" destId="{A448C992-48BE-4B2B-906F-E04978F6A43F}" srcOrd="0" destOrd="0" presId="urn:microsoft.com/office/officeart/2005/8/layout/vList2"/>
    <dgm:cxn modelId="{F778300B-1199-4688-8015-2EB513E1DF36}" type="presOf" srcId="{CC97A71D-FAEB-4640-AD43-2C7CD6D895D6}" destId="{74A83555-9C5B-40F5-8812-16958AFA2DFC}" srcOrd="0" destOrd="0" presId="urn:microsoft.com/office/officeart/2005/8/layout/vList2"/>
    <dgm:cxn modelId="{FC75CE1E-5EF9-4434-A9ED-88E4122E0E2F}" type="presOf" srcId="{F79F73F9-3C3D-4785-895C-FB3AA5A60EF2}" destId="{FD9F0035-09FA-4321-9198-28EF41919D0E}" srcOrd="0" destOrd="0" presId="urn:microsoft.com/office/officeart/2005/8/layout/vList2"/>
    <dgm:cxn modelId="{51590726-8EF4-47EF-9694-A1C2D22DB3FE}" type="presOf" srcId="{890449FE-7B6B-45C2-B8F2-D480A7BEA78F}" destId="{549F3B7E-F4B8-46EC-9E6E-4C2E13B48138}" srcOrd="0" destOrd="0" presId="urn:microsoft.com/office/officeart/2005/8/layout/vList2"/>
    <dgm:cxn modelId="{4376B627-5218-4B8A-86DE-F089305970B7}" srcId="{B9BC63D9-3110-4E2C-91F8-54C8E3E6B6F6}" destId="{EB67BCD1-F8DB-4147-8479-D5BE1AD58D91}" srcOrd="7" destOrd="0" parTransId="{CE8415FF-1057-4449-B5EA-197C8696AE68}" sibTransId="{CF7FF868-A402-4CA8-8717-C503E61AE703}"/>
    <dgm:cxn modelId="{69F92232-64B9-49DC-A58C-E6742D19608B}" srcId="{B9BC63D9-3110-4E2C-91F8-54C8E3E6B6F6}" destId="{37F1840C-6640-4965-93F7-0AB4B6457D42}" srcOrd="5" destOrd="0" parTransId="{E89A246B-DB21-4FE8-B89D-99BF2F2B6806}" sibTransId="{46D1B82C-2444-4C1B-ABA1-ED6D7E6740C0}"/>
    <dgm:cxn modelId="{E0E22A38-131B-452B-B7E5-CB11342C33F3}" srcId="{B9BC63D9-3110-4E2C-91F8-54C8E3E6B6F6}" destId="{7CF40742-307A-4EF8-B662-8EA3C23631D3}" srcOrd="1" destOrd="0" parTransId="{84E306FC-99D7-4104-B526-4EFD06FFB4B3}" sibTransId="{47F7895D-A0B8-4D69-ADD7-0D6EB8BCC896}"/>
    <dgm:cxn modelId="{57608939-A64F-4357-8146-87B2D3F24477}" srcId="{B9BC63D9-3110-4E2C-91F8-54C8E3E6B6F6}" destId="{890449FE-7B6B-45C2-B8F2-D480A7BEA78F}" srcOrd="8" destOrd="0" parTransId="{CE6B62B2-ACF8-4A47-A457-CEE0DD59FC02}" sibTransId="{0EF6A237-84E0-4D8A-B457-08B6C290D157}"/>
    <dgm:cxn modelId="{CF881F42-B9E6-4133-9E08-73CA750965C2}" type="presOf" srcId="{B9BC63D9-3110-4E2C-91F8-54C8E3E6B6F6}" destId="{89D207D6-240E-42F7-86CC-93B5CF1FE0AE}" srcOrd="0" destOrd="0" presId="urn:microsoft.com/office/officeart/2005/8/layout/vList2"/>
    <dgm:cxn modelId="{BF9DE559-0C17-4C35-9FBC-3E846B749790}" type="presOf" srcId="{517FBA27-4187-4102-AD2D-7B4E67D2D5D6}" destId="{9A52C24B-416F-4625-B4D8-235A95FF7BE7}" srcOrd="0" destOrd="0" presId="urn:microsoft.com/office/officeart/2005/8/layout/vList2"/>
    <dgm:cxn modelId="{3100427F-6A04-433C-9679-8496A02B14E1}" srcId="{B9BC63D9-3110-4E2C-91F8-54C8E3E6B6F6}" destId="{F79F73F9-3C3D-4785-895C-FB3AA5A60EF2}" srcOrd="2" destOrd="0" parTransId="{CCD39401-C754-44F2-8976-FC8DB4004AF4}" sibTransId="{F3A57D7C-911B-4436-87DE-40AC050C92AB}"/>
    <dgm:cxn modelId="{26DA9994-2D30-4736-A68B-669C3DC47762}" type="presOf" srcId="{EB67BCD1-F8DB-4147-8479-D5BE1AD58D91}" destId="{788C0E4F-99BA-4F8F-8733-72F6C0AB7B0F}" srcOrd="0" destOrd="0" presId="urn:microsoft.com/office/officeart/2005/8/layout/vList2"/>
    <dgm:cxn modelId="{EC4050BB-033C-478C-BBF1-963DAE529F09}" srcId="{B9BC63D9-3110-4E2C-91F8-54C8E3E6B6F6}" destId="{CB43DDB4-D393-439E-9714-8BED8156CFEB}" srcOrd="4" destOrd="0" parTransId="{02214854-57C7-4D1A-AE62-7B3B401C0D9F}" sibTransId="{928F9E5F-7AC1-46FB-AF91-F2918328E45B}"/>
    <dgm:cxn modelId="{7D9D58C0-8D3F-423F-9C5B-1D87BA28A952}" type="presOf" srcId="{CB43DDB4-D393-439E-9714-8BED8156CFEB}" destId="{39D3BF3F-1BD0-46CA-9698-69123C1AA1FC}" srcOrd="0" destOrd="0" presId="urn:microsoft.com/office/officeart/2005/8/layout/vList2"/>
    <dgm:cxn modelId="{DEB5A8C6-AE63-4AAA-AD53-EEA88A8D8B5C}" type="presOf" srcId="{7CF40742-307A-4EF8-B662-8EA3C23631D3}" destId="{CCC0CECE-FB74-4CB5-8E15-2BACF90D5D02}" srcOrd="0" destOrd="0" presId="urn:microsoft.com/office/officeart/2005/8/layout/vList2"/>
    <dgm:cxn modelId="{F54602D1-9AC2-4951-B992-9F0F3EAD6E13}" srcId="{B9BC63D9-3110-4E2C-91F8-54C8E3E6B6F6}" destId="{D6A5C0D2-2BB6-4137-AB7A-932CE6D01954}" srcOrd="6" destOrd="0" parTransId="{705E6D4F-D41A-48DA-B59E-AEE2C1CE2F7D}" sibTransId="{3F9444D2-6E2F-4AA2-BD8A-AB0594B7DC0D}"/>
    <dgm:cxn modelId="{D6A599D2-BD66-4428-BC78-91543DD33EB8}" srcId="{B9BC63D9-3110-4E2C-91F8-54C8E3E6B6F6}" destId="{CC97A71D-FAEB-4640-AD43-2C7CD6D895D6}" srcOrd="0" destOrd="0" parTransId="{CE5477DC-D259-4BB2-912B-3295882DBA66}" sibTransId="{FBE481BD-C783-41EC-BFF0-963A2972144F}"/>
    <dgm:cxn modelId="{E3417BF1-83CE-4A66-9E85-60232A02871F}" type="presOf" srcId="{37F1840C-6640-4965-93F7-0AB4B6457D42}" destId="{0BED9989-A501-4B8C-8D60-DA1ED0B75DFC}" srcOrd="0" destOrd="0" presId="urn:microsoft.com/office/officeart/2005/8/layout/vList2"/>
    <dgm:cxn modelId="{2B90AFFB-8BDF-46C5-88CD-DD98991FF258}" srcId="{B9BC63D9-3110-4E2C-91F8-54C8E3E6B6F6}" destId="{517FBA27-4187-4102-AD2D-7B4E67D2D5D6}" srcOrd="3" destOrd="0" parTransId="{FCFFCF68-84FC-4588-BA9F-8EA088B73B96}" sibTransId="{217FA7E0-64B5-49A9-B0AF-65315D9EA7BF}"/>
    <dgm:cxn modelId="{7301C03A-87FE-430E-9FCC-F9DE757BBA1A}" type="presParOf" srcId="{89D207D6-240E-42F7-86CC-93B5CF1FE0AE}" destId="{74A83555-9C5B-40F5-8812-16958AFA2DFC}" srcOrd="0" destOrd="0" presId="urn:microsoft.com/office/officeart/2005/8/layout/vList2"/>
    <dgm:cxn modelId="{215C584A-3886-4D45-B087-298A661F60D1}" type="presParOf" srcId="{89D207D6-240E-42F7-86CC-93B5CF1FE0AE}" destId="{3A4C81A7-AF0C-4DE5-B4F3-C313E2A8639D}" srcOrd="1" destOrd="0" presId="urn:microsoft.com/office/officeart/2005/8/layout/vList2"/>
    <dgm:cxn modelId="{92B5DB8C-4FE3-4EB8-978B-B0E1132BD3BE}" type="presParOf" srcId="{89D207D6-240E-42F7-86CC-93B5CF1FE0AE}" destId="{CCC0CECE-FB74-4CB5-8E15-2BACF90D5D02}" srcOrd="2" destOrd="0" presId="urn:microsoft.com/office/officeart/2005/8/layout/vList2"/>
    <dgm:cxn modelId="{6E191CB2-ED82-48AF-AD36-09CF63BE2494}" type="presParOf" srcId="{89D207D6-240E-42F7-86CC-93B5CF1FE0AE}" destId="{F00A1F5D-7753-4C04-8256-7D3F7B9728D0}" srcOrd="3" destOrd="0" presId="urn:microsoft.com/office/officeart/2005/8/layout/vList2"/>
    <dgm:cxn modelId="{13F294C5-04AE-466D-A4F6-3B3EAF03CCDF}" type="presParOf" srcId="{89D207D6-240E-42F7-86CC-93B5CF1FE0AE}" destId="{FD9F0035-09FA-4321-9198-28EF41919D0E}" srcOrd="4" destOrd="0" presId="urn:microsoft.com/office/officeart/2005/8/layout/vList2"/>
    <dgm:cxn modelId="{25A90BE2-DBC0-48E7-84EA-80C49E271D3F}" type="presParOf" srcId="{89D207D6-240E-42F7-86CC-93B5CF1FE0AE}" destId="{66977317-2A6F-452E-A367-D67C29979C5A}" srcOrd="5" destOrd="0" presId="urn:microsoft.com/office/officeart/2005/8/layout/vList2"/>
    <dgm:cxn modelId="{F78C7EB1-B53F-4788-96F2-2C5DF6CFBCC1}" type="presParOf" srcId="{89D207D6-240E-42F7-86CC-93B5CF1FE0AE}" destId="{9A52C24B-416F-4625-B4D8-235A95FF7BE7}" srcOrd="6" destOrd="0" presId="urn:microsoft.com/office/officeart/2005/8/layout/vList2"/>
    <dgm:cxn modelId="{B0801E79-6FEC-4CAC-8048-298D37648B09}" type="presParOf" srcId="{89D207D6-240E-42F7-86CC-93B5CF1FE0AE}" destId="{D32DAB5E-958B-4E37-9630-F055510A5332}" srcOrd="7" destOrd="0" presId="urn:microsoft.com/office/officeart/2005/8/layout/vList2"/>
    <dgm:cxn modelId="{EBAA29DC-863F-4AAB-8285-131B6384A958}" type="presParOf" srcId="{89D207D6-240E-42F7-86CC-93B5CF1FE0AE}" destId="{39D3BF3F-1BD0-46CA-9698-69123C1AA1FC}" srcOrd="8" destOrd="0" presId="urn:microsoft.com/office/officeart/2005/8/layout/vList2"/>
    <dgm:cxn modelId="{29DF38CC-3CFD-44C3-9569-8AC12F52AFB2}" type="presParOf" srcId="{89D207D6-240E-42F7-86CC-93B5CF1FE0AE}" destId="{3386C6CB-1909-47B1-8D43-A519BE1B1588}" srcOrd="9" destOrd="0" presId="urn:microsoft.com/office/officeart/2005/8/layout/vList2"/>
    <dgm:cxn modelId="{612EA6BE-3DF0-4B93-B15C-8CA20F4025BE}" type="presParOf" srcId="{89D207D6-240E-42F7-86CC-93B5CF1FE0AE}" destId="{0BED9989-A501-4B8C-8D60-DA1ED0B75DFC}" srcOrd="10" destOrd="0" presId="urn:microsoft.com/office/officeart/2005/8/layout/vList2"/>
    <dgm:cxn modelId="{BFBF6ECD-2313-4464-8501-5D7A1BB97085}" type="presParOf" srcId="{89D207D6-240E-42F7-86CC-93B5CF1FE0AE}" destId="{C6E4029F-1BE1-43D1-91AB-1C4B83DFEC11}" srcOrd="11" destOrd="0" presId="urn:microsoft.com/office/officeart/2005/8/layout/vList2"/>
    <dgm:cxn modelId="{C61650AA-C98F-492E-936F-5FBE214CB866}" type="presParOf" srcId="{89D207D6-240E-42F7-86CC-93B5CF1FE0AE}" destId="{A448C992-48BE-4B2B-906F-E04978F6A43F}" srcOrd="12" destOrd="0" presId="urn:microsoft.com/office/officeart/2005/8/layout/vList2"/>
    <dgm:cxn modelId="{2E9E33DA-F164-422E-94FE-51D8BFC02201}" type="presParOf" srcId="{89D207D6-240E-42F7-86CC-93B5CF1FE0AE}" destId="{A86B1EE7-BBFF-4D4B-AA18-361182F7B26D}" srcOrd="13" destOrd="0" presId="urn:microsoft.com/office/officeart/2005/8/layout/vList2"/>
    <dgm:cxn modelId="{CD8E6E2C-8426-4E0D-91E0-2DBEE22BE2E1}" type="presParOf" srcId="{89D207D6-240E-42F7-86CC-93B5CF1FE0AE}" destId="{788C0E4F-99BA-4F8F-8733-72F6C0AB7B0F}" srcOrd="14" destOrd="0" presId="urn:microsoft.com/office/officeart/2005/8/layout/vList2"/>
    <dgm:cxn modelId="{34E32C42-7A8A-418E-A4C1-69BD3F14A70F}" type="presParOf" srcId="{89D207D6-240E-42F7-86CC-93B5CF1FE0AE}" destId="{9736474F-B75C-45EC-90FB-AA9E30E7100A}" srcOrd="15" destOrd="0" presId="urn:microsoft.com/office/officeart/2005/8/layout/vList2"/>
    <dgm:cxn modelId="{2E66F189-C944-420C-B480-65BDAD90A307}" type="presParOf" srcId="{89D207D6-240E-42F7-86CC-93B5CF1FE0AE}" destId="{549F3B7E-F4B8-46EC-9E6E-4C2E13B4813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2DD0C-F3ED-49A4-B332-33875786689D}" type="doc">
      <dgm:prSet loTypeId="urn:microsoft.com/office/officeart/2005/8/layout/default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BEB16C0-A8BC-4A9B-993F-24675CA67217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Limited time frame: 1985-2011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5FAACF-7CD0-4C6D-A45B-C53F3D52456D}" type="parTrans" cxnId="{E2A8C591-350F-44D9-B701-F1ED77F23986}">
      <dgm:prSet/>
      <dgm:spPr/>
      <dgm:t>
        <a:bodyPr/>
        <a:lstStyle/>
        <a:p>
          <a:endParaRPr lang="en-US"/>
        </a:p>
      </dgm:t>
    </dgm:pt>
    <dgm:pt modelId="{4DFBC776-5448-418A-B0B2-A49051F88A09}" type="sibTrans" cxnId="{E2A8C591-350F-44D9-B701-F1ED77F23986}">
      <dgm:prSet/>
      <dgm:spPr/>
      <dgm:t>
        <a:bodyPr/>
        <a:lstStyle/>
        <a:p>
          <a:endParaRPr lang="en-US"/>
        </a:p>
      </dgm:t>
    </dgm:pt>
    <dgm:pt modelId="{B8240C59-D1D0-4859-A46B-A09648AA9F94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Did not use other statistical methods: WAR, PER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25DEC8-C405-4690-ADE8-C11D5342F42A}" type="parTrans" cxnId="{DE7C20EB-823F-45E4-80A1-C661640D3C33}">
      <dgm:prSet/>
      <dgm:spPr/>
      <dgm:t>
        <a:bodyPr/>
        <a:lstStyle/>
        <a:p>
          <a:endParaRPr lang="en-US"/>
        </a:p>
      </dgm:t>
    </dgm:pt>
    <dgm:pt modelId="{ABCED370-D70B-4630-8746-102CC10F0B75}" type="sibTrans" cxnId="{DE7C20EB-823F-45E4-80A1-C661640D3C33}">
      <dgm:prSet/>
      <dgm:spPr/>
      <dgm:t>
        <a:bodyPr/>
        <a:lstStyle/>
        <a:p>
          <a:endParaRPr lang="en-US"/>
        </a:p>
      </dgm:t>
    </dgm:pt>
    <dgm:pt modelId="{F7A8B3D6-FD9C-4858-B250-8B4F88628223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Not Position Specific: No PG Assist, SG Point differences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8675CD-E94D-45C2-8EA2-58CAB3E762FE}" type="parTrans" cxnId="{5B5CDFCE-FD9C-4597-B491-BC33571B2DB6}">
      <dgm:prSet/>
      <dgm:spPr/>
      <dgm:t>
        <a:bodyPr/>
        <a:lstStyle/>
        <a:p>
          <a:endParaRPr lang="en-US"/>
        </a:p>
      </dgm:t>
    </dgm:pt>
    <dgm:pt modelId="{FE19C7E5-5C0B-48D8-8397-50D628D75167}" type="sibTrans" cxnId="{5B5CDFCE-FD9C-4597-B491-BC33571B2DB6}">
      <dgm:prSet/>
      <dgm:spPr/>
      <dgm:t>
        <a:bodyPr/>
        <a:lstStyle/>
        <a:p>
          <a:endParaRPr lang="en-US"/>
        </a:p>
      </dgm:t>
    </dgm:pt>
    <dgm:pt modelId="{1DB5E6B6-7187-4609-8D87-42C874047389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Mainly looked at AVG: easier to analyze, accounts for players traded midseason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AF32CA-F530-4D35-9A64-C786268B69CC}" type="parTrans" cxnId="{97C2D9E7-34AA-42FA-805C-335AC8854ACD}">
      <dgm:prSet/>
      <dgm:spPr/>
      <dgm:t>
        <a:bodyPr/>
        <a:lstStyle/>
        <a:p>
          <a:endParaRPr lang="en-US"/>
        </a:p>
      </dgm:t>
    </dgm:pt>
    <dgm:pt modelId="{FCC767E4-73AC-4320-9919-D626AE4B9F7F}" type="sibTrans" cxnId="{97C2D9E7-34AA-42FA-805C-335AC8854ACD}">
      <dgm:prSet/>
      <dgm:spPr/>
      <dgm:t>
        <a:bodyPr/>
        <a:lstStyle/>
        <a:p>
          <a:endParaRPr lang="en-US"/>
        </a:p>
      </dgm:t>
    </dgm:pt>
    <dgm:pt modelId="{DBA020F7-21BB-40CC-B56B-E4D6F6E90019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Did not analyze draft busts or players without 70% GP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8583CA-D925-4C16-A976-6FC65FF746DD}" type="parTrans" cxnId="{602FEE5D-B11A-47E7-8D45-CE27A053A0E2}">
      <dgm:prSet/>
      <dgm:spPr/>
      <dgm:t>
        <a:bodyPr/>
        <a:lstStyle/>
        <a:p>
          <a:endParaRPr lang="en-US"/>
        </a:p>
      </dgm:t>
    </dgm:pt>
    <dgm:pt modelId="{6FFABF7D-2CA7-4B3A-8D82-8954E05D254D}" type="sibTrans" cxnId="{602FEE5D-B11A-47E7-8D45-CE27A053A0E2}">
      <dgm:prSet/>
      <dgm:spPr/>
      <dgm:t>
        <a:bodyPr/>
        <a:lstStyle/>
        <a:p>
          <a:endParaRPr lang="en-US"/>
        </a:p>
      </dgm:t>
    </dgm:pt>
    <dgm:pt modelId="{10408860-DE8D-4CC5-A1F1-85D3C0CCC8DD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Foreign Born Players in Draft Analysis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9CCE67-8C47-4F7B-A1F5-D93ABBA5E47A}" type="parTrans" cxnId="{9053BE87-CEDA-445B-B3C8-E98DACDAB558}">
      <dgm:prSet/>
      <dgm:spPr/>
      <dgm:t>
        <a:bodyPr/>
        <a:lstStyle/>
        <a:p>
          <a:endParaRPr lang="en-US"/>
        </a:p>
      </dgm:t>
    </dgm:pt>
    <dgm:pt modelId="{9DAB7CBF-196E-47CA-93AF-857ED2A3ECBE}" type="sibTrans" cxnId="{9053BE87-CEDA-445B-B3C8-E98DACDAB558}">
      <dgm:prSet/>
      <dgm:spPr/>
      <dgm:t>
        <a:bodyPr/>
        <a:lstStyle/>
        <a:p>
          <a:endParaRPr lang="en-US"/>
        </a:p>
      </dgm:t>
    </dgm:pt>
    <dgm:pt modelId="{B40810E2-DA91-4D91-9884-D5DCEE59706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No 1998-99 Data,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Limited 2011-12 Data</a:t>
          </a:r>
        </a:p>
      </dgm:t>
    </dgm:pt>
    <dgm:pt modelId="{6DCF426D-46F4-45C2-A721-96F1D36443DD}" type="parTrans" cxnId="{197712EB-4C97-484E-96F2-4021112DDB27}">
      <dgm:prSet/>
      <dgm:spPr/>
      <dgm:t>
        <a:bodyPr/>
        <a:lstStyle/>
        <a:p>
          <a:endParaRPr lang="en-US"/>
        </a:p>
      </dgm:t>
    </dgm:pt>
    <dgm:pt modelId="{AB1570A9-F0BD-492D-80D5-4385C7E0177E}" type="sibTrans" cxnId="{197712EB-4C97-484E-96F2-4021112DDB27}">
      <dgm:prSet/>
      <dgm:spPr/>
      <dgm:t>
        <a:bodyPr/>
        <a:lstStyle/>
        <a:p>
          <a:endParaRPr lang="en-US"/>
        </a:p>
      </dgm:t>
    </dgm:pt>
    <dgm:pt modelId="{C9963760-67A7-4AFA-AB49-CB579B5A22C5}" type="pres">
      <dgm:prSet presAssocID="{A692DD0C-F3ED-49A4-B332-33875786689D}" presName="diagram" presStyleCnt="0">
        <dgm:presLayoutVars>
          <dgm:dir/>
          <dgm:resizeHandles val="exact"/>
        </dgm:presLayoutVars>
      </dgm:prSet>
      <dgm:spPr/>
    </dgm:pt>
    <dgm:pt modelId="{33503BC2-2A3D-4CC6-A484-70E5638A52A4}" type="pres">
      <dgm:prSet presAssocID="{3BEB16C0-A8BC-4A9B-993F-24675CA67217}" presName="node" presStyleLbl="node1" presStyleIdx="0" presStyleCnt="7">
        <dgm:presLayoutVars>
          <dgm:bulletEnabled val="1"/>
        </dgm:presLayoutVars>
      </dgm:prSet>
      <dgm:spPr/>
    </dgm:pt>
    <dgm:pt modelId="{012376B8-3A5F-4984-9680-8D9E5FA3B126}" type="pres">
      <dgm:prSet presAssocID="{4DFBC776-5448-418A-B0B2-A49051F88A09}" presName="sibTrans" presStyleCnt="0"/>
      <dgm:spPr/>
    </dgm:pt>
    <dgm:pt modelId="{B29F5B38-8BB7-41CB-A1F0-E10274489F25}" type="pres">
      <dgm:prSet presAssocID="{B8240C59-D1D0-4859-A46B-A09648AA9F94}" presName="node" presStyleLbl="node1" presStyleIdx="1" presStyleCnt="7">
        <dgm:presLayoutVars>
          <dgm:bulletEnabled val="1"/>
        </dgm:presLayoutVars>
      </dgm:prSet>
      <dgm:spPr/>
    </dgm:pt>
    <dgm:pt modelId="{A99B6341-8035-4585-B5D0-DCC81E4750B1}" type="pres">
      <dgm:prSet presAssocID="{ABCED370-D70B-4630-8746-102CC10F0B75}" presName="sibTrans" presStyleCnt="0"/>
      <dgm:spPr/>
    </dgm:pt>
    <dgm:pt modelId="{1C72DE19-7007-452B-A213-33384DB6F2FF}" type="pres">
      <dgm:prSet presAssocID="{F7A8B3D6-FD9C-4858-B250-8B4F88628223}" presName="node" presStyleLbl="node1" presStyleIdx="2" presStyleCnt="7">
        <dgm:presLayoutVars>
          <dgm:bulletEnabled val="1"/>
        </dgm:presLayoutVars>
      </dgm:prSet>
      <dgm:spPr/>
    </dgm:pt>
    <dgm:pt modelId="{45BACF28-83FD-430A-B182-8781413EBB06}" type="pres">
      <dgm:prSet presAssocID="{FE19C7E5-5C0B-48D8-8397-50D628D75167}" presName="sibTrans" presStyleCnt="0"/>
      <dgm:spPr/>
    </dgm:pt>
    <dgm:pt modelId="{79FB8CD7-E683-4E60-82E1-BFA3FD8C0DAD}" type="pres">
      <dgm:prSet presAssocID="{1DB5E6B6-7187-4609-8D87-42C874047389}" presName="node" presStyleLbl="node1" presStyleIdx="3" presStyleCnt="7">
        <dgm:presLayoutVars>
          <dgm:bulletEnabled val="1"/>
        </dgm:presLayoutVars>
      </dgm:prSet>
      <dgm:spPr/>
    </dgm:pt>
    <dgm:pt modelId="{CC48758F-B53B-4DA5-9B4B-39A5E0F90961}" type="pres">
      <dgm:prSet presAssocID="{FCC767E4-73AC-4320-9919-D626AE4B9F7F}" presName="sibTrans" presStyleCnt="0"/>
      <dgm:spPr/>
    </dgm:pt>
    <dgm:pt modelId="{CAB881EC-0F0A-48BC-BBF0-878993615D70}" type="pres">
      <dgm:prSet presAssocID="{DBA020F7-21BB-40CC-B56B-E4D6F6E90019}" presName="node" presStyleLbl="node1" presStyleIdx="4" presStyleCnt="7">
        <dgm:presLayoutVars>
          <dgm:bulletEnabled val="1"/>
        </dgm:presLayoutVars>
      </dgm:prSet>
      <dgm:spPr/>
    </dgm:pt>
    <dgm:pt modelId="{F43A61FA-3118-4D7F-896E-DD8BCBBF327C}" type="pres">
      <dgm:prSet presAssocID="{6FFABF7D-2CA7-4B3A-8D82-8954E05D254D}" presName="sibTrans" presStyleCnt="0"/>
      <dgm:spPr/>
    </dgm:pt>
    <dgm:pt modelId="{37A4E3BA-52F1-4C76-8B86-EFCCF19F5764}" type="pres">
      <dgm:prSet presAssocID="{10408860-DE8D-4CC5-A1F1-85D3C0CCC8DD}" presName="node" presStyleLbl="node1" presStyleIdx="5" presStyleCnt="7">
        <dgm:presLayoutVars>
          <dgm:bulletEnabled val="1"/>
        </dgm:presLayoutVars>
      </dgm:prSet>
      <dgm:spPr/>
    </dgm:pt>
    <dgm:pt modelId="{C2C017E8-C384-4AE8-A240-08669F84C8EE}" type="pres">
      <dgm:prSet presAssocID="{9DAB7CBF-196E-47CA-93AF-857ED2A3ECBE}" presName="sibTrans" presStyleCnt="0"/>
      <dgm:spPr/>
    </dgm:pt>
    <dgm:pt modelId="{15CF1A19-98BF-4218-9AE5-FD6B304970C8}" type="pres">
      <dgm:prSet presAssocID="{B40810E2-DA91-4D91-9884-D5DCEE597064}" presName="node" presStyleLbl="node1" presStyleIdx="6" presStyleCnt="7">
        <dgm:presLayoutVars>
          <dgm:bulletEnabled val="1"/>
        </dgm:presLayoutVars>
      </dgm:prSet>
      <dgm:spPr/>
    </dgm:pt>
  </dgm:ptLst>
  <dgm:cxnLst>
    <dgm:cxn modelId="{C58B4D24-8115-4FD0-8135-E812853F59E9}" type="presOf" srcId="{DBA020F7-21BB-40CC-B56B-E4D6F6E90019}" destId="{CAB881EC-0F0A-48BC-BBF0-878993615D70}" srcOrd="0" destOrd="0" presId="urn:microsoft.com/office/officeart/2005/8/layout/default"/>
    <dgm:cxn modelId="{602FEE5D-B11A-47E7-8D45-CE27A053A0E2}" srcId="{A692DD0C-F3ED-49A4-B332-33875786689D}" destId="{DBA020F7-21BB-40CC-B56B-E4D6F6E90019}" srcOrd="4" destOrd="0" parTransId="{288583CA-D925-4C16-A976-6FC65FF746DD}" sibTransId="{6FFABF7D-2CA7-4B3A-8D82-8954E05D254D}"/>
    <dgm:cxn modelId="{1FD4665F-E4A1-4B13-81C0-34167E790579}" type="presOf" srcId="{F7A8B3D6-FD9C-4858-B250-8B4F88628223}" destId="{1C72DE19-7007-452B-A213-33384DB6F2FF}" srcOrd="0" destOrd="0" presId="urn:microsoft.com/office/officeart/2005/8/layout/default"/>
    <dgm:cxn modelId="{B3D5D759-C331-4EF0-A795-6F9DDC305D97}" type="presOf" srcId="{A692DD0C-F3ED-49A4-B332-33875786689D}" destId="{C9963760-67A7-4AFA-AB49-CB579B5A22C5}" srcOrd="0" destOrd="0" presId="urn:microsoft.com/office/officeart/2005/8/layout/default"/>
    <dgm:cxn modelId="{9053BE87-CEDA-445B-B3C8-E98DACDAB558}" srcId="{A692DD0C-F3ED-49A4-B332-33875786689D}" destId="{10408860-DE8D-4CC5-A1F1-85D3C0CCC8DD}" srcOrd="5" destOrd="0" parTransId="{2A9CCE67-8C47-4F7B-A1F5-D93ABBA5E47A}" sibTransId="{9DAB7CBF-196E-47CA-93AF-857ED2A3ECBE}"/>
    <dgm:cxn modelId="{E2A8C591-350F-44D9-B701-F1ED77F23986}" srcId="{A692DD0C-F3ED-49A4-B332-33875786689D}" destId="{3BEB16C0-A8BC-4A9B-993F-24675CA67217}" srcOrd="0" destOrd="0" parTransId="{225FAACF-7CD0-4C6D-A45B-C53F3D52456D}" sibTransId="{4DFBC776-5448-418A-B0B2-A49051F88A09}"/>
    <dgm:cxn modelId="{C3740999-8DF4-4EF9-81A8-26FC69437630}" type="presOf" srcId="{B40810E2-DA91-4D91-9884-D5DCEE597064}" destId="{15CF1A19-98BF-4218-9AE5-FD6B304970C8}" srcOrd="0" destOrd="0" presId="urn:microsoft.com/office/officeart/2005/8/layout/default"/>
    <dgm:cxn modelId="{615343BE-EA01-484E-AD1B-180FE9E3B8DF}" type="presOf" srcId="{B8240C59-D1D0-4859-A46B-A09648AA9F94}" destId="{B29F5B38-8BB7-41CB-A1F0-E10274489F25}" srcOrd="0" destOrd="0" presId="urn:microsoft.com/office/officeart/2005/8/layout/default"/>
    <dgm:cxn modelId="{5B5CDFCE-FD9C-4597-B491-BC33571B2DB6}" srcId="{A692DD0C-F3ED-49A4-B332-33875786689D}" destId="{F7A8B3D6-FD9C-4858-B250-8B4F88628223}" srcOrd="2" destOrd="0" parTransId="{308675CD-E94D-45C2-8EA2-58CAB3E762FE}" sibTransId="{FE19C7E5-5C0B-48D8-8397-50D628D75167}"/>
    <dgm:cxn modelId="{4499B7DF-0A53-4E43-B73A-A1AFE70AFF77}" type="presOf" srcId="{1DB5E6B6-7187-4609-8D87-42C874047389}" destId="{79FB8CD7-E683-4E60-82E1-BFA3FD8C0DAD}" srcOrd="0" destOrd="0" presId="urn:microsoft.com/office/officeart/2005/8/layout/default"/>
    <dgm:cxn modelId="{944BC3E1-732F-4A5A-9632-4481E5367A15}" type="presOf" srcId="{3BEB16C0-A8BC-4A9B-993F-24675CA67217}" destId="{33503BC2-2A3D-4CC6-A484-70E5638A52A4}" srcOrd="0" destOrd="0" presId="urn:microsoft.com/office/officeart/2005/8/layout/default"/>
    <dgm:cxn modelId="{97C2D9E7-34AA-42FA-805C-335AC8854ACD}" srcId="{A692DD0C-F3ED-49A4-B332-33875786689D}" destId="{1DB5E6B6-7187-4609-8D87-42C874047389}" srcOrd="3" destOrd="0" parTransId="{B9AF32CA-F530-4D35-9A64-C786268B69CC}" sibTransId="{FCC767E4-73AC-4320-9919-D626AE4B9F7F}"/>
    <dgm:cxn modelId="{C2BAD1EA-826E-40D6-8201-E7B2492976B5}" type="presOf" srcId="{10408860-DE8D-4CC5-A1F1-85D3C0CCC8DD}" destId="{37A4E3BA-52F1-4C76-8B86-EFCCF19F5764}" srcOrd="0" destOrd="0" presId="urn:microsoft.com/office/officeart/2005/8/layout/default"/>
    <dgm:cxn modelId="{197712EB-4C97-484E-96F2-4021112DDB27}" srcId="{A692DD0C-F3ED-49A4-B332-33875786689D}" destId="{B40810E2-DA91-4D91-9884-D5DCEE597064}" srcOrd="6" destOrd="0" parTransId="{6DCF426D-46F4-45C2-A721-96F1D36443DD}" sibTransId="{AB1570A9-F0BD-492D-80D5-4385C7E0177E}"/>
    <dgm:cxn modelId="{DE7C20EB-823F-45E4-80A1-C661640D3C33}" srcId="{A692DD0C-F3ED-49A4-B332-33875786689D}" destId="{B8240C59-D1D0-4859-A46B-A09648AA9F94}" srcOrd="1" destOrd="0" parTransId="{FD25DEC8-C405-4690-ADE8-C11D5342F42A}" sibTransId="{ABCED370-D70B-4630-8746-102CC10F0B75}"/>
    <dgm:cxn modelId="{96CE3482-78AA-46E6-84B0-0491A789C176}" type="presParOf" srcId="{C9963760-67A7-4AFA-AB49-CB579B5A22C5}" destId="{33503BC2-2A3D-4CC6-A484-70E5638A52A4}" srcOrd="0" destOrd="0" presId="urn:microsoft.com/office/officeart/2005/8/layout/default"/>
    <dgm:cxn modelId="{3E443DF8-C7BA-468A-87A1-CD97C8108277}" type="presParOf" srcId="{C9963760-67A7-4AFA-AB49-CB579B5A22C5}" destId="{012376B8-3A5F-4984-9680-8D9E5FA3B126}" srcOrd="1" destOrd="0" presId="urn:microsoft.com/office/officeart/2005/8/layout/default"/>
    <dgm:cxn modelId="{6B048A26-63C7-4E37-B200-D6FD68600882}" type="presParOf" srcId="{C9963760-67A7-4AFA-AB49-CB579B5A22C5}" destId="{B29F5B38-8BB7-41CB-A1F0-E10274489F25}" srcOrd="2" destOrd="0" presId="urn:microsoft.com/office/officeart/2005/8/layout/default"/>
    <dgm:cxn modelId="{A5D7157D-7F43-4143-B20A-4AF6FF231881}" type="presParOf" srcId="{C9963760-67A7-4AFA-AB49-CB579B5A22C5}" destId="{A99B6341-8035-4585-B5D0-DCC81E4750B1}" srcOrd="3" destOrd="0" presId="urn:microsoft.com/office/officeart/2005/8/layout/default"/>
    <dgm:cxn modelId="{BBBEB56F-D2ED-4DF7-ABD2-DBA0FFF0B5DB}" type="presParOf" srcId="{C9963760-67A7-4AFA-AB49-CB579B5A22C5}" destId="{1C72DE19-7007-452B-A213-33384DB6F2FF}" srcOrd="4" destOrd="0" presId="urn:microsoft.com/office/officeart/2005/8/layout/default"/>
    <dgm:cxn modelId="{DD87EF9B-4831-43C2-BB78-B56F721AA58F}" type="presParOf" srcId="{C9963760-67A7-4AFA-AB49-CB579B5A22C5}" destId="{45BACF28-83FD-430A-B182-8781413EBB06}" srcOrd="5" destOrd="0" presId="urn:microsoft.com/office/officeart/2005/8/layout/default"/>
    <dgm:cxn modelId="{50B219F3-1F72-4470-8036-5B1F5285CAE0}" type="presParOf" srcId="{C9963760-67A7-4AFA-AB49-CB579B5A22C5}" destId="{79FB8CD7-E683-4E60-82E1-BFA3FD8C0DAD}" srcOrd="6" destOrd="0" presId="urn:microsoft.com/office/officeart/2005/8/layout/default"/>
    <dgm:cxn modelId="{1C8831A7-A8D6-4960-B2B8-DE6951DC514F}" type="presParOf" srcId="{C9963760-67A7-4AFA-AB49-CB579B5A22C5}" destId="{CC48758F-B53B-4DA5-9B4B-39A5E0F90961}" srcOrd="7" destOrd="0" presId="urn:microsoft.com/office/officeart/2005/8/layout/default"/>
    <dgm:cxn modelId="{D0FA8223-4CA4-43C4-86F4-F793961B09A6}" type="presParOf" srcId="{C9963760-67A7-4AFA-AB49-CB579B5A22C5}" destId="{CAB881EC-0F0A-48BC-BBF0-878993615D70}" srcOrd="8" destOrd="0" presId="urn:microsoft.com/office/officeart/2005/8/layout/default"/>
    <dgm:cxn modelId="{5EE67E33-1005-460E-9523-957D0D1E5C0C}" type="presParOf" srcId="{C9963760-67A7-4AFA-AB49-CB579B5A22C5}" destId="{F43A61FA-3118-4D7F-896E-DD8BCBBF327C}" srcOrd="9" destOrd="0" presId="urn:microsoft.com/office/officeart/2005/8/layout/default"/>
    <dgm:cxn modelId="{681E029A-64DF-4EC3-878B-F06E68EF08BE}" type="presParOf" srcId="{C9963760-67A7-4AFA-AB49-CB579B5A22C5}" destId="{37A4E3BA-52F1-4C76-8B86-EFCCF19F5764}" srcOrd="10" destOrd="0" presId="urn:microsoft.com/office/officeart/2005/8/layout/default"/>
    <dgm:cxn modelId="{DE82766D-4195-417B-94F6-09DF61ACD456}" type="presParOf" srcId="{C9963760-67A7-4AFA-AB49-CB579B5A22C5}" destId="{C2C017E8-C384-4AE8-A240-08669F84C8EE}" srcOrd="11" destOrd="0" presId="urn:microsoft.com/office/officeart/2005/8/layout/default"/>
    <dgm:cxn modelId="{3BD332EA-03B4-4152-B51D-922DF9831F59}" type="presParOf" srcId="{C9963760-67A7-4AFA-AB49-CB579B5A22C5}" destId="{15CF1A19-98BF-4218-9AE5-FD6B304970C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735A0-5FE3-441F-8AAB-A0127BB4D213}" type="doc">
      <dgm:prSet loTypeId="urn:microsoft.com/office/officeart/2005/8/layout/vList2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852AD84-0E9A-4CD1-B7E5-AF3810B8F8F8}">
      <dgm:prSet custT="1"/>
      <dgm:spPr/>
      <dgm:t>
        <a:bodyPr/>
        <a:lstStyle/>
        <a:p>
          <a:pPr algn="ctr"/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The Player We Draft Needs to Show Proficiency in 3pts Made and Attempts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3E0281-9D9C-4CF9-A038-48AE9D87B89F}" type="parTrans" cxnId="{2D7E65F6-7358-48B8-A2D5-6200825FC916}">
      <dgm:prSet/>
      <dgm:spPr/>
      <dgm:t>
        <a:bodyPr/>
        <a:lstStyle/>
        <a:p>
          <a:endParaRPr lang="en-US"/>
        </a:p>
      </dgm:t>
    </dgm:pt>
    <dgm:pt modelId="{56C48675-0327-4453-BE9D-0B30E265FD89}" type="sibTrans" cxnId="{2D7E65F6-7358-48B8-A2D5-6200825FC916}">
      <dgm:prSet/>
      <dgm:spPr/>
      <dgm:t>
        <a:bodyPr/>
        <a:lstStyle/>
        <a:p>
          <a:endParaRPr lang="en-US"/>
        </a:p>
      </dgm:t>
    </dgm:pt>
    <dgm:pt modelId="{9949F289-46D7-4A1A-B92A-939666D08432}">
      <dgm:prSet custT="1"/>
      <dgm:spPr/>
      <dgm:t>
        <a:bodyPr/>
        <a:lstStyle/>
        <a:p>
          <a:pPr algn="ctr"/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What are Reasonable Expectations for #5 Pick, Assuming We End Up with the Pick?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8589D-057E-46C5-9C67-2547CF6B9475}" type="parTrans" cxnId="{56B06AAC-BFCD-4740-A30E-0D2FE82631DB}">
      <dgm:prSet/>
      <dgm:spPr/>
      <dgm:t>
        <a:bodyPr/>
        <a:lstStyle/>
        <a:p>
          <a:endParaRPr lang="en-US"/>
        </a:p>
      </dgm:t>
    </dgm:pt>
    <dgm:pt modelId="{A5E436CB-27A0-4B73-BB35-EF9D4DA466F2}" type="sibTrans" cxnId="{56B06AAC-BFCD-4740-A30E-0D2FE82631DB}">
      <dgm:prSet/>
      <dgm:spPr/>
      <dgm:t>
        <a:bodyPr/>
        <a:lstStyle/>
        <a:p>
          <a:endParaRPr lang="en-US"/>
        </a:p>
      </dgm:t>
    </dgm:pt>
    <dgm:pt modelId="{383E5E67-BB4E-4B33-906C-51B10861AAFD}">
      <dgm:prSet custT="1"/>
      <dgm:spPr/>
      <dgm:t>
        <a:bodyPr/>
        <a:lstStyle/>
        <a:p>
          <a:pPr algn="ctr"/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What did Allstar Players’ Stats Look Like the Year Before They were Selected to Their 1</a:t>
          </a:r>
          <a:r>
            <a:rPr lang="en-US" sz="1600" b="0" i="0" baseline="30000" dirty="0">
              <a:latin typeface="Arial" panose="020B0604020202020204" pitchFamily="34" charset="0"/>
              <a:cs typeface="Arial" panose="020B0604020202020204" pitchFamily="34" charset="0"/>
            </a:rPr>
            <a:t>st</a:t>
          </a:r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 ASG? </a:t>
          </a:r>
        </a:p>
        <a:p>
          <a:pPr algn="ctr"/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Do any of our players show similar signs?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37213D-867A-4B84-A0A2-74A4AB10205B}" type="parTrans" cxnId="{D71F4278-98BB-4724-BA7B-CAC3F4F9ED24}">
      <dgm:prSet/>
      <dgm:spPr/>
      <dgm:t>
        <a:bodyPr/>
        <a:lstStyle/>
        <a:p>
          <a:endParaRPr lang="en-US"/>
        </a:p>
      </dgm:t>
    </dgm:pt>
    <dgm:pt modelId="{59FC4417-5EF8-4398-A824-61314B282928}" type="sibTrans" cxnId="{D71F4278-98BB-4724-BA7B-CAC3F4F9ED24}">
      <dgm:prSet/>
      <dgm:spPr/>
      <dgm:t>
        <a:bodyPr/>
        <a:lstStyle/>
        <a:p>
          <a:endParaRPr lang="en-US"/>
        </a:p>
      </dgm:t>
    </dgm:pt>
    <dgm:pt modelId="{B75F2768-62A4-4C4E-B509-57DE973D124A}">
      <dgm:prSet custT="1"/>
      <dgm:spPr/>
      <dgm:t>
        <a:bodyPr/>
        <a:lstStyle/>
        <a:p>
          <a:pPr algn="ctr"/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Analyze what is of Greater Secondary Need: Assists, Points or Rebounds?</a:t>
          </a:r>
        </a:p>
      </dgm:t>
    </dgm:pt>
    <dgm:pt modelId="{263FC0A5-1E7D-497D-BB69-ABC758E4D60E}" type="parTrans" cxnId="{8C17F5B6-E099-435C-A728-AE215164F199}">
      <dgm:prSet/>
      <dgm:spPr/>
      <dgm:t>
        <a:bodyPr/>
        <a:lstStyle/>
        <a:p>
          <a:endParaRPr lang="en-US"/>
        </a:p>
      </dgm:t>
    </dgm:pt>
    <dgm:pt modelId="{1B099970-8909-4B41-81D7-F535EC01142D}" type="sibTrans" cxnId="{8C17F5B6-E099-435C-A728-AE215164F199}">
      <dgm:prSet/>
      <dgm:spPr/>
      <dgm:t>
        <a:bodyPr/>
        <a:lstStyle/>
        <a:p>
          <a:endParaRPr lang="en-US"/>
        </a:p>
      </dgm:t>
    </dgm:pt>
    <dgm:pt modelId="{7032E3BA-D914-47AD-AF88-B624F1A6C1C7}">
      <dgm:prSet custT="1"/>
      <dgm:spPr/>
      <dgm:t>
        <a:bodyPr/>
        <a:lstStyle/>
        <a:p>
          <a:pPr algn="ctr"/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Based on AVG Draft Selection for #5, League Trends, and Team Needs, </a:t>
          </a:r>
        </a:p>
        <a:p>
          <a:pPr algn="ctr"/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This Should be a F with Excellent Outside Shooting</a:t>
          </a:r>
        </a:p>
      </dgm:t>
    </dgm:pt>
    <dgm:pt modelId="{C6137ACD-72A4-4D5F-9FA7-2C72A031B8F4}" type="parTrans" cxnId="{F031F613-7C9D-43A7-ABAA-A1151B5CC4A4}">
      <dgm:prSet/>
      <dgm:spPr/>
      <dgm:t>
        <a:bodyPr/>
        <a:lstStyle/>
        <a:p>
          <a:endParaRPr lang="en-US"/>
        </a:p>
      </dgm:t>
    </dgm:pt>
    <dgm:pt modelId="{B6213201-3B72-4832-BB4A-BA7875B3C93A}" type="sibTrans" cxnId="{F031F613-7C9D-43A7-ABAA-A1151B5CC4A4}">
      <dgm:prSet/>
      <dgm:spPr/>
      <dgm:t>
        <a:bodyPr/>
        <a:lstStyle/>
        <a:p>
          <a:endParaRPr lang="en-US"/>
        </a:p>
      </dgm:t>
    </dgm:pt>
    <dgm:pt modelId="{C9AED877-43E4-48B9-8A3B-EA2F8829A403}">
      <dgm:prSet custT="1"/>
      <dgm:spPr/>
      <dgm:t>
        <a:bodyPr/>
        <a:lstStyle/>
        <a:p>
          <a:pPr algn="ctr"/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If it’s a G Then They’ll Need to Show High Proficiency in Assists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023945-5976-4C06-9CEA-978981B59C59}" type="parTrans" cxnId="{606956B7-1302-4B93-B7AB-CC99E09E65BF}">
      <dgm:prSet/>
      <dgm:spPr/>
      <dgm:t>
        <a:bodyPr/>
        <a:lstStyle/>
        <a:p>
          <a:endParaRPr lang="en-US"/>
        </a:p>
      </dgm:t>
    </dgm:pt>
    <dgm:pt modelId="{3D46CED3-ABF2-4626-BA82-1CF5F6992D08}" type="sibTrans" cxnId="{606956B7-1302-4B93-B7AB-CC99E09E65BF}">
      <dgm:prSet/>
      <dgm:spPr/>
      <dgm:t>
        <a:bodyPr/>
        <a:lstStyle/>
        <a:p>
          <a:endParaRPr lang="en-US"/>
        </a:p>
      </dgm:t>
    </dgm:pt>
    <dgm:pt modelId="{76D679E7-C1A0-4B11-9F47-06321CEF95AA}" type="pres">
      <dgm:prSet presAssocID="{270735A0-5FE3-441F-8AAB-A0127BB4D213}" presName="linear" presStyleCnt="0">
        <dgm:presLayoutVars>
          <dgm:animLvl val="lvl"/>
          <dgm:resizeHandles val="exact"/>
        </dgm:presLayoutVars>
      </dgm:prSet>
      <dgm:spPr/>
    </dgm:pt>
    <dgm:pt modelId="{00A51279-93EF-474C-B010-743D079D1E11}" type="pres">
      <dgm:prSet presAssocID="{F852AD84-0E9A-4CD1-B7E5-AF3810B8F8F8}" presName="parentText" presStyleLbl="node1" presStyleIdx="0" presStyleCnt="6" custLinFactNeighborX="99">
        <dgm:presLayoutVars>
          <dgm:chMax val="0"/>
          <dgm:bulletEnabled val="1"/>
        </dgm:presLayoutVars>
      </dgm:prSet>
      <dgm:spPr/>
    </dgm:pt>
    <dgm:pt modelId="{06372ECC-2B38-4292-99EC-9208E4736B94}" type="pres">
      <dgm:prSet presAssocID="{56C48675-0327-4453-BE9D-0B30E265FD89}" presName="spacer" presStyleCnt="0"/>
      <dgm:spPr/>
    </dgm:pt>
    <dgm:pt modelId="{ABA18D23-A8E8-45E4-99EC-F7B117B85181}" type="pres">
      <dgm:prSet presAssocID="{7032E3BA-D914-47AD-AF88-B624F1A6C1C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45D179-F88D-4373-B424-98FB137FA6DB}" type="pres">
      <dgm:prSet presAssocID="{B6213201-3B72-4832-BB4A-BA7875B3C93A}" presName="spacer" presStyleCnt="0"/>
      <dgm:spPr/>
    </dgm:pt>
    <dgm:pt modelId="{1CBF53DC-E5A7-4658-8BFE-6C5B707319F1}" type="pres">
      <dgm:prSet presAssocID="{C9AED877-43E4-48B9-8A3B-EA2F8829A4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F76458-E0DE-499C-9F41-0FEE607C1FC6}" type="pres">
      <dgm:prSet presAssocID="{3D46CED3-ABF2-4626-BA82-1CF5F6992D08}" presName="spacer" presStyleCnt="0"/>
      <dgm:spPr/>
    </dgm:pt>
    <dgm:pt modelId="{8FDFA9A5-FBED-4A4D-B5D0-4AE0505CE845}" type="pres">
      <dgm:prSet presAssocID="{B75F2768-62A4-4C4E-B509-57DE973D12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75C9BFC-B0B7-4E2F-A048-2E4D0FC24920}" type="pres">
      <dgm:prSet presAssocID="{1B099970-8909-4B41-81D7-F535EC01142D}" presName="spacer" presStyleCnt="0"/>
      <dgm:spPr/>
    </dgm:pt>
    <dgm:pt modelId="{13AF867C-B58A-4E4A-AC9C-A8E8807A1686}" type="pres">
      <dgm:prSet presAssocID="{9949F289-46D7-4A1A-B92A-939666D0843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8FE2369-56CD-47AE-BFC0-808CD0870AD4}" type="pres">
      <dgm:prSet presAssocID="{A5E436CB-27A0-4B73-BB35-EF9D4DA466F2}" presName="spacer" presStyleCnt="0"/>
      <dgm:spPr/>
    </dgm:pt>
    <dgm:pt modelId="{3D2F1101-904F-457A-9386-E008F9D92C0F}" type="pres">
      <dgm:prSet presAssocID="{383E5E67-BB4E-4B33-906C-51B10861AA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031F613-7C9D-43A7-ABAA-A1151B5CC4A4}" srcId="{270735A0-5FE3-441F-8AAB-A0127BB4D213}" destId="{7032E3BA-D914-47AD-AF88-B624F1A6C1C7}" srcOrd="1" destOrd="0" parTransId="{C6137ACD-72A4-4D5F-9FA7-2C72A031B8F4}" sibTransId="{B6213201-3B72-4832-BB4A-BA7875B3C93A}"/>
    <dgm:cxn modelId="{5AA16317-4A89-4D7A-9344-F1F33A6AE396}" type="presOf" srcId="{9949F289-46D7-4A1A-B92A-939666D08432}" destId="{13AF867C-B58A-4E4A-AC9C-A8E8807A1686}" srcOrd="0" destOrd="0" presId="urn:microsoft.com/office/officeart/2005/8/layout/vList2"/>
    <dgm:cxn modelId="{82F1FE49-D54F-431E-82B3-894643EA2A47}" type="presOf" srcId="{7032E3BA-D914-47AD-AF88-B624F1A6C1C7}" destId="{ABA18D23-A8E8-45E4-99EC-F7B117B85181}" srcOrd="0" destOrd="0" presId="urn:microsoft.com/office/officeart/2005/8/layout/vList2"/>
    <dgm:cxn modelId="{A556E254-18C8-4781-A3B5-1A747EE0DBCC}" type="presOf" srcId="{C9AED877-43E4-48B9-8A3B-EA2F8829A403}" destId="{1CBF53DC-E5A7-4658-8BFE-6C5B707319F1}" srcOrd="0" destOrd="0" presId="urn:microsoft.com/office/officeart/2005/8/layout/vList2"/>
    <dgm:cxn modelId="{08CB0C75-3D82-47A6-A020-99D1B5E78CF8}" type="presOf" srcId="{F852AD84-0E9A-4CD1-B7E5-AF3810B8F8F8}" destId="{00A51279-93EF-474C-B010-743D079D1E11}" srcOrd="0" destOrd="0" presId="urn:microsoft.com/office/officeart/2005/8/layout/vList2"/>
    <dgm:cxn modelId="{AE797576-B63D-41E6-95A8-11E2AB970C81}" type="presOf" srcId="{270735A0-5FE3-441F-8AAB-A0127BB4D213}" destId="{76D679E7-C1A0-4B11-9F47-06321CEF95AA}" srcOrd="0" destOrd="0" presId="urn:microsoft.com/office/officeart/2005/8/layout/vList2"/>
    <dgm:cxn modelId="{C4E75D77-A0A7-4538-B579-6C74FE1BF68B}" type="presOf" srcId="{383E5E67-BB4E-4B33-906C-51B10861AAFD}" destId="{3D2F1101-904F-457A-9386-E008F9D92C0F}" srcOrd="0" destOrd="0" presId="urn:microsoft.com/office/officeart/2005/8/layout/vList2"/>
    <dgm:cxn modelId="{D71F4278-98BB-4724-BA7B-CAC3F4F9ED24}" srcId="{270735A0-5FE3-441F-8AAB-A0127BB4D213}" destId="{383E5E67-BB4E-4B33-906C-51B10861AAFD}" srcOrd="5" destOrd="0" parTransId="{EE37213D-867A-4B84-A0A2-74A4AB10205B}" sibTransId="{59FC4417-5EF8-4398-A824-61314B282928}"/>
    <dgm:cxn modelId="{56B06AAC-BFCD-4740-A30E-0D2FE82631DB}" srcId="{270735A0-5FE3-441F-8AAB-A0127BB4D213}" destId="{9949F289-46D7-4A1A-B92A-939666D08432}" srcOrd="4" destOrd="0" parTransId="{7718589D-057E-46C5-9C67-2547CF6B9475}" sibTransId="{A5E436CB-27A0-4B73-BB35-EF9D4DA466F2}"/>
    <dgm:cxn modelId="{8C17F5B6-E099-435C-A728-AE215164F199}" srcId="{270735A0-5FE3-441F-8AAB-A0127BB4D213}" destId="{B75F2768-62A4-4C4E-B509-57DE973D124A}" srcOrd="3" destOrd="0" parTransId="{263FC0A5-1E7D-497D-BB69-ABC758E4D60E}" sibTransId="{1B099970-8909-4B41-81D7-F535EC01142D}"/>
    <dgm:cxn modelId="{606956B7-1302-4B93-B7AB-CC99E09E65BF}" srcId="{270735A0-5FE3-441F-8AAB-A0127BB4D213}" destId="{C9AED877-43E4-48B9-8A3B-EA2F8829A403}" srcOrd="2" destOrd="0" parTransId="{C5023945-5976-4C06-9CEA-978981B59C59}" sibTransId="{3D46CED3-ABF2-4626-BA82-1CF5F6992D08}"/>
    <dgm:cxn modelId="{258BFCCC-DCC6-40C2-B10B-93CAA7A64619}" type="presOf" srcId="{B75F2768-62A4-4C4E-B509-57DE973D124A}" destId="{8FDFA9A5-FBED-4A4D-B5D0-4AE0505CE845}" srcOrd="0" destOrd="0" presId="urn:microsoft.com/office/officeart/2005/8/layout/vList2"/>
    <dgm:cxn modelId="{2D7E65F6-7358-48B8-A2D5-6200825FC916}" srcId="{270735A0-5FE3-441F-8AAB-A0127BB4D213}" destId="{F852AD84-0E9A-4CD1-B7E5-AF3810B8F8F8}" srcOrd="0" destOrd="0" parTransId="{A23E0281-9D9C-4CF9-A038-48AE9D87B89F}" sibTransId="{56C48675-0327-4453-BE9D-0B30E265FD89}"/>
    <dgm:cxn modelId="{0AEBF22D-6E37-4153-8C62-2D3F8BD1CA30}" type="presParOf" srcId="{76D679E7-C1A0-4B11-9F47-06321CEF95AA}" destId="{00A51279-93EF-474C-B010-743D079D1E11}" srcOrd="0" destOrd="0" presId="urn:microsoft.com/office/officeart/2005/8/layout/vList2"/>
    <dgm:cxn modelId="{5E4BF089-8C8D-4389-967C-B52FBF8CF045}" type="presParOf" srcId="{76D679E7-C1A0-4B11-9F47-06321CEF95AA}" destId="{06372ECC-2B38-4292-99EC-9208E4736B94}" srcOrd="1" destOrd="0" presId="urn:microsoft.com/office/officeart/2005/8/layout/vList2"/>
    <dgm:cxn modelId="{4D9D52BF-9D08-4B06-98CE-92E25E7F08A3}" type="presParOf" srcId="{76D679E7-C1A0-4B11-9F47-06321CEF95AA}" destId="{ABA18D23-A8E8-45E4-99EC-F7B117B85181}" srcOrd="2" destOrd="0" presId="urn:microsoft.com/office/officeart/2005/8/layout/vList2"/>
    <dgm:cxn modelId="{85690134-0A7E-41AE-B3C8-D55CFA06575D}" type="presParOf" srcId="{76D679E7-C1A0-4B11-9F47-06321CEF95AA}" destId="{1A45D179-F88D-4373-B424-98FB137FA6DB}" srcOrd="3" destOrd="0" presId="urn:microsoft.com/office/officeart/2005/8/layout/vList2"/>
    <dgm:cxn modelId="{E20DCE22-2FED-49A3-96C6-7378D9FC3DA4}" type="presParOf" srcId="{76D679E7-C1A0-4B11-9F47-06321CEF95AA}" destId="{1CBF53DC-E5A7-4658-8BFE-6C5B707319F1}" srcOrd="4" destOrd="0" presId="urn:microsoft.com/office/officeart/2005/8/layout/vList2"/>
    <dgm:cxn modelId="{8AF6C7A1-B638-4678-B00C-929983F88646}" type="presParOf" srcId="{76D679E7-C1A0-4B11-9F47-06321CEF95AA}" destId="{5CF76458-E0DE-499C-9F41-0FEE607C1FC6}" srcOrd="5" destOrd="0" presId="urn:microsoft.com/office/officeart/2005/8/layout/vList2"/>
    <dgm:cxn modelId="{CAABF424-DB3B-40E0-B0AA-20FC59FEE7A2}" type="presParOf" srcId="{76D679E7-C1A0-4B11-9F47-06321CEF95AA}" destId="{8FDFA9A5-FBED-4A4D-B5D0-4AE0505CE845}" srcOrd="6" destOrd="0" presId="urn:microsoft.com/office/officeart/2005/8/layout/vList2"/>
    <dgm:cxn modelId="{11300AAE-1A33-4D57-821C-02A237B45F21}" type="presParOf" srcId="{76D679E7-C1A0-4B11-9F47-06321CEF95AA}" destId="{075C9BFC-B0B7-4E2F-A048-2E4D0FC24920}" srcOrd="7" destOrd="0" presId="urn:microsoft.com/office/officeart/2005/8/layout/vList2"/>
    <dgm:cxn modelId="{3932F3CD-A1FC-4931-B93B-9B036C13AE66}" type="presParOf" srcId="{76D679E7-C1A0-4B11-9F47-06321CEF95AA}" destId="{13AF867C-B58A-4E4A-AC9C-A8E8807A1686}" srcOrd="8" destOrd="0" presId="urn:microsoft.com/office/officeart/2005/8/layout/vList2"/>
    <dgm:cxn modelId="{D9B64D4E-2E1B-4886-A29D-D681A86E52BC}" type="presParOf" srcId="{76D679E7-C1A0-4B11-9F47-06321CEF95AA}" destId="{D8FE2369-56CD-47AE-BFC0-808CD0870AD4}" srcOrd="9" destOrd="0" presId="urn:microsoft.com/office/officeart/2005/8/layout/vList2"/>
    <dgm:cxn modelId="{7F07A77F-F199-4D31-A317-1740236F4F1F}" type="presParOf" srcId="{76D679E7-C1A0-4B11-9F47-06321CEF95AA}" destId="{3D2F1101-904F-457A-9386-E008F9D92C0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37BD9-8199-4700-B1E5-571D9D47AC7F}">
      <dsp:nvSpPr>
        <dsp:cNvPr id="0" name=""/>
        <dsp:cNvSpPr/>
      </dsp:nvSpPr>
      <dsp:spPr>
        <a:xfrm>
          <a:off x="0" y="2530"/>
          <a:ext cx="6382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68AD6-CFC9-430A-BC2E-9CDAFD0095E6}">
      <dsp:nvSpPr>
        <dsp:cNvPr id="0" name=""/>
        <dsp:cNvSpPr/>
      </dsp:nvSpPr>
      <dsp:spPr>
        <a:xfrm>
          <a:off x="0" y="2530"/>
          <a:ext cx="6382191" cy="8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Removed columns with no data(</a:t>
          </a:r>
          <a:r>
            <a:rPr lang="en-US" sz="18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firstseason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lastseason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), incorrect data (Round 99, Pick 0), duplicate rows (draft data), replaced blanks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530"/>
        <a:ext cx="6382191" cy="863040"/>
      </dsp:txXfrm>
    </dsp:sp>
    <dsp:sp modelId="{AFB1B027-22FE-4384-B497-ECE99D2AEC4A}">
      <dsp:nvSpPr>
        <dsp:cNvPr id="0" name=""/>
        <dsp:cNvSpPr/>
      </dsp:nvSpPr>
      <dsp:spPr>
        <a:xfrm>
          <a:off x="0" y="865571"/>
          <a:ext cx="6382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76BB9-3AEC-4254-A5D8-12A311E1C5E0}">
      <dsp:nvSpPr>
        <dsp:cNvPr id="0" name=""/>
        <dsp:cNvSpPr/>
      </dsp:nvSpPr>
      <dsp:spPr>
        <a:xfrm>
          <a:off x="0" y="865571"/>
          <a:ext cx="6382191" cy="8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Took statistic raw data and converted into a per game stat: points per game, assists per game, rebounds, etc.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65571"/>
        <a:ext cx="6382191" cy="863040"/>
      </dsp:txXfrm>
    </dsp:sp>
    <dsp:sp modelId="{18146D90-F330-457C-8982-C361B71FA8EE}">
      <dsp:nvSpPr>
        <dsp:cNvPr id="0" name=""/>
        <dsp:cNvSpPr/>
      </dsp:nvSpPr>
      <dsp:spPr>
        <a:xfrm>
          <a:off x="0" y="1728611"/>
          <a:ext cx="6382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93848-8370-4B46-AC13-E6E5A5A81671}">
      <dsp:nvSpPr>
        <dsp:cNvPr id="0" name=""/>
        <dsp:cNvSpPr/>
      </dsp:nvSpPr>
      <dsp:spPr>
        <a:xfrm>
          <a:off x="0" y="1728611"/>
          <a:ext cx="6382191" cy="8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Created % data with Field Goal, Free Throw, and 3 Pointer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28611"/>
        <a:ext cx="6382191" cy="863040"/>
      </dsp:txXfrm>
    </dsp:sp>
    <dsp:sp modelId="{7EBE4ED7-05EF-48E1-9A19-FA216A81EAA4}">
      <dsp:nvSpPr>
        <dsp:cNvPr id="0" name=""/>
        <dsp:cNvSpPr/>
      </dsp:nvSpPr>
      <dsp:spPr>
        <a:xfrm>
          <a:off x="0" y="2591652"/>
          <a:ext cx="6382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31D4-0EF6-4E27-B9EC-3C37C98705EA}">
      <dsp:nvSpPr>
        <dsp:cNvPr id="0" name=""/>
        <dsp:cNvSpPr/>
      </dsp:nvSpPr>
      <dsp:spPr>
        <a:xfrm>
          <a:off x="0" y="2591652"/>
          <a:ext cx="6382191" cy="8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Arial" panose="020B0604020202020204" pitchFamily="34" charset="0"/>
              <a:cs typeface="Arial" panose="020B0604020202020204" pitchFamily="34" charset="0"/>
            </a:rPr>
            <a:t>Replaced multiple position players with a single position, the one listed first: ‘C-F’ became ‘C’, ‘F-G’ became ‘F’, etc.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591652"/>
        <a:ext cx="6382191" cy="863040"/>
      </dsp:txXfrm>
    </dsp:sp>
    <dsp:sp modelId="{9D56317A-5CB2-42C5-A3DF-94FA375B9FCC}">
      <dsp:nvSpPr>
        <dsp:cNvPr id="0" name=""/>
        <dsp:cNvSpPr/>
      </dsp:nvSpPr>
      <dsp:spPr>
        <a:xfrm>
          <a:off x="0" y="3454692"/>
          <a:ext cx="6382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B2834-891E-4A6A-A320-4C6F615747ED}">
      <dsp:nvSpPr>
        <dsp:cNvPr id="0" name=""/>
        <dsp:cNvSpPr/>
      </dsp:nvSpPr>
      <dsp:spPr>
        <a:xfrm>
          <a:off x="0" y="3454692"/>
          <a:ext cx="6382191" cy="8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Arial" panose="020B0604020202020204" pitchFamily="34" charset="0"/>
              <a:cs typeface="Arial" panose="020B0604020202020204" pitchFamily="34" charset="0"/>
            </a:rPr>
            <a:t>Took height data spilt into feet and inches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54692"/>
        <a:ext cx="6382191" cy="863040"/>
      </dsp:txXfrm>
    </dsp:sp>
    <dsp:sp modelId="{3805F854-DE30-4A9D-B1CE-DA64857C0B85}">
      <dsp:nvSpPr>
        <dsp:cNvPr id="0" name=""/>
        <dsp:cNvSpPr/>
      </dsp:nvSpPr>
      <dsp:spPr>
        <a:xfrm>
          <a:off x="0" y="4317732"/>
          <a:ext cx="6382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B95B-B6EB-4630-AAF9-F53CF19560C4}">
      <dsp:nvSpPr>
        <dsp:cNvPr id="0" name=""/>
        <dsp:cNvSpPr/>
      </dsp:nvSpPr>
      <dsp:spPr>
        <a:xfrm>
          <a:off x="0" y="4317732"/>
          <a:ext cx="6382191" cy="8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Arial" panose="020B0604020202020204" pitchFamily="34" charset="0"/>
              <a:cs typeface="Arial" panose="020B0604020202020204" pitchFamily="34" charset="0"/>
            </a:rPr>
            <a:t>Brought together all relevant info into one table for Tableau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317732"/>
        <a:ext cx="6382191" cy="8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83555-9C5B-40F5-8812-16958AFA2DFC}">
      <dsp:nvSpPr>
        <dsp:cNvPr id="0" name=""/>
        <dsp:cNvSpPr/>
      </dsp:nvSpPr>
      <dsp:spPr>
        <a:xfrm>
          <a:off x="0" y="1640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Only Looked At Data from 1985 onward (1</a:t>
          </a:r>
          <a:r>
            <a:rPr lang="en-US" sz="1600" b="0" i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st</a:t>
          </a: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 year of Draft Lottery)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29564"/>
        <a:ext cx="6335427" cy="516177"/>
      </dsp:txXfrm>
    </dsp:sp>
    <dsp:sp modelId="{CCC0CECE-FB74-4CB5-8E15-2BACF90D5D02}">
      <dsp:nvSpPr>
        <dsp:cNvPr id="0" name=""/>
        <dsp:cNvSpPr/>
      </dsp:nvSpPr>
      <dsp:spPr>
        <a:xfrm>
          <a:off x="0" y="585563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Total Draft Picks since 1985: 1882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613487"/>
        <a:ext cx="6335427" cy="516177"/>
      </dsp:txXfrm>
    </dsp:sp>
    <dsp:sp modelId="{FD9F0035-09FA-4321-9198-28EF41919D0E}">
      <dsp:nvSpPr>
        <dsp:cNvPr id="0" name=""/>
        <dsp:cNvSpPr/>
      </dsp:nvSpPr>
      <dsp:spPr>
        <a:xfrm>
          <a:off x="0" y="1169485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Master Table Player IDs: 5061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1197409"/>
        <a:ext cx="6335427" cy="516177"/>
      </dsp:txXfrm>
    </dsp:sp>
    <dsp:sp modelId="{9A52C24B-416F-4625-B4D8-235A95FF7BE7}">
      <dsp:nvSpPr>
        <dsp:cNvPr id="0" name=""/>
        <dsp:cNvSpPr/>
      </dsp:nvSpPr>
      <dsp:spPr>
        <a:xfrm>
          <a:off x="0" y="1753408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Distinct Players who played in 1985 or greater: 2136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1781332"/>
        <a:ext cx="6335427" cy="516177"/>
      </dsp:txXfrm>
    </dsp:sp>
    <dsp:sp modelId="{39D3BF3F-1BD0-46CA-9698-69123C1AA1FC}">
      <dsp:nvSpPr>
        <dsp:cNvPr id="0" name=""/>
        <dsp:cNvSpPr/>
      </dsp:nvSpPr>
      <dsp:spPr>
        <a:xfrm>
          <a:off x="0" y="2337330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Distinct Players who played in 1985 or greater: 2136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2365254"/>
        <a:ext cx="6335427" cy="516177"/>
      </dsp:txXfrm>
    </dsp:sp>
    <dsp:sp modelId="{0BED9989-A501-4B8C-8D60-DA1ED0B75DFC}">
      <dsp:nvSpPr>
        <dsp:cNvPr id="0" name=""/>
        <dsp:cNvSpPr/>
      </dsp:nvSpPr>
      <dsp:spPr>
        <a:xfrm>
          <a:off x="0" y="2921253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A Player must play 70% of his team's games (58 in 82-game season) to Qualify For NBA League Leaders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2949177"/>
        <a:ext cx="6335427" cy="516177"/>
      </dsp:txXfrm>
    </dsp:sp>
    <dsp:sp modelId="{A448C992-48BE-4B2B-906F-E04978F6A43F}">
      <dsp:nvSpPr>
        <dsp:cNvPr id="0" name=""/>
        <dsp:cNvSpPr/>
      </dsp:nvSpPr>
      <dsp:spPr>
        <a:xfrm>
          <a:off x="0" y="3505175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58 GP Minimum: No Data for 1998-99 Season &amp; 2011-12 Data Limited (Lockout Seasons)</a:t>
          </a:r>
        </a:p>
      </dsp:txBody>
      <dsp:txXfrm>
        <a:off x="27924" y="3533099"/>
        <a:ext cx="6335427" cy="516177"/>
      </dsp:txXfrm>
    </dsp:sp>
    <dsp:sp modelId="{788C0E4F-99BA-4F8F-8733-72F6C0AB7B0F}">
      <dsp:nvSpPr>
        <dsp:cNvPr id="0" name=""/>
        <dsp:cNvSpPr/>
      </dsp:nvSpPr>
      <dsp:spPr>
        <a:xfrm>
          <a:off x="0" y="4089098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Players who played 70% or more games since 1985: 5825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4117022"/>
        <a:ext cx="6335427" cy="516177"/>
      </dsp:txXfrm>
    </dsp:sp>
    <dsp:sp modelId="{549F3B7E-F4B8-46EC-9E6E-4C2E13B48138}">
      <dsp:nvSpPr>
        <dsp:cNvPr id="0" name=""/>
        <dsp:cNvSpPr/>
      </dsp:nvSpPr>
      <dsp:spPr>
        <a:xfrm>
          <a:off x="0" y="4673020"/>
          <a:ext cx="6391275" cy="572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Players who have played in All Star Game Since 1985: 588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24" y="4700944"/>
        <a:ext cx="6335427" cy="516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03BC2-2A3D-4CC6-A484-70E5638A52A4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Limited time frame: 1985-2011</a:t>
          </a: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9" y="257194"/>
        <a:ext cx="2237149" cy="1342289"/>
      </dsp:txXfrm>
    </dsp:sp>
    <dsp:sp modelId="{B29F5B38-8BB7-41CB-A1F0-E10274489F25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Did not use other statistical methods: WAR, PER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3684" y="257194"/>
        <a:ext cx="2237149" cy="1342289"/>
      </dsp:txXfrm>
    </dsp:sp>
    <dsp:sp modelId="{1C72DE19-7007-452B-A213-33384DB6F2FF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Not Position Specific: No PG Assist, SG Point differences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24548" y="257194"/>
        <a:ext cx="2237149" cy="1342289"/>
      </dsp:txXfrm>
    </dsp:sp>
    <dsp:sp modelId="{79FB8CD7-E683-4E60-82E1-BFA3FD8C0DAD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Mainly looked at AVG: easier to analyze, accounts for players traded midseason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85413" y="257194"/>
        <a:ext cx="2237149" cy="1342289"/>
      </dsp:txXfrm>
    </dsp:sp>
    <dsp:sp modelId="{CAB881EC-0F0A-48BC-BBF0-878993615D70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Did not analyze draft busts or players without 70% GP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33252" y="1823198"/>
        <a:ext cx="2237149" cy="1342289"/>
      </dsp:txXfrm>
    </dsp:sp>
    <dsp:sp modelId="{37A4E3BA-52F1-4C76-8B86-EFCCF19F5764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en-US" sz="1800" kern="1200" baseline="0" dirty="0">
              <a:latin typeface="Arial" panose="020B0604020202020204" pitchFamily="34" charset="0"/>
              <a:cs typeface="Arial" panose="020B0604020202020204" pitchFamily="34" charset="0"/>
            </a:rPr>
            <a:t> Foreign Born Players in Draft Analysis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94116" y="1823198"/>
        <a:ext cx="2237149" cy="1342289"/>
      </dsp:txXfrm>
    </dsp:sp>
    <dsp:sp modelId="{15CF1A19-98BF-4218-9AE5-FD6B304970C8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No 1998-99 Data,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Limited 2011-12 Data</a:t>
          </a:r>
        </a:p>
      </dsp:txBody>
      <dsp:txXfrm>
        <a:off x="6154981" y="1823198"/>
        <a:ext cx="2237149" cy="1342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51279-93EF-474C-B010-743D079D1E11}">
      <dsp:nvSpPr>
        <dsp:cNvPr id="0" name=""/>
        <dsp:cNvSpPr/>
      </dsp:nvSpPr>
      <dsp:spPr>
        <a:xfrm>
          <a:off x="0" y="1504"/>
          <a:ext cx="9836677" cy="583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The Player We Draft Needs to Show Proficiency in 3pts Made and Attempts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68" y="29972"/>
        <a:ext cx="9779741" cy="526234"/>
      </dsp:txXfrm>
    </dsp:sp>
    <dsp:sp modelId="{ABA18D23-A8E8-45E4-99EC-F7B117B85181}">
      <dsp:nvSpPr>
        <dsp:cNvPr id="0" name=""/>
        <dsp:cNvSpPr/>
      </dsp:nvSpPr>
      <dsp:spPr>
        <a:xfrm>
          <a:off x="0" y="596627"/>
          <a:ext cx="9836677" cy="583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Based on AVG Draft Selection for #5, League Trends, and Team Needs,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This Should be a F with Excellent Outside Shooting</a:t>
          </a:r>
        </a:p>
      </dsp:txBody>
      <dsp:txXfrm>
        <a:off x="28468" y="625095"/>
        <a:ext cx="9779741" cy="526234"/>
      </dsp:txXfrm>
    </dsp:sp>
    <dsp:sp modelId="{1CBF53DC-E5A7-4658-8BFE-6C5B707319F1}">
      <dsp:nvSpPr>
        <dsp:cNvPr id="0" name=""/>
        <dsp:cNvSpPr/>
      </dsp:nvSpPr>
      <dsp:spPr>
        <a:xfrm>
          <a:off x="0" y="1191750"/>
          <a:ext cx="9836677" cy="583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If it’s a G Then They’ll Need to Show High Proficiency in Assists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68" y="1220218"/>
        <a:ext cx="9779741" cy="526234"/>
      </dsp:txXfrm>
    </dsp:sp>
    <dsp:sp modelId="{8FDFA9A5-FBED-4A4D-B5D0-4AE0505CE845}">
      <dsp:nvSpPr>
        <dsp:cNvPr id="0" name=""/>
        <dsp:cNvSpPr/>
      </dsp:nvSpPr>
      <dsp:spPr>
        <a:xfrm>
          <a:off x="0" y="1786874"/>
          <a:ext cx="9836677" cy="583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Analyze what is of Greater Secondary Need: Assists, Points or Rebounds?</a:t>
          </a:r>
        </a:p>
      </dsp:txBody>
      <dsp:txXfrm>
        <a:off x="28468" y="1815342"/>
        <a:ext cx="9779741" cy="526234"/>
      </dsp:txXfrm>
    </dsp:sp>
    <dsp:sp modelId="{13AF867C-B58A-4E4A-AC9C-A8E8807A1686}">
      <dsp:nvSpPr>
        <dsp:cNvPr id="0" name=""/>
        <dsp:cNvSpPr/>
      </dsp:nvSpPr>
      <dsp:spPr>
        <a:xfrm>
          <a:off x="0" y="2381997"/>
          <a:ext cx="9836677" cy="583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What are Reasonable Expectations for #5 Pick, Assuming We End Up with the Pick?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68" y="2410465"/>
        <a:ext cx="9779741" cy="526234"/>
      </dsp:txXfrm>
    </dsp:sp>
    <dsp:sp modelId="{3D2F1101-904F-457A-9386-E008F9D92C0F}">
      <dsp:nvSpPr>
        <dsp:cNvPr id="0" name=""/>
        <dsp:cNvSpPr/>
      </dsp:nvSpPr>
      <dsp:spPr>
        <a:xfrm>
          <a:off x="0" y="2977120"/>
          <a:ext cx="9836677" cy="583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What did Allstar Players’ Stats Look Like the Year Before They were Selected to Their 1</a:t>
          </a:r>
          <a:r>
            <a:rPr lang="en-US" sz="1600" b="0" i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st</a:t>
          </a: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 ASG?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Do any of our players show similar signs?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68" y="3005588"/>
        <a:ext cx="9779741" cy="52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48CB9-9928-4BDD-92AA-91541BB9ECCB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CE1B2-470A-46C3-84DB-15747235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D94F-8655-4C79-B66E-2F4084A6D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Project: </a:t>
            </a:r>
            <a:br>
              <a:rPr lang="en-US" dirty="0"/>
            </a:br>
            <a:r>
              <a:rPr lang="en-US" dirty="0"/>
              <a:t>Men’s Basketball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77A5-271E-4609-A227-36B36FB9A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analysis OF BASKETBALL DATABASE </a:t>
            </a:r>
          </a:p>
          <a:p>
            <a:pPr algn="ctr"/>
            <a:r>
              <a:rPr lang="en-US" dirty="0"/>
              <a:t>for THE 2012 NBA draft</a:t>
            </a:r>
          </a:p>
        </p:txBody>
      </p:sp>
    </p:spTree>
    <p:extLst>
      <p:ext uri="{BB962C8B-B14F-4D97-AF65-F5344CB8AC3E}">
        <p14:creationId xmlns:p14="http://schemas.microsoft.com/office/powerpoint/2010/main" val="280716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2998-F1BB-4851-82F0-FAE20AB0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974" y="1513999"/>
            <a:ext cx="271240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i="0" kern="12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ALL NBA</a:t>
            </a:r>
            <a:br>
              <a:rPr lang="en-US" sz="5400" b="0" i="0" kern="12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Annual honor bestowed on the best players in the league following every NBA season. The voting is conducted by a panel of sportswriters and broadcasters. </a:t>
            </a:r>
            <a:endParaRPr lang="en-US" sz="2200" b="0" i="0" kern="1200" dirty="0">
              <a:solidFill>
                <a:schemeClr val="tx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EE7F4-D8CE-4DFE-AB7F-BC56DFBB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44" y="4997119"/>
            <a:ext cx="2133381" cy="10187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609500-8617-4430-A192-90F9102CD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7" y="522792"/>
            <a:ext cx="8400137" cy="58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5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15FE-BC05-4A28-910A-E76383FD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973668"/>
            <a:ext cx="10626571" cy="706964"/>
          </a:xfrm>
        </p:spPr>
        <p:txBody>
          <a:bodyPr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Importance of Drafting an All Star/All NBA Player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Table Averages Based on Player Type (Since 1985)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CE44B-5D19-415E-86FB-6B4802D6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10701"/>
              </p:ext>
            </p:extLst>
          </p:nvPr>
        </p:nvGraphicFramePr>
        <p:xfrm>
          <a:off x="431002" y="2290438"/>
          <a:ext cx="11358545" cy="4454949"/>
        </p:xfrm>
        <a:graphic>
          <a:graphicData uri="http://schemas.openxmlformats.org/drawingml/2006/table">
            <a:tbl>
              <a:tblPr firstRow="1" firstCol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714218">
                  <a:extLst>
                    <a:ext uri="{9D8B030D-6E8A-4147-A177-3AD203B41FA5}">
                      <a16:colId xmlns:a16="http://schemas.microsoft.com/office/drawing/2014/main" val="593310771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957287724"/>
                    </a:ext>
                  </a:extLst>
                </a:gridCol>
                <a:gridCol w="1032062">
                  <a:extLst>
                    <a:ext uri="{9D8B030D-6E8A-4147-A177-3AD203B41FA5}">
                      <a16:colId xmlns:a16="http://schemas.microsoft.com/office/drawing/2014/main" val="2000697891"/>
                    </a:ext>
                  </a:extLst>
                </a:gridCol>
                <a:gridCol w="932632">
                  <a:extLst>
                    <a:ext uri="{9D8B030D-6E8A-4147-A177-3AD203B41FA5}">
                      <a16:colId xmlns:a16="http://schemas.microsoft.com/office/drawing/2014/main" val="3340448138"/>
                    </a:ext>
                  </a:extLst>
                </a:gridCol>
                <a:gridCol w="1089224">
                  <a:extLst>
                    <a:ext uri="{9D8B030D-6E8A-4147-A177-3AD203B41FA5}">
                      <a16:colId xmlns:a16="http://schemas.microsoft.com/office/drawing/2014/main" val="1053286864"/>
                    </a:ext>
                  </a:extLst>
                </a:gridCol>
                <a:gridCol w="876682">
                  <a:extLst>
                    <a:ext uri="{9D8B030D-6E8A-4147-A177-3AD203B41FA5}">
                      <a16:colId xmlns:a16="http://schemas.microsoft.com/office/drawing/2014/main" val="1993194750"/>
                    </a:ext>
                  </a:extLst>
                </a:gridCol>
                <a:gridCol w="905792">
                  <a:extLst>
                    <a:ext uri="{9D8B030D-6E8A-4147-A177-3AD203B41FA5}">
                      <a16:colId xmlns:a16="http://schemas.microsoft.com/office/drawing/2014/main" val="2190203039"/>
                    </a:ext>
                  </a:extLst>
                </a:gridCol>
                <a:gridCol w="932632">
                  <a:extLst>
                    <a:ext uri="{9D8B030D-6E8A-4147-A177-3AD203B41FA5}">
                      <a16:colId xmlns:a16="http://schemas.microsoft.com/office/drawing/2014/main" val="363046295"/>
                    </a:ext>
                  </a:extLst>
                </a:gridCol>
                <a:gridCol w="1033274">
                  <a:extLst>
                    <a:ext uri="{9D8B030D-6E8A-4147-A177-3AD203B41FA5}">
                      <a16:colId xmlns:a16="http://schemas.microsoft.com/office/drawing/2014/main" val="2262487594"/>
                    </a:ext>
                  </a:extLst>
                </a:gridCol>
                <a:gridCol w="885664">
                  <a:extLst>
                    <a:ext uri="{9D8B030D-6E8A-4147-A177-3AD203B41FA5}">
                      <a16:colId xmlns:a16="http://schemas.microsoft.com/office/drawing/2014/main" val="3589279679"/>
                    </a:ext>
                  </a:extLst>
                </a:gridCol>
                <a:gridCol w="496508">
                  <a:extLst>
                    <a:ext uri="{9D8B030D-6E8A-4147-A177-3AD203B41FA5}">
                      <a16:colId xmlns:a16="http://schemas.microsoft.com/office/drawing/2014/main" val="1004734640"/>
                    </a:ext>
                  </a:extLst>
                </a:gridCol>
                <a:gridCol w="489797">
                  <a:extLst>
                    <a:ext uri="{9D8B030D-6E8A-4147-A177-3AD203B41FA5}">
                      <a16:colId xmlns:a16="http://schemas.microsoft.com/office/drawing/2014/main" val="51386047"/>
                    </a:ext>
                  </a:extLst>
                </a:gridCol>
                <a:gridCol w="536766">
                  <a:extLst>
                    <a:ext uri="{9D8B030D-6E8A-4147-A177-3AD203B41FA5}">
                      <a16:colId xmlns:a16="http://schemas.microsoft.com/office/drawing/2014/main" val="1628463679"/>
                    </a:ext>
                  </a:extLst>
                </a:gridCol>
                <a:gridCol w="811857">
                  <a:extLst>
                    <a:ext uri="{9D8B030D-6E8A-4147-A177-3AD203B41FA5}">
                      <a16:colId xmlns:a16="http://schemas.microsoft.com/office/drawing/2014/main" val="4069661312"/>
                    </a:ext>
                  </a:extLst>
                </a:gridCol>
              </a:tblGrid>
              <a:tr h="395985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Minutes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Rebounds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Steals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Turnovers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Fouls Per Game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FG%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FT%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3pt%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 Selection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412743"/>
                  </a:ext>
                </a:extLst>
              </a:tr>
              <a:tr h="497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Players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68.92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16385"/>
                  </a:ext>
                </a:extLst>
              </a:tr>
              <a:tr h="3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Star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72391"/>
                  </a:ext>
                </a:extLst>
              </a:tr>
              <a:tr h="355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NBA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22.63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00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17126"/>
                  </a:ext>
                </a:extLst>
              </a:tr>
              <a:tr h="497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Players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88157"/>
                  </a:ext>
                </a:extLst>
              </a:tr>
              <a:tr h="3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Star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82483"/>
                  </a:ext>
                </a:extLst>
              </a:tr>
              <a:tr h="355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NBA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3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57834"/>
                  </a:ext>
                </a:extLst>
              </a:tr>
              <a:tr h="497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Players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26.89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03183"/>
                  </a:ext>
                </a:extLst>
              </a:tr>
              <a:tr h="3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Star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81.85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60842"/>
                  </a:ext>
                </a:extLst>
              </a:tr>
              <a:tr h="355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NBA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1" marR="3381" marT="33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26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3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2D6-311F-449D-BF7A-01B857BF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84" y="973668"/>
            <a:ext cx="8761413" cy="706964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 There Any Trends We Can Follow?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Star Average Comparison 1985 v. 2009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CAFDAF-AF37-4C93-BC29-F95225253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22098"/>
              </p:ext>
            </p:extLst>
          </p:nvPr>
        </p:nvGraphicFramePr>
        <p:xfrm>
          <a:off x="479393" y="2440818"/>
          <a:ext cx="11159232" cy="324724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539412">
                  <a:extLst>
                    <a:ext uri="{9D8B030D-6E8A-4147-A177-3AD203B41FA5}">
                      <a16:colId xmlns:a16="http://schemas.microsoft.com/office/drawing/2014/main" val="345852096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196146519"/>
                    </a:ext>
                  </a:extLst>
                </a:gridCol>
                <a:gridCol w="1062747">
                  <a:extLst>
                    <a:ext uri="{9D8B030D-6E8A-4147-A177-3AD203B41FA5}">
                      <a16:colId xmlns:a16="http://schemas.microsoft.com/office/drawing/2014/main" val="4185707269"/>
                    </a:ext>
                  </a:extLst>
                </a:gridCol>
                <a:gridCol w="1177431">
                  <a:extLst>
                    <a:ext uri="{9D8B030D-6E8A-4147-A177-3AD203B41FA5}">
                      <a16:colId xmlns:a16="http://schemas.microsoft.com/office/drawing/2014/main" val="46913582"/>
                    </a:ext>
                  </a:extLst>
                </a:gridCol>
                <a:gridCol w="1062747">
                  <a:extLst>
                    <a:ext uri="{9D8B030D-6E8A-4147-A177-3AD203B41FA5}">
                      <a16:colId xmlns:a16="http://schemas.microsoft.com/office/drawing/2014/main" val="2028731425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864369543"/>
                    </a:ext>
                  </a:extLst>
                </a:gridCol>
                <a:gridCol w="1062747">
                  <a:extLst>
                    <a:ext uri="{9D8B030D-6E8A-4147-A177-3AD203B41FA5}">
                      <a16:colId xmlns:a16="http://schemas.microsoft.com/office/drawing/2014/main" val="4048710773"/>
                    </a:ext>
                  </a:extLst>
                </a:gridCol>
                <a:gridCol w="1177431">
                  <a:extLst>
                    <a:ext uri="{9D8B030D-6E8A-4147-A177-3AD203B41FA5}">
                      <a16:colId xmlns:a16="http://schemas.microsoft.com/office/drawing/2014/main" val="1043788418"/>
                    </a:ext>
                  </a:extLst>
                </a:gridCol>
                <a:gridCol w="565779">
                  <a:extLst>
                    <a:ext uri="{9D8B030D-6E8A-4147-A177-3AD203B41FA5}">
                      <a16:colId xmlns:a16="http://schemas.microsoft.com/office/drawing/2014/main" val="3249685067"/>
                    </a:ext>
                  </a:extLst>
                </a:gridCol>
                <a:gridCol w="558133">
                  <a:extLst>
                    <a:ext uri="{9D8B030D-6E8A-4147-A177-3AD203B41FA5}">
                      <a16:colId xmlns:a16="http://schemas.microsoft.com/office/drawing/2014/main" val="1520446698"/>
                    </a:ext>
                  </a:extLst>
                </a:gridCol>
                <a:gridCol w="863960">
                  <a:extLst>
                    <a:ext uri="{9D8B030D-6E8A-4147-A177-3AD203B41FA5}">
                      <a16:colId xmlns:a16="http://schemas.microsoft.com/office/drawing/2014/main" val="2416584626"/>
                    </a:ext>
                  </a:extLst>
                </a:gridCol>
                <a:gridCol w="611652">
                  <a:extLst>
                    <a:ext uri="{9D8B030D-6E8A-4147-A177-3AD203B41FA5}">
                      <a16:colId xmlns:a16="http://schemas.microsoft.com/office/drawing/2014/main" val="1990299370"/>
                    </a:ext>
                  </a:extLst>
                </a:gridCol>
                <a:gridCol w="925125">
                  <a:extLst>
                    <a:ext uri="{9D8B030D-6E8A-4147-A177-3AD203B41FA5}">
                      <a16:colId xmlns:a16="http://schemas.microsoft.com/office/drawing/2014/main" val="3396884914"/>
                    </a:ext>
                  </a:extLst>
                </a:gridCol>
              </a:tblGrid>
              <a:tr h="655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 Per Game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Rebounds Per Game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Assists Per Game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Steals Per Game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Blocks Per Game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Turnovers Per Game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Goal 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Throw 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Threes Attempted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3pt%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 Selection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37760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372585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985115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926231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388148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66362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6521329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239661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730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1230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B58472-7565-4151-A50E-852B0CCD59A3}"/>
              </a:ext>
            </a:extLst>
          </p:cNvPr>
          <p:cNvSpPr txBox="1"/>
          <p:nvPr/>
        </p:nvSpPr>
        <p:spPr>
          <a:xfrm>
            <a:off x="479393" y="5761608"/>
            <a:ext cx="1115923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Threes Attempted increased over 500% for Cs, over 400% for Fs, and 500%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3pt % has similarly increased 18.21% for Cs, 14.93% for Fs, and 13.5%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6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4CD44-DF59-4D1F-82B5-B51F1529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275" y="1510030"/>
            <a:ext cx="1978771" cy="40144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 Point Attempts and Efficiency Have Trended Upwards Since 1985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D8065-A7F6-4D05-A634-8CA17271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818" y="1527423"/>
            <a:ext cx="9511341" cy="4687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993440-25F8-4175-81C9-313F805ACB73}"/>
              </a:ext>
            </a:extLst>
          </p:cNvPr>
          <p:cNvSpPr txBox="1"/>
          <p:nvPr/>
        </p:nvSpPr>
        <p:spPr>
          <a:xfrm>
            <a:off x="3595874" y="771258"/>
            <a:ext cx="68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Pointers Attempted Per Year with 3pt % Labels (All Players)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7A476-BCF0-4BEA-9013-78A53615F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79" y="752475"/>
            <a:ext cx="8989173" cy="543845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A5C95-DDC7-4663-949D-EE6D1155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275" y="1143000"/>
            <a:ext cx="1729063" cy="45120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dirty="0"/>
              <a:t>Where Do We Stack Up Against the Rest of the League in 3pts?</a:t>
            </a:r>
          </a:p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In 2011:</a:t>
            </a:r>
          </a:p>
          <a:p>
            <a:pPr algn="ctr"/>
            <a:r>
              <a:rPr lang="en-US" sz="1800" b="1" dirty="0"/>
              <a:t>19th in Attempts </a:t>
            </a:r>
          </a:p>
          <a:p>
            <a:pPr algn="ctr"/>
            <a:r>
              <a:rPr lang="en-US" sz="1800" b="1" dirty="0"/>
              <a:t>24th in 3pt %</a:t>
            </a:r>
          </a:p>
          <a:p>
            <a:pPr algn="ctr"/>
            <a:r>
              <a:rPr lang="en-US" sz="1800" b="1" dirty="0"/>
              <a:t>(Out of 29 Teams)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4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128C-DDE3-405C-B718-0E830343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57" y="612559"/>
            <a:ext cx="9666926" cy="1287262"/>
          </a:xfrm>
        </p:spPr>
        <p:txBody>
          <a:bodyPr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Type of Player do We Need?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 Players Qualified for at Least 58 GP in 2011 on SAC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Table Comparing AVGs Between SAC Players (2011) and Last Available All Star Data (2009)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C6FBDA-CE79-4257-A8AC-7C0D090C7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70473"/>
              </p:ext>
            </p:extLst>
          </p:nvPr>
        </p:nvGraphicFramePr>
        <p:xfrm>
          <a:off x="204186" y="2281561"/>
          <a:ext cx="11736281" cy="4529582"/>
        </p:xfrm>
        <a:graphic>
          <a:graphicData uri="http://schemas.openxmlformats.org/drawingml/2006/table">
            <a:tbl>
              <a:tblPr first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594470">
                  <a:extLst>
                    <a:ext uri="{9D8B030D-6E8A-4147-A177-3AD203B41FA5}">
                      <a16:colId xmlns:a16="http://schemas.microsoft.com/office/drawing/2014/main" val="4195650537"/>
                    </a:ext>
                  </a:extLst>
                </a:gridCol>
                <a:gridCol w="735632">
                  <a:extLst>
                    <a:ext uri="{9D8B030D-6E8A-4147-A177-3AD203B41FA5}">
                      <a16:colId xmlns:a16="http://schemas.microsoft.com/office/drawing/2014/main" val="1093066562"/>
                    </a:ext>
                  </a:extLst>
                </a:gridCol>
                <a:gridCol w="372244">
                  <a:extLst>
                    <a:ext uri="{9D8B030D-6E8A-4147-A177-3AD203B41FA5}">
                      <a16:colId xmlns:a16="http://schemas.microsoft.com/office/drawing/2014/main" val="1055900839"/>
                    </a:ext>
                  </a:extLst>
                </a:gridCol>
                <a:gridCol w="405321">
                  <a:extLst>
                    <a:ext uri="{9D8B030D-6E8A-4147-A177-3AD203B41FA5}">
                      <a16:colId xmlns:a16="http://schemas.microsoft.com/office/drawing/2014/main" val="576154607"/>
                    </a:ext>
                  </a:extLst>
                </a:gridCol>
                <a:gridCol w="513406">
                  <a:extLst>
                    <a:ext uri="{9D8B030D-6E8A-4147-A177-3AD203B41FA5}">
                      <a16:colId xmlns:a16="http://schemas.microsoft.com/office/drawing/2014/main" val="2804719539"/>
                    </a:ext>
                  </a:extLst>
                </a:gridCol>
                <a:gridCol w="531420">
                  <a:extLst>
                    <a:ext uri="{9D8B030D-6E8A-4147-A177-3AD203B41FA5}">
                      <a16:colId xmlns:a16="http://schemas.microsoft.com/office/drawing/2014/main" val="3558465083"/>
                    </a:ext>
                  </a:extLst>
                </a:gridCol>
                <a:gridCol w="531421">
                  <a:extLst>
                    <a:ext uri="{9D8B030D-6E8A-4147-A177-3AD203B41FA5}">
                      <a16:colId xmlns:a16="http://schemas.microsoft.com/office/drawing/2014/main" val="1908092581"/>
                    </a:ext>
                  </a:extLst>
                </a:gridCol>
                <a:gridCol w="729577">
                  <a:extLst>
                    <a:ext uri="{9D8B030D-6E8A-4147-A177-3AD203B41FA5}">
                      <a16:colId xmlns:a16="http://schemas.microsoft.com/office/drawing/2014/main" val="253118193"/>
                    </a:ext>
                  </a:extLst>
                </a:gridCol>
                <a:gridCol w="684541">
                  <a:extLst>
                    <a:ext uri="{9D8B030D-6E8A-4147-A177-3AD203B41FA5}">
                      <a16:colId xmlns:a16="http://schemas.microsoft.com/office/drawing/2014/main" val="4253422838"/>
                    </a:ext>
                  </a:extLst>
                </a:gridCol>
                <a:gridCol w="540427">
                  <a:extLst>
                    <a:ext uri="{9D8B030D-6E8A-4147-A177-3AD203B41FA5}">
                      <a16:colId xmlns:a16="http://schemas.microsoft.com/office/drawing/2014/main" val="178652890"/>
                    </a:ext>
                  </a:extLst>
                </a:gridCol>
                <a:gridCol w="468371">
                  <a:extLst>
                    <a:ext uri="{9D8B030D-6E8A-4147-A177-3AD203B41FA5}">
                      <a16:colId xmlns:a16="http://schemas.microsoft.com/office/drawing/2014/main" val="3323186340"/>
                    </a:ext>
                  </a:extLst>
                </a:gridCol>
                <a:gridCol w="612484">
                  <a:extLst>
                    <a:ext uri="{9D8B030D-6E8A-4147-A177-3AD203B41FA5}">
                      <a16:colId xmlns:a16="http://schemas.microsoft.com/office/drawing/2014/main" val="132160915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648982725"/>
                    </a:ext>
                  </a:extLst>
                </a:gridCol>
                <a:gridCol w="495392">
                  <a:extLst>
                    <a:ext uri="{9D8B030D-6E8A-4147-A177-3AD203B41FA5}">
                      <a16:colId xmlns:a16="http://schemas.microsoft.com/office/drawing/2014/main" val="1315280868"/>
                    </a:ext>
                  </a:extLst>
                </a:gridCol>
                <a:gridCol w="558441">
                  <a:extLst>
                    <a:ext uri="{9D8B030D-6E8A-4147-A177-3AD203B41FA5}">
                      <a16:colId xmlns:a16="http://schemas.microsoft.com/office/drawing/2014/main" val="1205171090"/>
                    </a:ext>
                  </a:extLst>
                </a:gridCol>
                <a:gridCol w="495392">
                  <a:extLst>
                    <a:ext uri="{9D8B030D-6E8A-4147-A177-3AD203B41FA5}">
                      <a16:colId xmlns:a16="http://schemas.microsoft.com/office/drawing/2014/main" val="933889009"/>
                    </a:ext>
                  </a:extLst>
                </a:gridCol>
                <a:gridCol w="603477">
                  <a:extLst>
                    <a:ext uri="{9D8B030D-6E8A-4147-A177-3AD203B41FA5}">
                      <a16:colId xmlns:a16="http://schemas.microsoft.com/office/drawing/2014/main" val="456999682"/>
                    </a:ext>
                  </a:extLst>
                </a:gridCol>
                <a:gridCol w="504398">
                  <a:extLst>
                    <a:ext uri="{9D8B030D-6E8A-4147-A177-3AD203B41FA5}">
                      <a16:colId xmlns:a16="http://schemas.microsoft.com/office/drawing/2014/main" val="3007280220"/>
                    </a:ext>
                  </a:extLst>
                </a:gridCol>
                <a:gridCol w="423335">
                  <a:extLst>
                    <a:ext uri="{9D8B030D-6E8A-4147-A177-3AD203B41FA5}">
                      <a16:colId xmlns:a16="http://schemas.microsoft.com/office/drawing/2014/main" val="2541702062"/>
                    </a:ext>
                  </a:extLst>
                </a:gridCol>
                <a:gridCol w="431141">
                  <a:extLst>
                    <a:ext uri="{9D8B030D-6E8A-4147-A177-3AD203B41FA5}">
                      <a16:colId xmlns:a16="http://schemas.microsoft.com/office/drawing/2014/main" val="3965286114"/>
                    </a:ext>
                  </a:extLst>
                </a:gridCol>
                <a:gridCol w="523011">
                  <a:extLst>
                    <a:ext uri="{9D8B030D-6E8A-4147-A177-3AD203B41FA5}">
                      <a16:colId xmlns:a16="http://schemas.microsoft.com/office/drawing/2014/main" val="4082101691"/>
                    </a:ext>
                  </a:extLst>
                </a:gridCol>
                <a:gridCol w="468973">
                  <a:extLst>
                    <a:ext uri="{9D8B030D-6E8A-4147-A177-3AD203B41FA5}">
                      <a16:colId xmlns:a16="http://schemas.microsoft.com/office/drawing/2014/main" val="4081081046"/>
                    </a:ext>
                  </a:extLst>
                </a:gridCol>
              </a:tblGrid>
              <a:tr h="5566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Inches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Games Played</a:t>
                      </a: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Minutes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Rebs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Asts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Steals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Blocks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Fouls Per Game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Goal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Throw%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3pt Attempted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3pt%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 Year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 Round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 Pick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12697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Tyreke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55767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Fredette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44257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Isaiah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06845"/>
                  </a:ext>
                </a:extLst>
              </a:tr>
              <a:tr h="459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2009</a:t>
                      </a: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Allstar</a:t>
                      </a: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910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2271"/>
                  </a:ext>
                </a:extLst>
              </a:tr>
              <a:tr h="21858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99432"/>
                  </a:ext>
                </a:extLst>
              </a:tr>
              <a:tr h="262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Thompson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53106"/>
                  </a:ext>
                </a:extLst>
              </a:tr>
              <a:tr h="432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2009</a:t>
                      </a: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Allstar</a:t>
                      </a: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910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25229"/>
                  </a:ext>
                </a:extLst>
              </a:tr>
              <a:tr h="21858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17262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Marcus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Cousins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91314"/>
                  </a:ext>
                </a:extLst>
              </a:tr>
              <a:tr h="646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2009</a:t>
                      </a: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Allstar</a:t>
                      </a:r>
                    </a:p>
                  </a:txBody>
                  <a:tcPr marL="3447" marR="3447" marT="3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910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9" marR="2409" marT="2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04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0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2" name="Rectangle 22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1F41-7F8F-433E-9B9D-734BFF8B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5940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7822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97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AEE9-0D8C-44C0-89C8-CFDD48AC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Recommendation, Next 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078335"/>
              </p:ext>
            </p:extLst>
          </p:nvPr>
        </p:nvGraphicFramePr>
        <p:xfrm>
          <a:off x="1056115" y="2219602"/>
          <a:ext cx="9836678" cy="356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806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4E1BE-9219-455B-A5AA-347FEDEC7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9E5024-6A6D-47E3-AA2D-9F600EADC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9CABB83-DDA8-4AAD-B22F-304C28BE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61" y="2775951"/>
            <a:ext cx="252951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6DAD2-1A72-4201-9BC9-E0B971A3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2012 NBA DRAFT: Sacramento Kings Edition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Last Season Record: 22-44 (.333 W%)*</a:t>
            </a:r>
          </a:p>
          <a:p>
            <a:pPr marL="0" indent="0">
              <a:buNone/>
            </a:pPr>
            <a:r>
              <a:rPr lang="en-US" dirty="0"/>
              <a:t>Last Winning Season: 2005-06 (6 </a:t>
            </a:r>
            <a:r>
              <a:rPr lang="en-US" dirty="0" err="1"/>
              <a:t>yrs</a:t>
            </a:r>
            <a:r>
              <a:rPr lang="en-US" dirty="0"/>
              <a:t> ago)</a:t>
            </a:r>
          </a:p>
          <a:p>
            <a:pPr marL="0" indent="0">
              <a:buNone/>
            </a:pPr>
            <a:r>
              <a:rPr lang="en-US" dirty="0"/>
              <a:t>Projected Overall Draft Pick in 2012: 5</a:t>
            </a:r>
            <a:r>
              <a:rPr lang="en-US" baseline="30000" dirty="0"/>
              <a:t>th</a:t>
            </a:r>
            <a:r>
              <a:rPr lang="en-US" dirty="0"/>
              <a:t> (7.6% chance at #1)</a:t>
            </a:r>
          </a:p>
          <a:p>
            <a:pPr marL="0" indent="0">
              <a:buNone/>
            </a:pPr>
            <a:r>
              <a:rPr lang="en-US" dirty="0"/>
              <a:t>Last 3 Drafts Picks:</a:t>
            </a:r>
          </a:p>
          <a:p>
            <a:pPr marL="0" indent="0">
              <a:buNone/>
            </a:pPr>
            <a:r>
              <a:rPr lang="en-US" dirty="0"/>
              <a:t>	2011: 1-10: G Jimmer Fredette</a:t>
            </a:r>
          </a:p>
          <a:p>
            <a:pPr marL="0" indent="0">
              <a:buNone/>
            </a:pPr>
            <a:r>
              <a:rPr lang="en-US" dirty="0"/>
              <a:t>	2010: 1-5: C DeMarcus Cousins (2010 All Rookie 1</a:t>
            </a:r>
            <a:r>
              <a:rPr lang="en-US" baseline="30000" dirty="0"/>
              <a:t>st</a:t>
            </a:r>
            <a:r>
              <a:rPr lang="en-US" dirty="0"/>
              <a:t> 	Team)</a:t>
            </a:r>
          </a:p>
          <a:p>
            <a:pPr marL="0" indent="0">
              <a:buNone/>
            </a:pPr>
            <a:r>
              <a:rPr lang="en-US" dirty="0"/>
              <a:t>	2009: 1-4: G Tyreke Evans (2009 ROY)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*Only 66 Games Played in 2011-12 because of Lockout</a:t>
            </a:r>
          </a:p>
        </p:txBody>
      </p:sp>
    </p:spTree>
    <p:extLst>
      <p:ext uri="{BB962C8B-B14F-4D97-AF65-F5344CB8AC3E}">
        <p14:creationId xmlns:p14="http://schemas.microsoft.com/office/powerpoint/2010/main" val="33542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8A95D5-FADA-4993-A5B4-C34999C4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Who do we draft?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82D7-BC24-4282-8F54-473FBC6F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What is one statistical area to Focus on when determining the type of player to draft?</a:t>
            </a:r>
          </a:p>
        </p:txBody>
      </p:sp>
    </p:spTree>
    <p:extLst>
      <p:ext uri="{BB962C8B-B14F-4D97-AF65-F5344CB8AC3E}">
        <p14:creationId xmlns:p14="http://schemas.microsoft.com/office/powerpoint/2010/main" val="22294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68CA-3AA9-406F-BBE5-F851F51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Men’s Basketball Database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61DF-3BD7-4190-8F45-60471D80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9013"/>
            <a:ext cx="10110809" cy="4057835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Men’s Basketball Database contains individual and team statistics from professional basketball leagues including the National Basketball Association through the 2011-12 NBA season.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Took relevant Tables and converted into SQL local database.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Used 5 Tables: Draft, Allstar, Players, Master, Awards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Connecting column was the players’ unique ID.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Players: All Game Statistical Data Per Year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Draft: Lists every draft pick, player selected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Awards: List of Awards Players Received per year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Allstar: Lists all players selected/played in the NBA All Star Game, data up to 2009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Master: Master data info for every player ID (college, birthdate,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birthcity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highschool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0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00C36E-AAFD-4188-BB55-FAE4A8272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5753A-F15B-43F6-B811-03D5434266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236E71-242B-4CE7-96BC-B66F91F9DF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B6D4A-4ADE-4BAF-BB67-7E9E8AB2C8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51D9F-DA72-49DE-9183-76B062B38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B125-630E-4885-84DE-468314BB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Methods Used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99481"/>
              </p:ext>
            </p:extLst>
          </p:nvPr>
        </p:nvGraphicFramePr>
        <p:xfrm>
          <a:off x="873213" y="834500"/>
          <a:ext cx="6382191" cy="518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807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3C95E-8FAC-4730-BBE8-804876D0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73207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76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AEF67DA-CE99-4043-8616-0AF8B900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4" y="1446256"/>
            <a:ext cx="3161016" cy="27437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800" b="1" i="0" kern="12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 MOST TOP DRAFT PICKS COME FROM?</a:t>
            </a:r>
            <a:br>
              <a:rPr lang="en-US" sz="3800" b="1" i="0" kern="12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800" b="1" i="0" kern="120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1997C1-FB9B-46C0-9A58-B6DEB077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4" y="4013089"/>
            <a:ext cx="3390845" cy="17207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US Colleges HAVE BROUGHT in the most 1</a:t>
            </a:r>
            <a:r>
              <a:rPr lang="en-US" sz="1600" b="0" i="0" kern="1200" cap="all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Draft Picks since 1985?</a:t>
            </a:r>
          </a:p>
          <a:p>
            <a:pPr algn="ctr"/>
            <a:r>
              <a:rPr lang="en-US" sz="16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All Division I Schools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D6716-CC7A-4A52-8591-04DE83E7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8" y="160011"/>
            <a:ext cx="6697989" cy="66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DA34B8A-FA8D-4E16-AD72-7B60B1C2582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79CE317-680B-449C-A423-71C1FE069B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061F655-345C-4AD8-85BC-913D875232C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D0A741AA-E7D0-41BF-9641-2A1219C9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27" y="1275260"/>
            <a:ext cx="7292310" cy="492230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9F33B405-D785-4738-B1C0-6A0AA5E982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B04B4AD4-E818-4A94-BAC8-3C152792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973668"/>
            <a:ext cx="3780870" cy="1020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i="0" kern="12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 BORN LOTTERY PICKS (#1-14) FROM CA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3677D62-30A7-427D-806C-DDE9F003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830" y="2667000"/>
            <a:ext cx="3133726" cy="2374900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States:</a:t>
            </a:r>
          </a:p>
          <a:p>
            <a:pPr lvl="1" algn="ctr"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200</a:t>
            </a:r>
          </a:p>
          <a:p>
            <a:pPr lvl="1" algn="ctr"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 142</a:t>
            </a:r>
          </a:p>
          <a:p>
            <a:pPr lvl="1" algn="ctr"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131</a:t>
            </a:r>
          </a:p>
          <a:p>
            <a:pPr lvl="1" algn="ctr"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 112</a:t>
            </a:r>
          </a:p>
          <a:p>
            <a:pPr lvl="1" algn="ctr"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 97</a:t>
            </a:r>
          </a:p>
        </p:txBody>
      </p:sp>
    </p:spTree>
    <p:extLst>
      <p:ext uri="{BB962C8B-B14F-4D97-AF65-F5344CB8AC3E}">
        <p14:creationId xmlns:p14="http://schemas.microsoft.com/office/powerpoint/2010/main" val="259409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63C13-B2C6-416D-BD2B-11B2DAFF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819224"/>
            <a:ext cx="2925192" cy="55363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i="0" kern="12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NBA ALL STAR Game</a:t>
            </a:r>
            <a:br>
              <a:rPr lang="en-US" sz="2000" b="1" i="0" kern="12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b="0" i="0" kern="12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P</a:t>
            </a:r>
            <a:r>
              <a:rPr lang="en-US" sz="2800" b="0" i="0" kern="12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layers are selected for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annual exhibition match by fans media and current players. Usually the best players.</a:t>
            </a:r>
            <a:br>
              <a:rPr lang="en-US" sz="2800" dirty="0">
                <a:solidFill>
                  <a:schemeClr val="tx1">
                    <a:lumMod val="85000"/>
                  </a:schemeClr>
                </a:solidFill>
              </a:rPr>
            </a:br>
            <a:endParaRPr lang="en-US" sz="2800" b="0" i="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6CD93-4F58-458D-8E4E-0E1BCBA4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8" y="558872"/>
            <a:ext cx="8115031" cy="57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95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1016</TotalTime>
  <Words>1304</Words>
  <Application>Microsoft Office PowerPoint</Application>
  <PresentationFormat>Widescreen</PresentationFormat>
  <Paragraphs>513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Final Project:  Men’s Basketball Database </vt:lpstr>
      <vt:lpstr>2012 NBA DRAFT: Sacramento Kings Edition</vt:lpstr>
      <vt:lpstr>Who do we draft?</vt:lpstr>
      <vt:lpstr>Men’s Basketball Database </vt:lpstr>
      <vt:lpstr>Cleaning Methods Used</vt:lpstr>
      <vt:lpstr>Parameters</vt:lpstr>
      <vt:lpstr>WHERE DO MOST TOP DRAFT PICKS COME FROM? </vt:lpstr>
      <vt:lpstr>MOST US BORN LOTTERY PICKS (#1-14) FROM CA</vt:lpstr>
      <vt:lpstr>NBA ALL STAR Game  Players are selected for annual exhibition match by fans media and current players. Usually the best players. </vt:lpstr>
      <vt:lpstr>ALL NBA Annual honor bestowed on the best players in the league following every NBA season. The voting is conducted by a panel of sportswriters and broadcasters. </vt:lpstr>
      <vt:lpstr>Importance of Drafting an All Star/All NBA Player Table Averages Based on Player Type (Since 1985)</vt:lpstr>
      <vt:lpstr>Are There Any Trends We Can Follow? All Star Average Comparison 1985 v. 2009</vt:lpstr>
      <vt:lpstr>PowerPoint Presentation</vt:lpstr>
      <vt:lpstr>PowerPoint Presentation</vt:lpstr>
      <vt:lpstr>What Type of Player do We Need? 5 Players Qualified for at Least 58 GP in 2011 on SAC Table Comparing AVGs Between SAC Players (2011) and Last Available All Star Data (2009)</vt:lpstr>
      <vt:lpstr>Limitations</vt:lpstr>
      <vt:lpstr>Recommendation,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Men’s Basketball Database</dc:title>
  <dc:creator>Jayson Lima</dc:creator>
  <cp:lastModifiedBy>Jayson Lima</cp:lastModifiedBy>
  <cp:revision>86</cp:revision>
  <dcterms:created xsi:type="dcterms:W3CDTF">2017-10-22T21:26:59Z</dcterms:created>
  <dcterms:modified xsi:type="dcterms:W3CDTF">2017-10-28T18:22:01Z</dcterms:modified>
</cp:coreProperties>
</file>