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7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9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6489-1D8C-1544-9CB3-78C226898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DEAF0-6BD3-7D48-A404-E97C2A3D6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68B84-7FF1-3946-8678-C5B1BDDC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52D3-0DBD-8041-B440-87D97163EB25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84E30-EE21-C44F-819E-A44B17D8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D0D7C-78E6-C044-9167-63EE1DED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0DB9-7673-5A42-832B-3877B1FC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7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4BE6-0F1D-0348-983A-057E5A3C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A91E0-2AD2-7F44-BA3B-57AB24576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C33EE-C3A1-E143-AC9A-5DB517B8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52D3-0DBD-8041-B440-87D97163EB25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A740B-5D69-4849-AB08-C9E8FF71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C951E-F958-A742-B8AF-BA585C75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0DB9-7673-5A42-832B-3877B1FC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7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258D1-F894-3746-AB88-4C9718E80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5005C-8481-1241-A07A-009C3F663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486B9-7C44-854D-8FCC-481C35CE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52D3-0DBD-8041-B440-87D97163EB25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7657D-E75A-8348-B5B5-F34818D9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29F6E-3905-AD40-907E-9A00F635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0DB9-7673-5A42-832B-3877B1FC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6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A2D2-2064-EE4C-A00C-76B162140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CBBBC-1D08-3042-AA32-3E45C41ED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C8F88-58A8-A947-9BCE-9699A9C9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52D3-0DBD-8041-B440-87D97163EB25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B2D72-E847-4B4C-BC4E-4AA334DF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DA352-96E2-F446-9C65-0D7AED0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0DB9-7673-5A42-832B-3877B1FC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B9C9-D095-E04E-979D-7FC4865F1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126D8-36F8-5A4D-AD69-0E257D2F5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1D778-F508-B14A-8659-292C860A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52D3-0DBD-8041-B440-87D97163EB25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B0CB2-69B8-ED46-85CF-D42685E9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1C7A7-27CA-EB46-818D-93EC2EE0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0DB9-7673-5A42-832B-3877B1FC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8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A1FD-780E-B54A-9422-7C31351F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2C5D2-9C78-6A4D-A2BD-9BFBBC953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A9731-3039-D844-B76E-4671FF7C9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9D5D9-16B4-5E4F-813D-0B9F6BDCA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52D3-0DBD-8041-B440-87D97163EB25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10EF7-68CC-0442-81F1-7CEF9D95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29D1A-B3FB-4742-8371-FA171A17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0DB9-7673-5A42-832B-3877B1FC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7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77C54-7EFA-AD46-9682-9E33F7EBF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68233-5081-D849-8DC5-2F83F1BA7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87E97-C6D7-D941-8764-5FA9CF8F0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9CB213-FA41-F247-9A4F-BC6B849DD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1CE54-F014-7242-AF7C-40F86440E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0B90E-1903-4544-8849-560B7FB5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52D3-0DBD-8041-B440-87D97163EB25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80EC3-69D0-ED45-A124-E3BC392F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C6A6D-60B0-0C4E-8922-D5F53598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0DB9-7673-5A42-832B-3877B1FC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3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ED51-02F0-D646-9041-0293149D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3AD6A-0AFF-BA4E-9BA4-A9F5431C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52D3-0DBD-8041-B440-87D97163EB25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667D0-9DBD-B745-9DA2-9013FEE0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D2FB8-378F-5247-8C0B-07BED6B8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0DB9-7673-5A42-832B-3877B1FC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0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EC977-C024-B141-9FEB-E4E65ADA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52D3-0DBD-8041-B440-87D97163EB25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429AF5-A0EA-2D42-995E-C3284B04B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90517-977C-674B-AE25-924DD9BB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0DB9-7673-5A42-832B-3877B1FC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1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F1A3-2EAC-034C-A911-0FBC503F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9B9C6-D008-714F-B67E-9FCA4781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558BA-84E3-7643-A8B2-FD8B3FBDD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E2F57-AEEF-A945-BB1D-AA4263A7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52D3-0DBD-8041-B440-87D97163EB25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D0E68-FBA4-5942-9135-F8371D57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11BC3-3165-3E41-86F7-360848C0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0DB9-7673-5A42-832B-3877B1FC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8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3F73-C764-574E-BECD-5AD374F5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DBEFB-F0CD-3246-9100-DF9D49DE8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E4DAE-ED06-F143-B739-CBEA1EF73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7DAA9-8317-184C-BC61-EED7EABF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52D3-0DBD-8041-B440-87D97163EB25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F83F7-7D93-1F47-BD41-53497B18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FEFDF-C8A2-E44A-B877-F4C6A5D2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0DB9-7673-5A42-832B-3877B1FC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6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C4D25-F260-C245-A37A-F29CF70B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CB9E4-4F8F-2341-9FCB-DC72F38BA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9D125-119D-D14D-9BEA-15F327B58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B52D3-0DBD-8041-B440-87D97163EB25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6B094-EBCE-4349-825A-FB68AEBD8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B6D2C-7884-314E-85AC-3D9EE9130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70DB9-7673-5A42-832B-3877B1FC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1531-5959-2D4C-B0F6-B51F55A19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REAL1-GC.3135: </a:t>
            </a:r>
            <a:br>
              <a:rPr lang="en-US" b="1" dirty="0"/>
            </a:br>
            <a:r>
              <a:rPr lang="en-US" b="1" dirty="0"/>
              <a:t>Real Estate Data Analysis and Quantitative Methods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0E757-5396-2D41-8963-4C3FE37CE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Timothy H. Savage, Ph.D.</a:t>
            </a:r>
          </a:p>
          <a:p>
            <a:r>
              <a:rPr lang="en-US" dirty="0"/>
              <a:t>Clinical Assistant Professor of Real Estate</a:t>
            </a:r>
          </a:p>
        </p:txBody>
      </p:sp>
    </p:spTree>
    <p:extLst>
      <p:ext uri="{BB962C8B-B14F-4D97-AF65-F5344CB8AC3E}">
        <p14:creationId xmlns:p14="http://schemas.microsoft.com/office/powerpoint/2010/main" val="533318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9BFB-3A72-E14F-B226-2B73D80E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Axioms of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FC709-149F-2243-8F84-9B28C0957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Pr</a:t>
            </a:r>
            <a:r>
              <a:rPr lang="en-US" dirty="0"/>
              <a:t>(E) is bounded between 0 and 1 (or 0 and 100%).</a:t>
            </a:r>
          </a:p>
          <a:p>
            <a:r>
              <a:rPr lang="en-US" dirty="0" err="1"/>
              <a:t>Pr</a:t>
            </a:r>
            <a:r>
              <a:rPr lang="en-US" dirty="0"/>
              <a:t>(</a:t>
            </a:r>
            <a:r>
              <a:rPr lang="el-GR" dirty="0"/>
              <a:t>Ω</a:t>
            </a:r>
            <a:r>
              <a:rPr lang="en-US" dirty="0"/>
              <a:t>) = 1 by definition.</a:t>
            </a:r>
          </a:p>
          <a:p>
            <a:r>
              <a:rPr lang="en-US" dirty="0"/>
              <a:t>If E and F are independent events, </a:t>
            </a:r>
            <a:r>
              <a:rPr lang="en-US" dirty="0" err="1"/>
              <a:t>Pr</a:t>
            </a:r>
            <a:r>
              <a:rPr lang="en-US" dirty="0"/>
              <a:t>(E ∪ F) = </a:t>
            </a:r>
            <a:r>
              <a:rPr lang="en-US" dirty="0" err="1"/>
              <a:t>Pr</a:t>
            </a:r>
            <a:r>
              <a:rPr lang="en-US" dirty="0"/>
              <a:t>(E) + </a:t>
            </a:r>
            <a:r>
              <a:rPr lang="en-US" dirty="0" err="1"/>
              <a:t>Pr</a:t>
            </a:r>
            <a:r>
              <a:rPr lang="en-US" dirty="0"/>
              <a:t>(F).</a:t>
            </a:r>
          </a:p>
          <a:p>
            <a:r>
              <a:rPr lang="en-US" dirty="0"/>
              <a:t>Hence: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(E</a:t>
            </a:r>
            <a:r>
              <a:rPr lang="en-US" baseline="30000" dirty="0"/>
              <a:t>C</a:t>
            </a:r>
            <a:r>
              <a:rPr lang="en-US" dirty="0"/>
              <a:t>) = 1 – </a:t>
            </a:r>
            <a:r>
              <a:rPr lang="en-US" dirty="0" err="1"/>
              <a:t>Pr</a:t>
            </a:r>
            <a:r>
              <a:rPr lang="en-US" dirty="0"/>
              <a:t>(E)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(E ∪ F) = </a:t>
            </a:r>
            <a:r>
              <a:rPr lang="en-US" dirty="0" err="1"/>
              <a:t>Pr</a:t>
            </a:r>
            <a:r>
              <a:rPr lang="en-US" dirty="0"/>
              <a:t>(E) + </a:t>
            </a:r>
            <a:r>
              <a:rPr lang="en-US" dirty="0" err="1"/>
              <a:t>Pr</a:t>
            </a:r>
            <a:r>
              <a:rPr lang="en-US" dirty="0"/>
              <a:t>(F) - </a:t>
            </a:r>
            <a:r>
              <a:rPr lang="en-US" dirty="0" err="1"/>
              <a:t>Pr</a:t>
            </a:r>
            <a:r>
              <a:rPr lang="en-US" dirty="0"/>
              <a:t>(E ∩ F)</a:t>
            </a:r>
          </a:p>
          <a:p>
            <a:pPr lvl="1"/>
            <a:r>
              <a:rPr lang="en-US" dirty="0"/>
              <a:t>If E ⊂ F, </a:t>
            </a:r>
            <a:r>
              <a:rPr lang="en-US" dirty="0" err="1"/>
              <a:t>Pr</a:t>
            </a:r>
            <a:r>
              <a:rPr lang="en-US" dirty="0"/>
              <a:t>(E) ≤ </a:t>
            </a:r>
            <a:r>
              <a:rPr lang="en-US" dirty="0" err="1"/>
              <a:t>Pr</a:t>
            </a:r>
            <a:r>
              <a:rPr lang="en-US" dirty="0"/>
              <a:t>(F).</a:t>
            </a:r>
          </a:p>
          <a:p>
            <a:r>
              <a:rPr lang="en-US" dirty="0"/>
              <a:t>A simple example.</a:t>
            </a:r>
          </a:p>
          <a:p>
            <a:pPr lvl="1"/>
            <a:r>
              <a:rPr lang="en-US" dirty="0"/>
              <a:t>Suppose a Schack classroom has M students.  What is the probability at least two of them have the same birthdays?  (R example.)</a:t>
            </a:r>
          </a:p>
        </p:txBody>
      </p:sp>
    </p:spTree>
    <p:extLst>
      <p:ext uri="{BB962C8B-B14F-4D97-AF65-F5344CB8AC3E}">
        <p14:creationId xmlns:p14="http://schemas.microsoft.com/office/powerpoint/2010/main" val="2585261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6717-F745-1141-B46E-89C2A334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942C5-218A-5C44-9B7A-E03CB18CE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probability lies at the heart of data analytics.</a:t>
            </a:r>
          </a:p>
          <a:p>
            <a:r>
              <a:rPr lang="en-US" dirty="0"/>
              <a:t>Regression, the heart of the class, is conditional probability.</a:t>
            </a:r>
          </a:p>
          <a:p>
            <a:r>
              <a:rPr lang="en-US" dirty="0"/>
              <a:t>Ask this </a:t>
            </a:r>
            <a:r>
              <a:rPr lang="en-US" u="sng" dirty="0"/>
              <a:t>simple question</a:t>
            </a:r>
            <a:r>
              <a:rPr lang="en-US" dirty="0"/>
              <a:t>: Given event E has occurred, what is the probability that event F occurs?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(F | E) = </a:t>
            </a:r>
            <a:r>
              <a:rPr lang="en-US" dirty="0" err="1"/>
              <a:t>Pr</a:t>
            </a:r>
            <a:r>
              <a:rPr lang="en-US" dirty="0"/>
              <a:t>(F ∩ E) / </a:t>
            </a:r>
            <a:r>
              <a:rPr lang="en-US" dirty="0" err="1"/>
              <a:t>Pr</a:t>
            </a:r>
            <a:r>
              <a:rPr lang="en-US" dirty="0"/>
              <a:t>(E)</a:t>
            </a:r>
          </a:p>
          <a:p>
            <a:pPr lvl="1"/>
            <a:r>
              <a:rPr lang="en-US" dirty="0"/>
              <a:t>Venn diagram?</a:t>
            </a:r>
          </a:p>
          <a:p>
            <a:pPr lvl="1"/>
            <a:r>
              <a:rPr lang="en-US" dirty="0"/>
              <a:t>Roll two six-sided dice: Event F is sum of dice is 10.  Event E is the the first die is 5.  (R example.)</a:t>
            </a:r>
          </a:p>
          <a:p>
            <a:pPr lvl="1"/>
            <a:r>
              <a:rPr lang="en-US" dirty="0"/>
              <a:t>Famous “Let’s Make a Deal” Paradox.  (R example.)</a:t>
            </a:r>
          </a:p>
        </p:txBody>
      </p:sp>
    </p:spTree>
    <p:extLst>
      <p:ext uri="{BB962C8B-B14F-4D97-AF65-F5344CB8AC3E}">
        <p14:creationId xmlns:p14="http://schemas.microsoft.com/office/powerpoint/2010/main" val="301753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B6F2-3157-9F4F-8D36-DEE2C279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Operationalizing the Concepts of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E0428-8256-F745-B6AB-229B7B590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operationalize the concepts of probability using </a:t>
            </a:r>
            <a:r>
              <a:rPr lang="en-US" b="1" dirty="0"/>
              <a:t>random variables (RVs)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Discrete</a:t>
            </a:r>
            <a:r>
              <a:rPr lang="en-US" dirty="0"/>
              <a:t>: number of building sales in 2018.</a:t>
            </a:r>
          </a:p>
          <a:p>
            <a:pPr lvl="1"/>
            <a:r>
              <a:rPr lang="en-US" b="1" dirty="0"/>
              <a:t>Continuous:</a:t>
            </a:r>
            <a:r>
              <a:rPr lang="en-US" dirty="0"/>
              <a:t> prices of building sales in 2019.  </a:t>
            </a:r>
          </a:p>
          <a:p>
            <a:pPr lvl="1"/>
            <a:r>
              <a:rPr lang="en-US" dirty="0"/>
              <a:t>Examine important characteristics (moments) such as mean, variance (standard error), and correlation (when we have more than one RV).</a:t>
            </a:r>
          </a:p>
          <a:p>
            <a:r>
              <a:rPr lang="en-US" dirty="0"/>
              <a:t>Remember: </a:t>
            </a:r>
            <a:r>
              <a:rPr lang="en-US" i="1" dirty="0"/>
              <a:t>We do not observe the RVs</a:t>
            </a:r>
            <a:r>
              <a:rPr lang="en-US" dirty="0"/>
              <a:t>.  We observe </a:t>
            </a:r>
            <a:r>
              <a:rPr lang="en-US" b="1" dirty="0"/>
              <a:t>realizations</a:t>
            </a:r>
            <a:r>
              <a:rPr lang="en-US" dirty="0"/>
              <a:t> of the RVs that we call </a:t>
            </a:r>
            <a:r>
              <a:rPr lang="en-US" b="1" dirty="0"/>
              <a:t>data</a:t>
            </a:r>
            <a:r>
              <a:rPr lang="en-US" dirty="0"/>
              <a:t>. </a:t>
            </a:r>
          </a:p>
          <a:p>
            <a:r>
              <a:rPr lang="en-US" dirty="0"/>
              <a:t>In data analytics, we are modeling some underlying process, called a </a:t>
            </a:r>
            <a:r>
              <a:rPr lang="en-US" u="sng" dirty="0"/>
              <a:t>data generating process</a:t>
            </a:r>
            <a:r>
              <a:rPr lang="en-US" dirty="0"/>
              <a:t> (or DGP).</a:t>
            </a:r>
          </a:p>
        </p:txBody>
      </p:sp>
    </p:spTree>
    <p:extLst>
      <p:ext uri="{BB962C8B-B14F-4D97-AF65-F5344CB8AC3E}">
        <p14:creationId xmlns:p14="http://schemas.microsoft.com/office/powerpoint/2010/main" val="284964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EB29-7F42-A245-955C-E14D9536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Generating Processes in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37225-0C3D-8B49-917A-5F188A31A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many industries, data is generated as digital exhaust of human activity.</a:t>
            </a:r>
          </a:p>
          <a:p>
            <a:r>
              <a:rPr lang="en-US" dirty="0"/>
              <a:t>In CRE, data is generated in private transactions that often cannot be observed.</a:t>
            </a:r>
          </a:p>
          <a:p>
            <a:r>
              <a:rPr lang="en-US" dirty="0"/>
              <a:t>Secrecy limits the effort to collect and disseminate transactional data.</a:t>
            </a:r>
          </a:p>
          <a:p>
            <a:pPr lvl="1"/>
            <a:r>
              <a:rPr lang="en-US" dirty="0"/>
              <a:t>Think about vacancy.</a:t>
            </a:r>
          </a:p>
          <a:p>
            <a:pPr lvl="1"/>
            <a:r>
              <a:rPr lang="en-US" dirty="0"/>
              <a:t>Think about rents: asking or transactional.</a:t>
            </a:r>
          </a:p>
          <a:p>
            <a:pPr lvl="1"/>
            <a:r>
              <a:rPr lang="en-US" dirty="0"/>
              <a:t>Think about TIs.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749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6E76-59AC-7C46-ADC1-39435BD3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Return to Theory with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8D066-B314-444B-B1AE-CB6736016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experiment of flipping a coin five times.  The RV is the sum of flips that were heads.</a:t>
            </a:r>
          </a:p>
          <a:p>
            <a:r>
              <a:rPr lang="en-US" dirty="0"/>
              <a:t>We summarize using Probability Density Functions (PDFs) and Cumulative Density Functions (CDFs).  </a:t>
            </a:r>
          </a:p>
          <a:p>
            <a:pPr lvl="1"/>
            <a:r>
              <a:rPr lang="en-US" dirty="0"/>
              <a:t>This is simple accounting.</a:t>
            </a:r>
          </a:p>
          <a:p>
            <a:r>
              <a:rPr lang="en-US" dirty="0"/>
              <a:t>From these we can determine many things: measures of central tendency.</a:t>
            </a:r>
          </a:p>
        </p:txBody>
      </p:sp>
    </p:spTree>
    <p:extLst>
      <p:ext uri="{BB962C8B-B14F-4D97-AF65-F5344CB8AC3E}">
        <p14:creationId xmlns:p14="http://schemas.microsoft.com/office/powerpoint/2010/main" val="3339583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0D46-D989-744F-B424-052FCDEB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4ACC-3888-DE42-A531-ED1958F42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(or Average or Expectation): </a:t>
            </a:r>
          </a:p>
          <a:p>
            <a:pPr lvl="1"/>
            <a:r>
              <a:rPr lang="en-US" dirty="0"/>
              <a:t>Sum of outcomes times (or weighted by) their probability.</a:t>
            </a:r>
          </a:p>
          <a:p>
            <a:pPr lvl="1"/>
            <a:r>
              <a:rPr lang="en-US" dirty="0"/>
              <a:t>Very intuitive for most to understand.</a:t>
            </a:r>
          </a:p>
          <a:p>
            <a:pPr lvl="1"/>
            <a:r>
              <a:rPr lang="en-US" dirty="0"/>
              <a:t>E(a + b X) = a + b E(X)	</a:t>
            </a:r>
          </a:p>
          <a:p>
            <a:r>
              <a:rPr lang="en-US" dirty="0"/>
              <a:t>Variance (or Dispersion):</a:t>
            </a:r>
          </a:p>
          <a:p>
            <a:pPr lvl="1"/>
            <a:r>
              <a:rPr lang="en-US" dirty="0"/>
              <a:t>Squared deviations around the mean to measure dispersion of observed data.</a:t>
            </a:r>
          </a:p>
          <a:p>
            <a:pPr lvl="1"/>
            <a:r>
              <a:rPr lang="en-US" dirty="0"/>
              <a:t>Var(a + b X) = Var(a) + b</a:t>
            </a:r>
            <a:r>
              <a:rPr lang="en-US" baseline="30000" dirty="0"/>
              <a:t>2</a:t>
            </a:r>
            <a:r>
              <a:rPr lang="en-US" dirty="0"/>
              <a:t> Var (X) = b</a:t>
            </a:r>
            <a:r>
              <a:rPr lang="en-US" baseline="30000" dirty="0"/>
              <a:t>2</a:t>
            </a:r>
            <a:r>
              <a:rPr lang="en-US" dirty="0"/>
              <a:t> Var (X) because a has no variance.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81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23DB-FFA1-8E4C-99EF-77E78E50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RVs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3A8F5-973B-3C42-89E4-9321EB879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smoothed versions of discrete RVs.  </a:t>
            </a:r>
          </a:p>
          <a:p>
            <a:r>
              <a:rPr lang="en-US" dirty="0"/>
              <a:t>Means are weighted sums through integration.</a:t>
            </a:r>
          </a:p>
          <a:p>
            <a:r>
              <a:rPr lang="en-US" dirty="0"/>
              <a:t>Variances capture dispersion.</a:t>
            </a:r>
          </a:p>
          <a:p>
            <a:pPr lvl="1"/>
            <a:r>
              <a:rPr lang="en-US" dirty="0"/>
              <a:t>The machines do all the work.</a:t>
            </a:r>
          </a:p>
        </p:txBody>
      </p:sp>
    </p:spTree>
    <p:extLst>
      <p:ext uri="{BB962C8B-B14F-4D97-AF65-F5344CB8AC3E}">
        <p14:creationId xmlns:p14="http://schemas.microsoft.com/office/powerpoint/2010/main" val="2906797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B70D-8A96-D040-9A02-E7C3DFE5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Discrete RVs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66202-09FB-044E-ACCD-8677C8B33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Uniform: Every outcome is equally likely</a:t>
            </a:r>
          </a:p>
          <a:p>
            <a:r>
              <a:rPr lang="en-US" dirty="0"/>
              <a:t>Bernoulli: a single coin flip, </a:t>
            </a:r>
            <a:r>
              <a:rPr lang="en-US" dirty="0" err="1"/>
              <a:t>Pr</a:t>
            </a:r>
            <a:r>
              <a:rPr lang="en-US" dirty="0"/>
              <a:t>(heads) = 0.5 on a fair coin</a:t>
            </a:r>
          </a:p>
          <a:p>
            <a:pPr lvl="1"/>
            <a:r>
              <a:rPr lang="en-US" dirty="0"/>
              <a:t>Call obtaining a heads on a single coin flip to be a success.</a:t>
            </a:r>
          </a:p>
          <a:p>
            <a:r>
              <a:rPr lang="en-US" dirty="0"/>
              <a:t>Binomial: a series of coin flips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(x heads in 8 coin flips) or </a:t>
            </a:r>
            <a:r>
              <a:rPr lang="en-US" dirty="0" err="1"/>
              <a:t>Pr</a:t>
            </a:r>
            <a:r>
              <a:rPr lang="en-US" dirty="0"/>
              <a:t>(x successes in 8 coin flips).</a:t>
            </a:r>
          </a:p>
          <a:p>
            <a:r>
              <a:rPr lang="en-US" dirty="0"/>
              <a:t>Geometric: </a:t>
            </a:r>
            <a:r>
              <a:rPr lang="en-US" dirty="0" err="1"/>
              <a:t>Pr</a:t>
            </a:r>
            <a:r>
              <a:rPr lang="en-US" dirty="0"/>
              <a:t>(first success after X failures) where the </a:t>
            </a:r>
            <a:r>
              <a:rPr lang="en-US" dirty="0" err="1"/>
              <a:t>Pr</a:t>
            </a:r>
            <a:r>
              <a:rPr lang="en-US" dirty="0"/>
              <a:t>(success) is fixed at some value.</a:t>
            </a:r>
          </a:p>
          <a:p>
            <a:r>
              <a:rPr lang="en-US" dirty="0"/>
              <a:t>Almost all other discrete RVs are based on the above.</a:t>
            </a:r>
          </a:p>
          <a:p>
            <a:r>
              <a:rPr lang="en-US" dirty="0"/>
              <a:t>Note that this is still just a representation of probability.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60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6E1B-2651-AA4D-AEA5-8396A62EF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Continuous Random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F9DD9-2A8D-654A-938A-061BA07D2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Uniform: fixed ranges of outcomes are equally likely.</a:t>
            </a:r>
          </a:p>
          <a:p>
            <a:r>
              <a:rPr lang="en-US" dirty="0"/>
              <a:t>Gamma: family of distributions that exists only for positive values.</a:t>
            </a:r>
          </a:p>
          <a:p>
            <a:pPr lvl="1"/>
            <a:r>
              <a:rPr lang="en-US" dirty="0"/>
              <a:t>So-called right-tailed distributions.</a:t>
            </a:r>
          </a:p>
          <a:p>
            <a:pPr lvl="1"/>
            <a:r>
              <a:rPr lang="en-US" dirty="0"/>
              <a:t>Gamma ~ (alpha, lambda): for a given alpha, increasing lambda shrinks the tail.  For a given lambda, increasing alpha stretches the tail.</a:t>
            </a:r>
          </a:p>
          <a:p>
            <a:r>
              <a:rPr lang="en-US" dirty="0"/>
              <a:t>Normal: the distribution from nature.</a:t>
            </a:r>
          </a:p>
          <a:p>
            <a:pPr lvl="1"/>
            <a:r>
              <a:rPr lang="en-US" dirty="0"/>
              <a:t>Normal distribution with mean mu and standard deviation sigma (or variance sigma squared).</a:t>
            </a:r>
          </a:p>
          <a:p>
            <a:pPr lvl="1"/>
            <a:r>
              <a:rPr lang="en-US" dirty="0"/>
              <a:t>Mean adjusts the location, while standard deviation adjusts the width.</a:t>
            </a:r>
          </a:p>
          <a:p>
            <a:pPr lvl="1"/>
            <a:r>
              <a:rPr lang="en-US" dirty="0"/>
              <a:t>The normal distribution will appear many times, including as the basis for hypothesis testing using a null hypothesis. </a:t>
            </a:r>
          </a:p>
        </p:txBody>
      </p:sp>
    </p:spTree>
    <p:extLst>
      <p:ext uri="{BB962C8B-B14F-4D97-AF65-F5344CB8AC3E}">
        <p14:creationId xmlns:p14="http://schemas.microsoft.com/office/powerpoint/2010/main" val="3075128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0925-EA08-1144-9A93-8B9D9D3A1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Does This Matter?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8D078-57F9-0743-A06A-A610D673E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 Want To Examine Data</a:t>
            </a:r>
          </a:p>
        </p:txBody>
      </p:sp>
    </p:spTree>
    <p:extLst>
      <p:ext uri="{BB962C8B-B14F-4D97-AF65-F5344CB8AC3E}">
        <p14:creationId xmlns:p14="http://schemas.microsoft.com/office/powerpoint/2010/main" val="314205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FEE78-31FA-8140-BAA5-CC771548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 and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20C9-3056-FA4E-995A-B245A2EB4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every other major industry, CRE will be disrupted by the use of data analytics.  </a:t>
            </a:r>
          </a:p>
          <a:p>
            <a:r>
              <a:rPr lang="en-US" dirty="0"/>
              <a:t>It will be called many different things, but it is the same thing.</a:t>
            </a:r>
          </a:p>
          <a:p>
            <a:pPr lvl="1"/>
            <a:r>
              <a:rPr lang="en-US" dirty="0"/>
              <a:t>Applied statistics and forecasting</a:t>
            </a:r>
          </a:p>
          <a:p>
            <a:pPr lvl="1"/>
            <a:r>
              <a:rPr lang="en-US" dirty="0"/>
              <a:t>Statistical learning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Artificial intelligence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Example: I want to predict what the 10-Year U.S. Treasury is going to be in the future to determine a realistic DCF for my property.</a:t>
            </a:r>
          </a:p>
        </p:txBody>
      </p:sp>
    </p:spTree>
    <p:extLst>
      <p:ext uri="{BB962C8B-B14F-4D97-AF65-F5344CB8AC3E}">
        <p14:creationId xmlns:p14="http://schemas.microsoft.com/office/powerpoint/2010/main" val="296033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A544-30FF-DD42-A366-67BB352D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D9AF6-4E09-0C48-98F5-A7CE0D64A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consider continuous distributions of more than one variable.</a:t>
            </a:r>
          </a:p>
          <a:p>
            <a:r>
              <a:rPr lang="en-US" dirty="0"/>
              <a:t>In particular, we want to examine how two variables are correlated (or co-vary).  </a:t>
            </a:r>
          </a:p>
          <a:p>
            <a:r>
              <a:rPr lang="en-US" dirty="0"/>
              <a:t>We will use this correlation as the basis of explanation.</a:t>
            </a:r>
          </a:p>
          <a:p>
            <a:pPr lvl="1"/>
            <a:r>
              <a:rPr lang="en-US" dirty="0"/>
              <a:t>How are stock market returns correlated?</a:t>
            </a:r>
          </a:p>
          <a:p>
            <a:pPr lvl="1"/>
            <a:r>
              <a:rPr lang="en-US" dirty="0"/>
              <a:t>How are interest rates and cap rates correlated?</a:t>
            </a:r>
          </a:p>
          <a:p>
            <a:pPr lvl="1"/>
            <a:r>
              <a:rPr lang="en-US" dirty="0"/>
              <a:t>Can we develop informative models to describe these processes?</a:t>
            </a:r>
          </a:p>
        </p:txBody>
      </p:sp>
    </p:spTree>
    <p:extLst>
      <p:ext uri="{BB962C8B-B14F-4D97-AF65-F5344CB8AC3E}">
        <p14:creationId xmlns:p14="http://schemas.microsoft.com/office/powerpoint/2010/main" val="1580836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BA7E-6206-754A-A36C-B8BB002327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Averages, Covariance and Correlation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1183A-6592-A342-8C97-D8EF9A76E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Averages: Where distributions are anchored</a:t>
            </a:r>
          </a:p>
          <a:p>
            <a:r>
              <a:rPr lang="en-US" dirty="0"/>
              <a:t>Covariance: Tendency to move in same or opposite direction</a:t>
            </a:r>
          </a:p>
          <a:p>
            <a:r>
              <a:rPr lang="en-US" dirty="0"/>
              <a:t>Correlation: Normalization of covariance to [-1, 1]</a:t>
            </a:r>
          </a:p>
        </p:txBody>
      </p:sp>
    </p:spTree>
    <p:extLst>
      <p:ext uri="{BB962C8B-B14F-4D97-AF65-F5344CB8AC3E}">
        <p14:creationId xmlns:p14="http://schemas.microsoft.com/office/powerpoint/2010/main" val="2315909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D406-C548-364A-BF91-242AD47F8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Governing Covariances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DF0FE-0580-1844-8ECA-62C4165ED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Cov</a:t>
            </a:r>
            <a:r>
              <a:rPr lang="en-US" dirty="0"/>
              <a:t>(X, X) = Var(X) or </a:t>
            </a:r>
            <a:r>
              <a:rPr lang="en-US" dirty="0" err="1"/>
              <a:t>Cov</a:t>
            </a:r>
            <a:r>
              <a:rPr lang="en-US" dirty="0"/>
              <a:t>(X, X) – Var(X) = 0</a:t>
            </a:r>
          </a:p>
          <a:p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aX</a:t>
            </a:r>
            <a:r>
              <a:rPr lang="en-US" dirty="0"/>
              <a:t> + </a:t>
            </a:r>
            <a:r>
              <a:rPr lang="en-US" dirty="0" err="1"/>
              <a:t>bY</a:t>
            </a:r>
            <a:r>
              <a:rPr lang="en-US" dirty="0"/>
              <a:t>) = </a:t>
            </a:r>
            <a:r>
              <a:rPr lang="en-US" dirty="0" err="1"/>
              <a:t>abCov</a:t>
            </a:r>
            <a:r>
              <a:rPr lang="en-US" dirty="0"/>
              <a:t>(X, Y)</a:t>
            </a:r>
          </a:p>
          <a:p>
            <a:r>
              <a:rPr lang="en-US" dirty="0"/>
              <a:t>Var(</a:t>
            </a:r>
            <a:r>
              <a:rPr lang="en-US" dirty="0" err="1"/>
              <a:t>aX</a:t>
            </a:r>
            <a:r>
              <a:rPr lang="en-US" dirty="0"/>
              <a:t> + </a:t>
            </a:r>
            <a:r>
              <a:rPr lang="en-US" dirty="0" err="1"/>
              <a:t>bY</a:t>
            </a:r>
            <a:r>
              <a:rPr lang="en-US" dirty="0"/>
              <a:t>) = a</a:t>
            </a:r>
            <a:r>
              <a:rPr lang="en-US" baseline="30000" dirty="0"/>
              <a:t>2</a:t>
            </a:r>
            <a:r>
              <a:rPr lang="en-US" dirty="0"/>
              <a:t>Var(X) + b</a:t>
            </a:r>
            <a:r>
              <a:rPr lang="en-US" baseline="30000" dirty="0"/>
              <a:t>2</a:t>
            </a:r>
            <a:r>
              <a:rPr lang="en-US" dirty="0"/>
              <a:t>Var(Y) + 2abCov(X, Y)</a:t>
            </a:r>
          </a:p>
          <a:p>
            <a:r>
              <a:rPr lang="en-US" dirty="0" err="1"/>
              <a:t>Cov</a:t>
            </a:r>
            <a:r>
              <a:rPr lang="en-US" dirty="0"/>
              <a:t>(X, Y) = 0 if X and Y are independent of each other</a:t>
            </a:r>
          </a:p>
          <a:p>
            <a:r>
              <a:rPr lang="en-US" dirty="0"/>
              <a:t>Cor(X, Y) = </a:t>
            </a:r>
            <a:r>
              <a:rPr lang="en-US" dirty="0" err="1"/>
              <a:t>Cov</a:t>
            </a:r>
            <a:r>
              <a:rPr lang="en-US" dirty="0"/>
              <a:t>(X, Y) / [SD(X) SD(Y)]</a:t>
            </a:r>
          </a:p>
        </p:txBody>
      </p:sp>
    </p:spTree>
    <p:extLst>
      <p:ext uri="{BB962C8B-B14F-4D97-AF65-F5344CB8AC3E}">
        <p14:creationId xmlns:p14="http://schemas.microsoft.com/office/powerpoint/2010/main" val="2027690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9E842-D0AB-2143-A419-38B25BF948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Multivariate Normal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F7B39-B088-6C42-AB44-84E653078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Again Nature’s Distribution of Many Variables</a:t>
            </a:r>
          </a:p>
          <a:p>
            <a:r>
              <a:rPr lang="en-US" dirty="0"/>
              <a:t>Start with Bivariate Normal</a:t>
            </a:r>
          </a:p>
        </p:txBody>
      </p:sp>
    </p:spTree>
    <p:extLst>
      <p:ext uri="{BB962C8B-B14F-4D97-AF65-F5344CB8AC3E}">
        <p14:creationId xmlns:p14="http://schemas.microsoft.com/office/powerpoint/2010/main" val="3725412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DD7E-3DB9-BD4C-9DE6-7129EFAFC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9062C-01E1-EB4F-85C0-F0FE3CD27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Actual Origin of Real-World Data</a:t>
            </a:r>
          </a:p>
        </p:txBody>
      </p:sp>
    </p:spTree>
    <p:extLst>
      <p:ext uri="{BB962C8B-B14F-4D97-AF65-F5344CB8AC3E}">
        <p14:creationId xmlns:p14="http://schemas.microsoft.com/office/powerpoint/2010/main" val="2419733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F8DC-436E-714F-A82D-88EDA1C50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Curve Fitting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1E82F-A19C-714C-8D23-9D8DA6A5C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 These Relationships Make Sense?</a:t>
            </a:r>
          </a:p>
        </p:txBody>
      </p:sp>
    </p:spTree>
    <p:extLst>
      <p:ext uri="{BB962C8B-B14F-4D97-AF65-F5344CB8AC3E}">
        <p14:creationId xmlns:p14="http://schemas.microsoft.com/office/powerpoint/2010/main" val="2270564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F8CC-3BAE-3A45-9610-EC2C4559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Myth of Artificial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7CAF5-2B1B-2047-AC4D-5B1642E81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“Computers make excellent and efficient servants, but I have no wish to serve under them.” Mr. Spock on Star Trek.</a:t>
            </a:r>
          </a:p>
          <a:p>
            <a:r>
              <a:rPr lang="en-US" dirty="0"/>
              <a:t>For the difficult questions that we face in CRE, there is no artificial intelligence.  We have tools, and you must put the human back into machine learning.</a:t>
            </a:r>
          </a:p>
          <a:p>
            <a:r>
              <a:rPr lang="en-US" dirty="0"/>
              <a:t>You must think about relationships given your domain knowledge in real estate.</a:t>
            </a:r>
          </a:p>
          <a:p>
            <a:pPr lvl="1"/>
            <a:r>
              <a:rPr lang="en-US" dirty="0"/>
              <a:t>Finance: Can you predict interest rates?</a:t>
            </a:r>
          </a:p>
          <a:p>
            <a:pPr lvl="1"/>
            <a:r>
              <a:rPr lang="en-US" dirty="0"/>
              <a:t>Development: Can you predict labor costs?</a:t>
            </a:r>
          </a:p>
        </p:txBody>
      </p:sp>
    </p:spTree>
    <p:extLst>
      <p:ext uri="{BB962C8B-B14F-4D97-AF65-F5344CB8AC3E}">
        <p14:creationId xmlns:p14="http://schemas.microsoft.com/office/powerpoint/2010/main" val="287160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D956-BFB2-9A4F-94A5-F1F02780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Goals and Your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9EDDD-D80E-CF41-9AB9-2C6786A3C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My goals</a:t>
            </a:r>
          </a:p>
          <a:p>
            <a:pPr lvl="1"/>
            <a:r>
              <a:rPr lang="en-US" dirty="0"/>
              <a:t>Develop a common language among us.</a:t>
            </a:r>
          </a:p>
          <a:p>
            <a:pPr lvl="1"/>
            <a:r>
              <a:rPr lang="en-US" dirty="0"/>
              <a:t>Introduce you to R and R Studio to </a:t>
            </a:r>
            <a:r>
              <a:rPr lang="en-US" u="sng" dirty="0"/>
              <a:t>rapidly expand</a:t>
            </a:r>
            <a:r>
              <a:rPr lang="en-US" dirty="0"/>
              <a:t> your tool kit.</a:t>
            </a:r>
          </a:p>
          <a:p>
            <a:pPr lvl="1"/>
            <a:r>
              <a:rPr lang="en-US" dirty="0"/>
              <a:t>Provide historical background in probability and statistics.</a:t>
            </a:r>
          </a:p>
          <a:p>
            <a:pPr lvl="2"/>
            <a:r>
              <a:rPr lang="en-US" dirty="0"/>
              <a:t>I will be using some Python graphics in class.  You are not responsible for Python.</a:t>
            </a:r>
          </a:p>
          <a:p>
            <a:pPr lvl="2"/>
            <a:r>
              <a:rPr lang="en-US" dirty="0"/>
              <a:t>You will use R and R Studio with sample R code to be implemented in class.  </a:t>
            </a:r>
          </a:p>
          <a:p>
            <a:pPr lvl="1"/>
            <a:r>
              <a:rPr lang="en-US" dirty="0"/>
              <a:t>Provide you with </a:t>
            </a:r>
            <a:r>
              <a:rPr lang="en-US" u="sng" dirty="0"/>
              <a:t>many examples</a:t>
            </a:r>
            <a:r>
              <a:rPr lang="en-US" dirty="0"/>
              <a:t> from a </a:t>
            </a:r>
            <a:r>
              <a:rPr lang="en-US" u="sng" dirty="0"/>
              <a:t>variety of sources</a:t>
            </a:r>
            <a:r>
              <a:rPr lang="en-US" dirty="0"/>
              <a:t>, including real estate.</a:t>
            </a:r>
          </a:p>
          <a:p>
            <a:pPr lvl="1"/>
            <a:r>
              <a:rPr lang="en-US" dirty="0"/>
              <a:t>Typical session: Lecture and discussion with examples.  Lunch and office hours.  Continued lecture and discussion.  Graded in-class assignments.</a:t>
            </a:r>
          </a:p>
          <a:p>
            <a:pPr lvl="1"/>
            <a:r>
              <a:rPr lang="en-US" dirty="0"/>
              <a:t>I know of </a:t>
            </a:r>
            <a:r>
              <a:rPr lang="en-US" u="sng" dirty="0"/>
              <a:t>no other way</a:t>
            </a:r>
            <a:r>
              <a:rPr lang="en-US" dirty="0"/>
              <a:t> to learn data analytics than to </a:t>
            </a:r>
            <a:r>
              <a:rPr lang="en-US" u="sng" dirty="0"/>
              <a:t>do it repeatedly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671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AC32-0FB5-5C4A-9B24-2429FCD69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the Syllabus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81A8B-49DC-3C42-AAEC-6F823011D9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7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2580B-5513-1A42-B648-0834F143A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Discuss Your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845D5-5673-6E40-B4C8-5E61B548F4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27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FB3C-D82A-804F-917C-7C7F5FFEF8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 </a:t>
            </a:r>
            <a:br>
              <a:rPr lang="en-US" dirty="0"/>
            </a:br>
            <a:r>
              <a:rPr lang="en-US" dirty="0"/>
              <a:t>and R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BBCB1-2983-FE44-8675-DAECA4D923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Exploring data with R</a:t>
            </a:r>
          </a:p>
        </p:txBody>
      </p:sp>
    </p:spTree>
    <p:extLst>
      <p:ext uri="{BB962C8B-B14F-4D97-AF65-F5344CB8AC3E}">
        <p14:creationId xmlns:p14="http://schemas.microsoft.com/office/powerpoint/2010/main" val="66867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2BFC-E0C1-7547-AB3C-0D25D589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Foundational Concepts: </a:t>
            </a:r>
            <a:br>
              <a:rPr lang="en-US" dirty="0"/>
            </a:br>
            <a:r>
              <a:rPr lang="en-US" dirty="0"/>
              <a:t>Probability and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AD530-0EDF-C94F-9C4E-9D24436B9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random experiment.</a:t>
            </a:r>
          </a:p>
          <a:p>
            <a:pPr lvl="1"/>
            <a:r>
              <a:rPr lang="en-US" dirty="0"/>
              <a:t>An action or a process of something </a:t>
            </a:r>
            <a:r>
              <a:rPr lang="en-US" u="sng" dirty="0"/>
              <a:t>inherently unknowable</a:t>
            </a:r>
            <a:r>
              <a:rPr lang="en-US" dirty="0"/>
              <a:t> before the fact (ex ante), such as flipping a coin or rolling a die.</a:t>
            </a:r>
          </a:p>
          <a:p>
            <a:pPr lvl="1"/>
            <a:r>
              <a:rPr lang="en-US" dirty="0"/>
              <a:t>Others?</a:t>
            </a:r>
          </a:p>
          <a:p>
            <a:r>
              <a:rPr lang="en-US" dirty="0"/>
              <a:t>Sample space, often called Omega (or </a:t>
            </a:r>
            <a:r>
              <a:rPr lang="el-GR" dirty="0"/>
              <a:t>Ω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The set of </a:t>
            </a:r>
            <a:r>
              <a:rPr lang="en-US" u="sng" dirty="0"/>
              <a:t>all possible outcomes</a:t>
            </a:r>
            <a:r>
              <a:rPr lang="en-US" dirty="0"/>
              <a:t> of an experiment.</a:t>
            </a:r>
          </a:p>
          <a:p>
            <a:pPr lvl="2"/>
            <a:r>
              <a:rPr lang="en-US" u="sng" dirty="0"/>
              <a:t>Finite</a:t>
            </a:r>
            <a:r>
              <a:rPr lang="en-US" dirty="0"/>
              <a:t>: number of sales of particular office building.</a:t>
            </a:r>
          </a:p>
          <a:p>
            <a:pPr lvl="2"/>
            <a:r>
              <a:rPr lang="en-US" u="sng" dirty="0"/>
              <a:t>Infinite</a:t>
            </a:r>
            <a:r>
              <a:rPr lang="en-US" dirty="0"/>
              <a:t>: price paid for a particular office building.</a:t>
            </a:r>
          </a:p>
          <a:p>
            <a:pPr lvl="1"/>
            <a:r>
              <a:rPr lang="en-US" dirty="0"/>
              <a:t>Others?</a:t>
            </a:r>
          </a:p>
          <a:p>
            <a:r>
              <a:rPr lang="en-US" dirty="0"/>
              <a:t>Events, E and F.</a:t>
            </a:r>
          </a:p>
        </p:txBody>
      </p:sp>
    </p:spTree>
    <p:extLst>
      <p:ext uri="{BB962C8B-B14F-4D97-AF65-F5344CB8AC3E}">
        <p14:creationId xmlns:p14="http://schemas.microsoft.com/office/powerpoint/2010/main" val="3168534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DAAF-7714-DC4C-9636-92E6C3BD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Set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C9432-56FA-C548-8CD1-964D436BD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events, denoted E and F.  E could be {heads} from a coin flip.  F could be {tails} from a coin flip.</a:t>
            </a:r>
          </a:p>
          <a:p>
            <a:r>
              <a:rPr lang="en-US" dirty="0"/>
              <a:t>Three interactions that describe most interesting aspects.</a:t>
            </a:r>
          </a:p>
          <a:p>
            <a:pPr lvl="1"/>
            <a:r>
              <a:rPr lang="en-US" dirty="0"/>
              <a:t>E ∪ F: E intersect F</a:t>
            </a:r>
          </a:p>
          <a:p>
            <a:pPr lvl="1"/>
            <a:r>
              <a:rPr lang="en-US" dirty="0"/>
              <a:t>E ∩ F: E union F</a:t>
            </a:r>
          </a:p>
          <a:p>
            <a:pPr lvl="1"/>
            <a:r>
              <a:rPr lang="en-US" dirty="0"/>
              <a:t>E</a:t>
            </a:r>
            <a:r>
              <a:rPr lang="en-US" baseline="30000" dirty="0"/>
              <a:t>C</a:t>
            </a:r>
            <a:r>
              <a:rPr lang="en-US" dirty="0"/>
              <a:t>: Not E (E compliment)</a:t>
            </a:r>
          </a:p>
          <a:p>
            <a:pPr lvl="1"/>
            <a:r>
              <a:rPr lang="en-US" dirty="0"/>
              <a:t>Venn diagrams</a:t>
            </a:r>
          </a:p>
        </p:txBody>
      </p:sp>
    </p:spTree>
    <p:extLst>
      <p:ext uri="{BB962C8B-B14F-4D97-AF65-F5344CB8AC3E}">
        <p14:creationId xmlns:p14="http://schemas.microsoft.com/office/powerpoint/2010/main" val="3716963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7ABD-CEB0-5745-B30E-C266163BD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Probability?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B0EE6-2282-1D41-96BF-A782C1500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view of probability of an event arose from gambling.  </a:t>
            </a:r>
          </a:p>
          <a:p>
            <a:pPr lvl="1"/>
            <a:r>
              <a:rPr lang="en-US" dirty="0"/>
              <a:t>Coin flip.</a:t>
            </a:r>
          </a:p>
          <a:p>
            <a:pPr lvl="1"/>
            <a:r>
              <a:rPr lang="en-US" dirty="0"/>
              <a:t>Die roll.</a:t>
            </a:r>
          </a:p>
          <a:p>
            <a:pPr lvl="1"/>
            <a:r>
              <a:rPr lang="en-US" dirty="0"/>
              <a:t>A card in black jack.</a:t>
            </a:r>
          </a:p>
          <a:p>
            <a:r>
              <a:rPr lang="en-US" dirty="0"/>
              <a:t>Classical view of probability is based on a history of outcomes from some experiment.</a:t>
            </a:r>
          </a:p>
          <a:p>
            <a:pPr lvl="1"/>
            <a:r>
              <a:rPr lang="en-US" dirty="0"/>
              <a:t>Daily changes in stock prices or the NASDAQ.</a:t>
            </a:r>
          </a:p>
          <a:p>
            <a:pPr lvl="1"/>
            <a:r>
              <a:rPr lang="en-US" dirty="0"/>
              <a:t>Quarterly changes in NCREIF returns.</a:t>
            </a:r>
          </a:p>
          <a:p>
            <a:r>
              <a:rPr lang="en-US" dirty="0"/>
              <a:t>Classical view is a relative frequent of past outcomes.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(E) = number of times E has occurred / all possible historical outcomes</a:t>
            </a:r>
          </a:p>
        </p:txBody>
      </p:sp>
    </p:spTree>
    <p:extLst>
      <p:ext uri="{BB962C8B-B14F-4D97-AF65-F5344CB8AC3E}">
        <p14:creationId xmlns:p14="http://schemas.microsoft.com/office/powerpoint/2010/main" val="243916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3217</TotalTime>
  <Words>1553</Words>
  <Application>Microsoft Macintosh PowerPoint</Application>
  <PresentationFormat>Widescreen</PresentationFormat>
  <Paragraphs>153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REAL1-GC.3135:  Real Estate Data Analysis and Quantitative Methods</vt:lpstr>
      <vt:lpstr>Course Introduction and Overview</vt:lpstr>
      <vt:lpstr>My Goals and Your Goals</vt:lpstr>
      <vt:lpstr>Review the Syllabus</vt:lpstr>
      <vt:lpstr>Discuss Your Goals</vt:lpstr>
      <vt:lpstr>Introduction to R  and R Studio</vt:lpstr>
      <vt:lpstr>Foundational Concepts:  Probability and Statistics</vt:lpstr>
      <vt:lpstr>Basic Set Theory</vt:lpstr>
      <vt:lpstr>What Is Probability?</vt:lpstr>
      <vt:lpstr>Axioms of Probability</vt:lpstr>
      <vt:lpstr>Conditional Probability</vt:lpstr>
      <vt:lpstr>Operationalizing the Concepts of Probability</vt:lpstr>
      <vt:lpstr>Data Generating Processes in Industry</vt:lpstr>
      <vt:lpstr>Let’s Return to Theory with an Example</vt:lpstr>
      <vt:lpstr>Measures of Central Tendency</vt:lpstr>
      <vt:lpstr>Continuous RVs</vt:lpstr>
      <vt:lpstr>Important Discrete RVs</vt:lpstr>
      <vt:lpstr>Important Continuous Random Variables</vt:lpstr>
      <vt:lpstr>Why Does This Matter?</vt:lpstr>
      <vt:lpstr>Multivariate Distributions</vt:lpstr>
      <vt:lpstr>Averages, Covariance and Correlation</vt:lpstr>
      <vt:lpstr>Rules Governing Covariances</vt:lpstr>
      <vt:lpstr>Multivariate Normal</vt:lpstr>
      <vt:lpstr>Sampling</vt:lpstr>
      <vt:lpstr>Curve Fitting</vt:lpstr>
      <vt:lpstr>The Myth of Artificial Intelligence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REAL1-GC.3135:  Real Estate Data Analysis and Quantitative Methods</dc:title>
  <dc:creator>Microsoft Office User</dc:creator>
  <cp:lastModifiedBy>Microsoft Office User</cp:lastModifiedBy>
  <cp:revision>52</cp:revision>
  <dcterms:created xsi:type="dcterms:W3CDTF">2018-11-23T14:04:34Z</dcterms:created>
  <dcterms:modified xsi:type="dcterms:W3CDTF">2018-11-25T19:43:11Z</dcterms:modified>
</cp:coreProperties>
</file>