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6489-1D8C-1544-9CB3-78C226898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DEAF0-6BD3-7D48-A404-E97C2A3D6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8B84-7FF1-3946-8678-C5B1BDDC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4E30-EE21-C44F-819E-A44B17D8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0D7C-78E6-C044-9167-63EE1DED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4BE6-0F1D-0348-983A-057E5A3C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91E0-2AD2-7F44-BA3B-57AB24576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33EE-C3A1-E143-AC9A-5DB517B8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740B-5D69-4849-AB08-C9E8FF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951E-F958-A742-B8AF-BA585C75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258D1-F894-3746-AB88-4C9718E8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5005C-8481-1241-A07A-009C3F66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86B9-7C44-854D-8FCC-481C35CE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57D-E75A-8348-B5B5-F34818D9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9F6E-3905-AD40-907E-9A00F635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A2D2-2064-EE4C-A00C-76B16214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BBBC-1D08-3042-AA32-3E45C41E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8F88-58A8-A947-9BCE-9699A9C9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2D72-E847-4B4C-BC4E-4AA334D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A352-96E2-F446-9C65-0D7AED0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B9C9-D095-E04E-979D-7FC4865F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26D8-36F8-5A4D-AD69-0E257D2F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D778-F508-B14A-8659-292C860A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0CB2-69B8-ED46-85CF-D42685E9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C7A7-27CA-EB46-818D-93EC2EE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A1FD-780E-B54A-9422-7C31351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C5D2-9C78-6A4D-A2BD-9BFBBC95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A9731-3039-D844-B76E-4671FF7C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D5D9-16B4-5E4F-813D-0B9F6BDC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0EF7-68CC-0442-81F1-7CEF9D95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9D1A-B3FB-4742-8371-FA171A1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7C54-7EFA-AD46-9682-9E33F7EB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8233-5081-D849-8DC5-2F83F1BA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87E97-C6D7-D941-8764-5FA9CF8F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CB213-FA41-F247-9A4F-BC6B849DD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1CE54-F014-7242-AF7C-40F86440E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0B90E-1903-4544-8849-560B7FB5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80EC3-69D0-ED45-A124-E3BC392F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C6A6D-60B0-0C4E-8922-D5F53598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ED51-02F0-D646-9041-0293149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3AD6A-0AFF-BA4E-9BA4-A9F5431C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667D0-9DBD-B745-9DA2-9013FEE0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2FB8-378F-5247-8C0B-07BED6B8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EC977-C024-B141-9FEB-E4E65ADA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29AF5-A0EA-2D42-995E-C3284B04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0517-977C-674B-AE25-924DD9BB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F1A3-2EAC-034C-A911-0FBC503F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B9C6-D008-714F-B67E-9FCA478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558BA-84E3-7643-A8B2-FD8B3FBD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2F57-AEEF-A945-BB1D-AA4263A7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D0E68-FBA4-5942-9135-F8371D57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1BC3-3165-3E41-86F7-360848C0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3F73-C764-574E-BECD-5AD374F5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DBEFB-F0CD-3246-9100-DF9D49DE8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E4DAE-ED06-F143-B739-CBEA1EF7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DAA9-8317-184C-BC61-EED7EABF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83F7-7D93-1F47-BD41-53497B18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EFDF-C8A2-E44A-B877-F4C6A5D2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C4D25-F260-C245-A37A-F29CF70B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B9E4-4F8F-2341-9FCB-DC72F38B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D125-119D-D14D-9BEA-15F327B58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B094-EBCE-4349-825A-FB68AEBD8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6D2C-7884-314E-85AC-3D9EE913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1531-5959-2D4C-B0F6-B51F55A19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REAL1-GC.3135: </a:t>
            </a:r>
            <a:br>
              <a:rPr lang="en-US" b="1" dirty="0"/>
            </a:br>
            <a:r>
              <a:rPr lang="en-US" b="1" dirty="0"/>
              <a:t>Real Estate Data Analysis and Quantitative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757-5396-2D41-8963-4C3FE37CE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H. Savage, Ph.D.</a:t>
            </a:r>
          </a:p>
          <a:p>
            <a:r>
              <a:rPr lang="en-US" dirty="0"/>
              <a:t>Clinical Assistant Professor of Real Estate</a:t>
            </a:r>
          </a:p>
          <a:p>
            <a:r>
              <a:rPr lang="en-US" dirty="0"/>
              <a:t>Data Science Advisor, CBRE Econometric Advisors</a:t>
            </a:r>
          </a:p>
        </p:txBody>
      </p:sp>
    </p:spTree>
    <p:extLst>
      <p:ext uri="{BB962C8B-B14F-4D97-AF65-F5344CB8AC3E}">
        <p14:creationId xmlns:p14="http://schemas.microsoft.com/office/powerpoint/2010/main" val="53331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6F2-3157-9F4F-8D36-DEE2C279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Operationalizing the Concepts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0428-8256-F745-B6AB-229B7B59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operationalize the concepts of probability using </a:t>
            </a:r>
            <a:r>
              <a:rPr lang="en-US" b="1" dirty="0"/>
              <a:t>random variables (RVs)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Discrete</a:t>
            </a:r>
            <a:r>
              <a:rPr lang="en-US" dirty="0"/>
              <a:t>: number of building sales in 2018.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Continuous:</a:t>
            </a:r>
            <a:r>
              <a:rPr lang="en-US" dirty="0"/>
              <a:t> prices of building sales in 2019.  </a:t>
            </a:r>
          </a:p>
          <a:p>
            <a:pPr lvl="1"/>
            <a:r>
              <a:rPr lang="en-US" dirty="0"/>
              <a:t>Examine important characteristics (moments) such as mean, variance (standard error), and correlation (when we have more than one RV).</a:t>
            </a:r>
          </a:p>
          <a:p>
            <a:r>
              <a:rPr lang="en-US" dirty="0"/>
              <a:t>Remember: </a:t>
            </a:r>
            <a:r>
              <a:rPr lang="en-US" i="1" dirty="0"/>
              <a:t>We do not observe the RVs</a:t>
            </a:r>
            <a:r>
              <a:rPr lang="en-US" dirty="0"/>
              <a:t>.  We observe </a:t>
            </a:r>
            <a:r>
              <a:rPr lang="en-US" b="1" dirty="0"/>
              <a:t>realizations</a:t>
            </a:r>
            <a:r>
              <a:rPr lang="en-US" dirty="0"/>
              <a:t> of the RVs that we call </a:t>
            </a:r>
            <a:r>
              <a:rPr lang="en-US" b="1" dirty="0"/>
              <a:t>data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9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6E76-59AC-7C46-ADC1-39435BD3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D066-B314-444B-B1AE-CB673601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experiment of flipping a coin five times.  The RV is the sum of flips that were heads.</a:t>
            </a:r>
          </a:p>
          <a:p>
            <a:r>
              <a:rPr lang="en-US" dirty="0"/>
              <a:t>We summarize using Probability Density Functions (PDFs) and Cumulative Density Functions (CDFs).  </a:t>
            </a:r>
          </a:p>
          <a:p>
            <a:pPr lvl="1"/>
            <a:r>
              <a:rPr lang="en-US" dirty="0"/>
              <a:t>This is simple accounting.</a:t>
            </a:r>
          </a:p>
          <a:p>
            <a:r>
              <a:rPr lang="en-US" dirty="0"/>
              <a:t>From these we can determine many things: measures of central tendency.</a:t>
            </a:r>
          </a:p>
        </p:txBody>
      </p:sp>
    </p:spTree>
    <p:extLst>
      <p:ext uri="{BB962C8B-B14F-4D97-AF65-F5344CB8AC3E}">
        <p14:creationId xmlns:p14="http://schemas.microsoft.com/office/powerpoint/2010/main" val="333958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0D46-D989-744F-B424-052FCDEB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4ACC-3888-DE42-A531-ED1958F4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(or Average or Expectation): </a:t>
            </a:r>
          </a:p>
          <a:p>
            <a:pPr lvl="1"/>
            <a:r>
              <a:rPr lang="en-US" dirty="0"/>
              <a:t>Sum of outcomes times their probability.</a:t>
            </a:r>
          </a:p>
          <a:p>
            <a:pPr lvl="1"/>
            <a:r>
              <a:rPr lang="en-US" dirty="0"/>
              <a:t>E(a + b X) = a + b E(X)	</a:t>
            </a:r>
          </a:p>
          <a:p>
            <a:r>
              <a:rPr lang="en-US" dirty="0"/>
              <a:t>Variance (or Dispersion):</a:t>
            </a:r>
          </a:p>
          <a:p>
            <a:pPr lvl="1"/>
            <a:r>
              <a:rPr lang="en-US" dirty="0"/>
              <a:t>Squared deviations around the mean to measure dispersion of observed data.</a:t>
            </a:r>
          </a:p>
          <a:p>
            <a:pPr lvl="1"/>
            <a:r>
              <a:rPr lang="en-US" dirty="0"/>
              <a:t>Var(a + b X) = b</a:t>
            </a:r>
            <a:r>
              <a:rPr lang="en-US" baseline="30000" dirty="0"/>
              <a:t>2</a:t>
            </a:r>
            <a:r>
              <a:rPr lang="en-US" dirty="0"/>
              <a:t> Var 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8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23DB-FFA1-8E4C-99EF-77E78E50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A8F5-973B-3C42-89E4-9321EB87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smoothed versions of discrete RVs.  </a:t>
            </a:r>
          </a:p>
          <a:p>
            <a:r>
              <a:rPr lang="en-US" dirty="0"/>
              <a:t>Means are weighted sums through integration.</a:t>
            </a:r>
          </a:p>
          <a:p>
            <a:r>
              <a:rPr lang="en-US" dirty="0"/>
              <a:t>Variances capture dispersion.</a:t>
            </a:r>
          </a:p>
          <a:p>
            <a:pPr lvl="1"/>
            <a:r>
              <a:rPr lang="en-US" dirty="0"/>
              <a:t>The machines do all the work.</a:t>
            </a:r>
          </a:p>
        </p:txBody>
      </p:sp>
    </p:spTree>
    <p:extLst>
      <p:ext uri="{BB962C8B-B14F-4D97-AF65-F5344CB8AC3E}">
        <p14:creationId xmlns:p14="http://schemas.microsoft.com/office/powerpoint/2010/main" val="290679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B70D-8A96-D040-9A02-E7C3DFE5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Discrete RVs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6202-09FB-044E-ACCD-8677C8B3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Uniform: Every outcome is equally likely</a:t>
            </a:r>
          </a:p>
          <a:p>
            <a:r>
              <a:rPr lang="en-US" dirty="0"/>
              <a:t>Bernoulli: a single coin flip, </a:t>
            </a:r>
            <a:r>
              <a:rPr lang="en-US" dirty="0" err="1"/>
              <a:t>Pr</a:t>
            </a:r>
            <a:r>
              <a:rPr lang="en-US" dirty="0"/>
              <a:t>(heads) = 0.5 on a fair coin</a:t>
            </a:r>
          </a:p>
          <a:p>
            <a:pPr lvl="1"/>
            <a:r>
              <a:rPr lang="en-US" dirty="0"/>
              <a:t>Call obtaining a heads on a single coin flip to be a success.</a:t>
            </a:r>
          </a:p>
          <a:p>
            <a:r>
              <a:rPr lang="en-US" dirty="0"/>
              <a:t>Binomial: a series of coin flips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(x heads in 8 coin flips) or </a:t>
            </a:r>
            <a:r>
              <a:rPr lang="en-US" dirty="0" err="1"/>
              <a:t>Pr</a:t>
            </a:r>
            <a:r>
              <a:rPr lang="en-US" dirty="0"/>
              <a:t>(x successes in 8 coin flips).</a:t>
            </a:r>
          </a:p>
          <a:p>
            <a:r>
              <a:rPr lang="en-US" dirty="0"/>
              <a:t>Geometric: </a:t>
            </a:r>
            <a:r>
              <a:rPr lang="en-US" dirty="0" err="1"/>
              <a:t>Pr</a:t>
            </a:r>
            <a:r>
              <a:rPr lang="en-US" dirty="0"/>
              <a:t>(first success after X failures) where the </a:t>
            </a:r>
            <a:r>
              <a:rPr lang="en-US" dirty="0" err="1"/>
              <a:t>Pr</a:t>
            </a:r>
            <a:r>
              <a:rPr lang="en-US" dirty="0"/>
              <a:t>(success) is fixed at some value.</a:t>
            </a:r>
          </a:p>
          <a:p>
            <a:r>
              <a:rPr lang="en-US" dirty="0"/>
              <a:t>Almost all other discrete RVs are based on the above.</a:t>
            </a:r>
          </a:p>
          <a:p>
            <a:r>
              <a:rPr lang="en-US" dirty="0"/>
              <a:t>Note that this is still just a representation of probability.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6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E1B-2651-AA4D-AEA5-8396A62E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9DD9-2A8D-654A-938A-061BA07D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Uniform: fixed ranges of outcomes are equally likely.</a:t>
            </a:r>
          </a:p>
          <a:p>
            <a:r>
              <a:rPr lang="en-US" dirty="0"/>
              <a:t>Gamma: family of distributions that exists only for positive values.</a:t>
            </a:r>
          </a:p>
          <a:p>
            <a:pPr lvl="1"/>
            <a:r>
              <a:rPr lang="en-US" dirty="0"/>
              <a:t>So-called right-tailed distributions.</a:t>
            </a:r>
          </a:p>
          <a:p>
            <a:pPr lvl="1"/>
            <a:r>
              <a:rPr lang="en-US" dirty="0"/>
              <a:t>Gamma ~ (alpha, lambda): for a given alpha, increasing lambda shrinks the tail.  For a given lambda, increasing alpha stretches the tail.</a:t>
            </a:r>
          </a:p>
          <a:p>
            <a:r>
              <a:rPr lang="en-US" dirty="0"/>
              <a:t>Normal: the distribution from nature.</a:t>
            </a:r>
          </a:p>
          <a:p>
            <a:pPr lvl="1"/>
            <a:r>
              <a:rPr lang="en-US" dirty="0"/>
              <a:t>Normal distribution with mean mu and standard deviation sigma (or variance sigma squared).</a:t>
            </a:r>
          </a:p>
          <a:p>
            <a:pPr lvl="1"/>
            <a:r>
              <a:rPr lang="en-US" dirty="0"/>
              <a:t>Mean adjusts the location, while standard deviation adjusts the width.</a:t>
            </a:r>
          </a:p>
          <a:p>
            <a:pPr lvl="1"/>
            <a:r>
              <a:rPr lang="en-US" dirty="0"/>
              <a:t>The normal distribution will appear many times, including as the basis for hypothesis testing using a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307512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0925-EA08-1144-9A93-8B9D9D3A1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D078-57F9-0743-A06A-A610D673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Want To Examine Data</a:t>
            </a:r>
          </a:p>
        </p:txBody>
      </p:sp>
    </p:spTree>
    <p:extLst>
      <p:ext uri="{BB962C8B-B14F-4D97-AF65-F5344CB8AC3E}">
        <p14:creationId xmlns:p14="http://schemas.microsoft.com/office/powerpoint/2010/main" val="314205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A544-30FF-DD42-A366-67BB352D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9AF6-4E09-0C48-98F5-A7CE0D64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consider continuous distributions of more than one variable.</a:t>
            </a:r>
          </a:p>
          <a:p>
            <a:r>
              <a:rPr lang="en-US" dirty="0"/>
              <a:t>In particular, we want to examine how two variables are correlated (or covary).  </a:t>
            </a:r>
          </a:p>
          <a:p>
            <a:r>
              <a:rPr lang="en-US" dirty="0"/>
              <a:t>We will use this correlation as the basis of explanation.</a:t>
            </a:r>
          </a:p>
          <a:p>
            <a:pPr lvl="1"/>
            <a:r>
              <a:rPr lang="en-US" dirty="0"/>
              <a:t>How are stock market returns correlated?</a:t>
            </a:r>
          </a:p>
          <a:p>
            <a:pPr lvl="1"/>
            <a:r>
              <a:rPr lang="en-US" dirty="0"/>
              <a:t>How are interest rates and cap rates correlated?</a:t>
            </a:r>
          </a:p>
          <a:p>
            <a:pPr lvl="1"/>
            <a:r>
              <a:rPr lang="en-US" dirty="0"/>
              <a:t>Can we develop informative models to describe these processes?</a:t>
            </a:r>
          </a:p>
        </p:txBody>
      </p:sp>
    </p:spTree>
    <p:extLst>
      <p:ext uri="{BB962C8B-B14F-4D97-AF65-F5344CB8AC3E}">
        <p14:creationId xmlns:p14="http://schemas.microsoft.com/office/powerpoint/2010/main" val="158083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BA7E-6206-754A-A36C-B8BB0023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Averages, Covariance and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183A-6592-A342-8C97-D8EF9A76E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Averages: Where distributions are anchored</a:t>
            </a:r>
          </a:p>
          <a:p>
            <a:r>
              <a:rPr lang="en-US" dirty="0"/>
              <a:t>Covariance: Tendency to move in same or opposite direction</a:t>
            </a:r>
          </a:p>
          <a:p>
            <a:r>
              <a:rPr lang="en-US" dirty="0"/>
              <a:t>Correlation: Normalization of covariance to [-1, 1]</a:t>
            </a:r>
          </a:p>
        </p:txBody>
      </p:sp>
    </p:spTree>
    <p:extLst>
      <p:ext uri="{BB962C8B-B14F-4D97-AF65-F5344CB8AC3E}">
        <p14:creationId xmlns:p14="http://schemas.microsoft.com/office/powerpoint/2010/main" val="231590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406-C548-364A-BF91-242AD47F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Governing Covariances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F0FE-0580-1844-8ECA-62C4165E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(X, X) = Var(X) or </a:t>
            </a:r>
            <a:r>
              <a:rPr lang="en-US" dirty="0" err="1"/>
              <a:t>Cov</a:t>
            </a:r>
            <a:r>
              <a:rPr lang="en-US" dirty="0"/>
              <a:t>(X, X) – Var(X) = 0</a:t>
            </a:r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aX</a:t>
            </a:r>
            <a:r>
              <a:rPr lang="en-US" dirty="0"/>
              <a:t> + </a:t>
            </a:r>
            <a:r>
              <a:rPr lang="en-US" dirty="0" err="1"/>
              <a:t>bY</a:t>
            </a:r>
            <a:r>
              <a:rPr lang="en-US" dirty="0"/>
              <a:t>) = </a:t>
            </a:r>
            <a:r>
              <a:rPr lang="en-US" dirty="0" err="1"/>
              <a:t>abCov</a:t>
            </a:r>
            <a:r>
              <a:rPr lang="en-US" dirty="0"/>
              <a:t>(X, Y)</a:t>
            </a:r>
          </a:p>
          <a:p>
            <a:r>
              <a:rPr lang="en-US" dirty="0"/>
              <a:t>Var(</a:t>
            </a:r>
            <a:r>
              <a:rPr lang="en-US" dirty="0" err="1"/>
              <a:t>aX</a:t>
            </a:r>
            <a:r>
              <a:rPr lang="en-US" dirty="0"/>
              <a:t> + </a:t>
            </a:r>
            <a:r>
              <a:rPr lang="en-US" dirty="0" err="1"/>
              <a:t>bY</a:t>
            </a:r>
            <a:r>
              <a:rPr lang="en-US" dirty="0"/>
              <a:t>) = a</a:t>
            </a:r>
            <a:r>
              <a:rPr lang="en-US" baseline="30000" dirty="0"/>
              <a:t>2</a:t>
            </a:r>
            <a:r>
              <a:rPr lang="en-US" dirty="0"/>
              <a:t>Var(X) + b</a:t>
            </a:r>
            <a:r>
              <a:rPr lang="en-US" baseline="30000" dirty="0"/>
              <a:t>2</a:t>
            </a:r>
            <a:r>
              <a:rPr lang="en-US" dirty="0"/>
              <a:t>Var(Y) + 2abCov(X, Y)</a:t>
            </a:r>
          </a:p>
          <a:p>
            <a:r>
              <a:rPr lang="en-US" dirty="0" err="1"/>
              <a:t>Cov</a:t>
            </a:r>
            <a:r>
              <a:rPr lang="en-US" dirty="0"/>
              <a:t>(X, Y) = 0 if X and Y are independent of each other</a:t>
            </a:r>
          </a:p>
          <a:p>
            <a:r>
              <a:rPr lang="en-US" dirty="0"/>
              <a:t>Cor(X, Y) = </a:t>
            </a:r>
            <a:r>
              <a:rPr lang="en-US" dirty="0" err="1"/>
              <a:t>Cov</a:t>
            </a:r>
            <a:r>
              <a:rPr lang="en-US" dirty="0"/>
              <a:t>(X, Y) / [SD(X) SD(Y)]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EE78-31FA-8140-BAA5-CC771548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20C9-3056-FA4E-995A-B245A2EB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every other major industry, CRE will be disrupted by data analytics.</a:t>
            </a:r>
          </a:p>
          <a:p>
            <a:r>
              <a:rPr lang="en-US" dirty="0"/>
              <a:t>It will be called many different things, but it is the same thing.</a:t>
            </a:r>
          </a:p>
          <a:p>
            <a:pPr lvl="1"/>
            <a:r>
              <a:rPr lang="en-US" dirty="0"/>
              <a:t>Applied statistics and forecasting</a:t>
            </a:r>
          </a:p>
          <a:p>
            <a:pPr lvl="1"/>
            <a:r>
              <a:rPr lang="en-US" dirty="0"/>
              <a:t>Statistical learning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Artificial intelligence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Example: I want to predict what the 10-Year U.S. Treasury is going to be in the future to determine an accurate DCF for my property.</a:t>
            </a:r>
          </a:p>
        </p:txBody>
      </p:sp>
    </p:spTree>
    <p:extLst>
      <p:ext uri="{BB962C8B-B14F-4D97-AF65-F5344CB8AC3E}">
        <p14:creationId xmlns:p14="http://schemas.microsoft.com/office/powerpoint/2010/main" val="29603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D956-BFB2-9A4F-94A5-F1F0278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and Your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EDDD-D80E-CF41-9AB9-2C6786A3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goals</a:t>
            </a:r>
          </a:p>
          <a:p>
            <a:pPr lvl="1"/>
            <a:r>
              <a:rPr lang="en-US" dirty="0"/>
              <a:t>Introduce you to R and R Studio to </a:t>
            </a:r>
            <a:r>
              <a:rPr lang="en-US" u="sng" dirty="0"/>
              <a:t>rapidly expand</a:t>
            </a:r>
            <a:r>
              <a:rPr lang="en-US" dirty="0"/>
              <a:t> your tool kit.</a:t>
            </a:r>
          </a:p>
          <a:p>
            <a:pPr lvl="1"/>
            <a:r>
              <a:rPr lang="en-US" dirty="0"/>
              <a:t>Provide historical background in probability and statistics.</a:t>
            </a:r>
          </a:p>
          <a:p>
            <a:pPr lvl="2"/>
            <a:r>
              <a:rPr lang="en-US" dirty="0"/>
              <a:t>I will be using some Python graphics in class.</a:t>
            </a:r>
          </a:p>
          <a:p>
            <a:pPr lvl="2"/>
            <a:r>
              <a:rPr lang="en-US" dirty="0"/>
              <a:t>You will use R and R Studio with sample R code to be implemented in class.  </a:t>
            </a:r>
          </a:p>
          <a:p>
            <a:pPr lvl="1"/>
            <a:r>
              <a:rPr lang="en-US" dirty="0"/>
              <a:t>Provide you with </a:t>
            </a:r>
            <a:r>
              <a:rPr lang="en-US" u="sng" dirty="0"/>
              <a:t>many examples</a:t>
            </a:r>
            <a:r>
              <a:rPr lang="en-US" dirty="0"/>
              <a:t> from a </a:t>
            </a:r>
            <a:r>
              <a:rPr lang="en-US" u="sng" dirty="0"/>
              <a:t>variety of sources</a:t>
            </a:r>
            <a:r>
              <a:rPr lang="en-US" dirty="0"/>
              <a:t>, including real estate.</a:t>
            </a:r>
          </a:p>
          <a:p>
            <a:pPr lvl="1"/>
            <a:r>
              <a:rPr lang="en-US" dirty="0"/>
              <a:t>Typical session: Lecture and discussion with examples.  Lunch and office hours.  Continued lecture and discussion.  Graded in-class assignments.</a:t>
            </a:r>
          </a:p>
          <a:p>
            <a:r>
              <a:rPr lang="en-US" dirty="0"/>
              <a:t>Let’s review the syllabus.</a:t>
            </a:r>
          </a:p>
          <a:p>
            <a:r>
              <a:rPr lang="en-US" dirty="0"/>
              <a:t>Let’s discuss your goals. </a:t>
            </a:r>
          </a:p>
        </p:txBody>
      </p:sp>
    </p:spTree>
    <p:extLst>
      <p:ext uri="{BB962C8B-B14F-4D97-AF65-F5344CB8AC3E}">
        <p14:creationId xmlns:p14="http://schemas.microsoft.com/office/powerpoint/2010/main" val="9167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3C-D82A-804F-917C-7C7F5FFEF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</a:t>
            </a:r>
            <a:br>
              <a:rPr lang="en-US" dirty="0"/>
            </a:br>
            <a:r>
              <a:rPr lang="en-US" dirty="0"/>
              <a:t>and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BCB1-2983-FE44-8675-DAECA4D92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Data with R</a:t>
            </a:r>
          </a:p>
        </p:txBody>
      </p:sp>
    </p:spTree>
    <p:extLst>
      <p:ext uri="{BB962C8B-B14F-4D97-AF65-F5344CB8AC3E}">
        <p14:creationId xmlns:p14="http://schemas.microsoft.com/office/powerpoint/2010/main" val="6686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2BFC-E0C1-7547-AB3C-0D25D589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Concepts: </a:t>
            </a:r>
            <a:br>
              <a:rPr lang="en-US" dirty="0"/>
            </a:br>
            <a:r>
              <a:rPr lang="en-US" dirty="0"/>
              <a:t>Probability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D530-0EDF-C94F-9C4E-9D24436B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experiment.</a:t>
            </a:r>
          </a:p>
          <a:p>
            <a:pPr lvl="1"/>
            <a:r>
              <a:rPr lang="en-US" dirty="0"/>
              <a:t>An action or a process of something inherently unknowable before the fact (ex ante), such as flipping a coin or rolling a die.</a:t>
            </a:r>
          </a:p>
          <a:p>
            <a:pPr lvl="1"/>
            <a:r>
              <a:rPr lang="en-US" dirty="0"/>
              <a:t>Others?</a:t>
            </a:r>
          </a:p>
          <a:p>
            <a:r>
              <a:rPr lang="en-US" dirty="0"/>
              <a:t>Sample space, often called Omega (or </a:t>
            </a:r>
            <a:r>
              <a:rPr lang="el-GR" dirty="0"/>
              <a:t>Ω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set of </a:t>
            </a:r>
            <a:r>
              <a:rPr lang="en-US" u="sng" dirty="0"/>
              <a:t>all possible outcomes</a:t>
            </a:r>
            <a:r>
              <a:rPr lang="en-US" dirty="0"/>
              <a:t> of an experiment.</a:t>
            </a:r>
          </a:p>
          <a:p>
            <a:pPr lvl="2"/>
            <a:r>
              <a:rPr lang="en-US" dirty="0"/>
              <a:t>Finite: number of sales of particular office building.</a:t>
            </a:r>
          </a:p>
          <a:p>
            <a:pPr lvl="2"/>
            <a:r>
              <a:rPr lang="en-US" dirty="0"/>
              <a:t>Infinite: price paid for a particular office building.</a:t>
            </a:r>
          </a:p>
          <a:p>
            <a:pPr lvl="1"/>
            <a:r>
              <a:rPr lang="en-US" dirty="0"/>
              <a:t>Others?</a:t>
            </a:r>
          </a:p>
          <a:p>
            <a:r>
              <a:rPr lang="en-US" dirty="0"/>
              <a:t>Events, E and F.</a:t>
            </a:r>
          </a:p>
        </p:txBody>
      </p:sp>
    </p:spTree>
    <p:extLst>
      <p:ext uri="{BB962C8B-B14F-4D97-AF65-F5344CB8AC3E}">
        <p14:creationId xmlns:p14="http://schemas.microsoft.com/office/powerpoint/2010/main" val="316853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DAAF-7714-DC4C-9636-92E6C3B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9432-56FA-C548-8CD1-964D436B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events, denoted E and F.  E could be {heads} from a coin flip.  F could be {tails} from a coin flip.</a:t>
            </a:r>
          </a:p>
          <a:p>
            <a:r>
              <a:rPr lang="en-US" dirty="0"/>
              <a:t>Three interactions that describe most interesting aspects.</a:t>
            </a:r>
          </a:p>
          <a:p>
            <a:pPr lvl="1"/>
            <a:r>
              <a:rPr lang="en-US" dirty="0"/>
              <a:t>E ∪ F: E intersect F</a:t>
            </a:r>
          </a:p>
          <a:p>
            <a:pPr lvl="1"/>
            <a:r>
              <a:rPr lang="en-US" dirty="0"/>
              <a:t>E ∩ F: E union F</a:t>
            </a:r>
          </a:p>
          <a:p>
            <a:pPr lvl="1"/>
            <a:r>
              <a:rPr lang="en-US" dirty="0"/>
              <a:t>E</a:t>
            </a:r>
            <a:r>
              <a:rPr lang="en-US" baseline="30000" dirty="0"/>
              <a:t>C</a:t>
            </a:r>
            <a:r>
              <a:rPr lang="en-US" dirty="0"/>
              <a:t>: Not E (E compliment)</a:t>
            </a:r>
          </a:p>
          <a:p>
            <a:pPr lvl="1"/>
            <a:r>
              <a:rPr lang="en-US" dirty="0"/>
              <a:t>Venn diagrams</a:t>
            </a:r>
          </a:p>
        </p:txBody>
      </p:sp>
    </p:spTree>
    <p:extLst>
      <p:ext uri="{BB962C8B-B14F-4D97-AF65-F5344CB8AC3E}">
        <p14:creationId xmlns:p14="http://schemas.microsoft.com/office/powerpoint/2010/main" val="371696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7ABD-CEB0-5745-B30E-C266163B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0EE6-2282-1D41-96BF-A782C150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view of probability of an event arose from gambling.  </a:t>
            </a:r>
          </a:p>
          <a:p>
            <a:pPr lvl="1"/>
            <a:r>
              <a:rPr lang="en-US" dirty="0"/>
              <a:t>Coin flip.</a:t>
            </a:r>
          </a:p>
          <a:p>
            <a:pPr lvl="1"/>
            <a:r>
              <a:rPr lang="en-US" dirty="0"/>
              <a:t>Die roll.</a:t>
            </a:r>
          </a:p>
          <a:p>
            <a:pPr lvl="1"/>
            <a:r>
              <a:rPr lang="en-US" dirty="0"/>
              <a:t>A card in black jack.</a:t>
            </a:r>
          </a:p>
          <a:p>
            <a:r>
              <a:rPr lang="en-US" dirty="0"/>
              <a:t>Classical view of probability is based on a history of outcomes from some experiment.</a:t>
            </a:r>
          </a:p>
          <a:p>
            <a:pPr lvl="1"/>
            <a:r>
              <a:rPr lang="en-US" dirty="0"/>
              <a:t>Daily changes in stock prices or the NASDAQ.</a:t>
            </a:r>
          </a:p>
          <a:p>
            <a:pPr lvl="1"/>
            <a:r>
              <a:rPr lang="en-US" dirty="0"/>
              <a:t>Quarterly changes in NCREIF returns.</a:t>
            </a:r>
          </a:p>
          <a:p>
            <a:r>
              <a:rPr lang="en-US" dirty="0"/>
              <a:t>Classical view is a relative frequent of past outcomes.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(E) = number of times E has occurred / all possible historical outcomes</a:t>
            </a:r>
          </a:p>
        </p:txBody>
      </p:sp>
    </p:spTree>
    <p:extLst>
      <p:ext uri="{BB962C8B-B14F-4D97-AF65-F5344CB8AC3E}">
        <p14:creationId xmlns:p14="http://schemas.microsoft.com/office/powerpoint/2010/main" val="243916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BFB-3A72-E14F-B226-2B73D80E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C709-149F-2243-8F84-9B28C095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</a:t>
            </a:r>
            <a:r>
              <a:rPr lang="en-US" dirty="0"/>
              <a:t>(E) is bounded between 0 and 1 (or 0 and 100%).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= 1 by definition.</a:t>
            </a:r>
          </a:p>
          <a:p>
            <a:r>
              <a:rPr lang="en-US" dirty="0"/>
              <a:t>If E and F are independent events, </a:t>
            </a:r>
            <a:r>
              <a:rPr lang="en-US" dirty="0" err="1"/>
              <a:t>Pr</a:t>
            </a:r>
            <a:r>
              <a:rPr lang="en-US" dirty="0"/>
              <a:t>(E ∪ F) = </a:t>
            </a:r>
            <a:r>
              <a:rPr lang="en-US" dirty="0" err="1"/>
              <a:t>Pr</a:t>
            </a:r>
            <a:r>
              <a:rPr lang="en-US" dirty="0"/>
              <a:t>(E) + </a:t>
            </a:r>
            <a:r>
              <a:rPr lang="en-US" dirty="0" err="1"/>
              <a:t>Pr</a:t>
            </a:r>
            <a:r>
              <a:rPr lang="en-US" dirty="0"/>
              <a:t>(F).</a:t>
            </a:r>
          </a:p>
          <a:p>
            <a:r>
              <a:rPr lang="en-US" dirty="0"/>
              <a:t>Hence: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(E</a:t>
            </a:r>
            <a:r>
              <a:rPr lang="en-US" baseline="30000" dirty="0"/>
              <a:t>C</a:t>
            </a:r>
            <a:r>
              <a:rPr lang="en-US" dirty="0"/>
              <a:t>) = 1 – </a:t>
            </a:r>
            <a:r>
              <a:rPr lang="en-US" dirty="0" err="1"/>
              <a:t>Pr</a:t>
            </a:r>
            <a:r>
              <a:rPr lang="en-US" dirty="0"/>
              <a:t>(E)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(E ∪ F) = </a:t>
            </a:r>
            <a:r>
              <a:rPr lang="en-US" dirty="0" err="1"/>
              <a:t>Pr</a:t>
            </a:r>
            <a:r>
              <a:rPr lang="en-US" dirty="0"/>
              <a:t>(E) + </a:t>
            </a:r>
            <a:r>
              <a:rPr lang="en-US" dirty="0" err="1"/>
              <a:t>Pr</a:t>
            </a:r>
            <a:r>
              <a:rPr lang="en-US" dirty="0"/>
              <a:t>(F) - </a:t>
            </a:r>
            <a:r>
              <a:rPr lang="en-US" dirty="0" err="1"/>
              <a:t>Pr</a:t>
            </a:r>
            <a:r>
              <a:rPr lang="en-US" dirty="0"/>
              <a:t>(E ∩ F)</a:t>
            </a:r>
          </a:p>
          <a:p>
            <a:pPr lvl="1"/>
            <a:r>
              <a:rPr lang="en-US" dirty="0"/>
              <a:t>If E ⊂ F, </a:t>
            </a:r>
            <a:r>
              <a:rPr lang="en-US" dirty="0" err="1"/>
              <a:t>Pr</a:t>
            </a:r>
            <a:r>
              <a:rPr lang="en-US" dirty="0"/>
              <a:t>(E) ≤ </a:t>
            </a:r>
            <a:r>
              <a:rPr lang="en-US" dirty="0" err="1"/>
              <a:t>Pr</a:t>
            </a:r>
            <a:r>
              <a:rPr lang="en-US" dirty="0"/>
              <a:t>(F).</a:t>
            </a:r>
          </a:p>
          <a:p>
            <a:r>
              <a:rPr lang="en-US" dirty="0"/>
              <a:t>A simple example.</a:t>
            </a:r>
          </a:p>
          <a:p>
            <a:pPr lvl="1"/>
            <a:r>
              <a:rPr lang="en-US" dirty="0"/>
              <a:t>Suppose a Schack classroom has M students.  What is the probability at least two of them have the same birthdays? </a:t>
            </a:r>
          </a:p>
        </p:txBody>
      </p:sp>
    </p:spTree>
    <p:extLst>
      <p:ext uri="{BB962C8B-B14F-4D97-AF65-F5344CB8AC3E}">
        <p14:creationId xmlns:p14="http://schemas.microsoft.com/office/powerpoint/2010/main" val="258526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6717-F745-1141-B46E-89C2A334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42C5-218A-5C44-9B7A-E03CB18C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lies at the heart of data science.</a:t>
            </a:r>
          </a:p>
          <a:p>
            <a:r>
              <a:rPr lang="en-US" dirty="0"/>
              <a:t>Regression is conditional probability.</a:t>
            </a:r>
          </a:p>
          <a:p>
            <a:r>
              <a:rPr lang="en-US" dirty="0"/>
              <a:t>Asks a simple question: Given event E has occurred, what is the probability that event F occurs?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(F | E) = </a:t>
            </a:r>
            <a:r>
              <a:rPr lang="en-US" dirty="0" err="1"/>
              <a:t>Pr</a:t>
            </a:r>
            <a:r>
              <a:rPr lang="en-US" dirty="0"/>
              <a:t>(F ∩ E) / </a:t>
            </a:r>
            <a:r>
              <a:rPr lang="en-US" dirty="0" err="1"/>
              <a:t>Pr</a:t>
            </a:r>
            <a:r>
              <a:rPr lang="en-US" dirty="0"/>
              <a:t>(E)</a:t>
            </a:r>
          </a:p>
          <a:p>
            <a:pPr lvl="1"/>
            <a:r>
              <a:rPr lang="en-US" dirty="0"/>
              <a:t>Venn diagram?</a:t>
            </a:r>
          </a:p>
          <a:p>
            <a:pPr lvl="1"/>
            <a:r>
              <a:rPr lang="en-US" dirty="0"/>
              <a:t>Roll two six-sided dice: Event F is sum of dice is 10.  Event E is the the first die is 5.</a:t>
            </a:r>
          </a:p>
          <a:p>
            <a:pPr lvl="1"/>
            <a:r>
              <a:rPr lang="en-US" dirty="0"/>
              <a:t>Famous “Let’s Make a Deal” Paradox.</a:t>
            </a:r>
          </a:p>
        </p:txBody>
      </p:sp>
    </p:spTree>
    <p:extLst>
      <p:ext uri="{BB962C8B-B14F-4D97-AF65-F5344CB8AC3E}">
        <p14:creationId xmlns:p14="http://schemas.microsoft.com/office/powerpoint/2010/main" val="30175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1298</Words>
  <Application>Microsoft Macintosh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REAL1-GC.3135:  Real Estate Data Analysis and Quantitative Methods</vt:lpstr>
      <vt:lpstr>Course Introduction and Overview</vt:lpstr>
      <vt:lpstr>My Goals and Your Goals</vt:lpstr>
      <vt:lpstr>Introduction to R  and R Studio</vt:lpstr>
      <vt:lpstr>Foundational Concepts:  Probability and Statistics</vt:lpstr>
      <vt:lpstr>Basic Set Theory</vt:lpstr>
      <vt:lpstr>What Is Probability?</vt:lpstr>
      <vt:lpstr>Axioms of Probability</vt:lpstr>
      <vt:lpstr>Conditional Probability</vt:lpstr>
      <vt:lpstr>Operationalizing the Concepts of Probability</vt:lpstr>
      <vt:lpstr>An Example</vt:lpstr>
      <vt:lpstr>Measures of Central Tendency</vt:lpstr>
      <vt:lpstr>Continuous RVs</vt:lpstr>
      <vt:lpstr>Important Discrete RVs</vt:lpstr>
      <vt:lpstr>Important Continuous Random Variables</vt:lpstr>
      <vt:lpstr>Why Does This Matter?</vt:lpstr>
      <vt:lpstr>Multivariate Distributions</vt:lpstr>
      <vt:lpstr>Averages, Covariance and Correlation</vt:lpstr>
      <vt:lpstr>Rules Governing Covariances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REAL1-GC.3135:  Real Estate Data Analysis and Quantitative Methods</dc:title>
  <dc:creator>Microsoft Office User</dc:creator>
  <cp:lastModifiedBy>Microsoft Office User</cp:lastModifiedBy>
  <cp:revision>44</cp:revision>
  <dcterms:created xsi:type="dcterms:W3CDTF">2018-11-23T14:04:34Z</dcterms:created>
  <dcterms:modified xsi:type="dcterms:W3CDTF">2018-11-24T16:54:28Z</dcterms:modified>
</cp:coreProperties>
</file>