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71" r:id="rId12"/>
    <p:sldId id="269" r:id="rId13"/>
    <p:sldId id="272" r:id="rId14"/>
    <p:sldId id="270" r:id="rId15"/>
    <p:sldId id="280" r:id="rId16"/>
    <p:sldId id="275" r:id="rId17"/>
    <p:sldId id="274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3"/>
    <p:restoredTop sz="94607"/>
  </p:normalViewPr>
  <p:slideViewPr>
    <p:cSldViewPr snapToGrid="0" snapToObjects="1">
      <p:cViewPr varScale="1">
        <p:scale>
          <a:sx n="121" d="100"/>
          <a:sy n="121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BA9B-01EA-E143-A1F4-F76F215D9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3655-4751-B64E-A6EF-A05A7C2D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7E12-7385-8A43-A980-3009EC69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E426-5A69-B546-9B5C-54E59AD3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0483-06F7-3F4F-A73D-05C46B4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9332-95C7-D04D-9F60-639A21BA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84050-1A67-AE46-923B-062C7B80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861A-7842-964F-A8A4-D43066E8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0437-B7E8-6246-8DF8-06FCEDE5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8F0C-367A-ED4C-9261-0E74AD59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DBBC2-A52E-1147-AD71-6A4EF4B26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1735-7869-3340-B2F5-FF3A1B1D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4A39-25C7-2149-A404-C8FC2E5F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37D1-D5DE-304C-AF06-A986EE1A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817B-1BCF-9945-A2C8-05D81159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200-9DD0-0745-B41B-2E5BB23A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C4CF-46B1-724C-94E2-AC4B4B80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F85B-92CB-8A4A-B7E2-CA4AF77C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8C11-EA35-0A40-B5E9-F527A6D5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2CC3-0CE4-0044-9118-9342729F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920B-48B4-9A4C-84F1-6B0E3A69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9786-8C76-A34C-A3FB-F23E1AC2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1215-3C03-4841-B803-514EC3F0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F9C-1D80-8D4D-A968-13A5B29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F30F-0694-9E42-8481-E80F7C3A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24D6-49EC-EE44-889C-A70B45C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63A8-ED1B-4448-AEF0-6F4B90456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C92CB-2336-2044-814C-C5B0650A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ECB0-AFF5-7447-BB39-F1E52F9E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1AC6-BC73-3249-9E3F-05CD410B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10DAD-44B4-E447-95D1-8C893E30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DA24-49E1-8545-A4B6-DCD40BEF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C0BF-17A2-C84F-9C28-95B0695D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0F693-2863-C145-813C-2C01821A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D60BC-8796-5D48-8DCD-F4579C006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C1E5-DB22-6F4E-8314-0FCA1612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16709-8534-3A4B-8468-8DE7D0E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CF9F9-38B0-8C41-B59A-CF99ECE2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B0F8D-32D6-CF4A-A2EB-106C63BE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3C0C-B3FE-DA4E-8C43-74BF5921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B971-3065-AD4B-BEE9-01CF831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230DD-B338-D44A-AC35-2522A8A6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AB89B-A152-8447-AB4A-344D3F18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9691-B3A8-074F-BE0D-EF91EFC7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1DE04-CE4E-D84E-A77A-739BF486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71BD-898E-C647-BDF8-D376A94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8918-9880-5444-A16A-E5B25D6F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1B80-90F3-BC46-9E67-393BEAFE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957B-38BC-8C40-A443-5D8A53A07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D8363-18E2-124E-A8FD-FE2DF9E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5DD2-9513-224C-93C0-0B430E29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E08-6769-0441-BAFF-C8F689E3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1661-FF37-6144-BDDE-077019A1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4F702-8111-2F44-A4D4-7C395D6AE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99D4-B6B2-D240-AB6B-34B6779B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703E-9B25-1C4D-A08E-0D2144E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3C5B-9E77-1845-9852-98F66E72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4ED7-C752-4B42-9537-F5A13392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A10E6-0844-8C4A-A672-395C697B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6F31A-DA1E-8F49-91DE-CD32D52B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9F3A-DE9C-A043-B193-5B9F4F236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4ECA-6842-F844-83A9-2DE1AB52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BAD8-1E3C-B742-96DA-4C388C6E8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savage/Real-Estate-Data-Analyt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AF88-1067-E24B-90AD-C1AB34E08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Ain’t</a:t>
            </a:r>
            <a:r>
              <a:rPr lang="en-US" dirty="0"/>
              <a:t> AI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6DF5-7EA9-7243-B096-EEADC0181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1983"/>
            <a:ext cx="9144000" cy="3631095"/>
          </a:xfrm>
        </p:spPr>
        <p:txBody>
          <a:bodyPr>
            <a:normAutofit/>
          </a:bodyPr>
          <a:lstStyle/>
          <a:p>
            <a:r>
              <a:rPr lang="en-US" dirty="0"/>
              <a:t>Tim Savage</a:t>
            </a:r>
          </a:p>
          <a:p>
            <a:r>
              <a:rPr lang="en-US" dirty="0"/>
              <a:t>NYU Schack Institute of Real Estate</a:t>
            </a:r>
          </a:p>
          <a:p>
            <a:r>
              <a:rPr lang="en-US" dirty="0"/>
              <a:t>Faculty Director of the CREFC Center for Real Estate Finance</a:t>
            </a:r>
          </a:p>
          <a:p>
            <a:endParaRPr lang="en-US" dirty="0"/>
          </a:p>
          <a:p>
            <a:r>
              <a:rPr lang="en-US" dirty="0"/>
              <a:t>ARES 38</a:t>
            </a:r>
            <a:r>
              <a:rPr lang="en-US" baseline="30000" dirty="0"/>
              <a:t>th</a:t>
            </a:r>
            <a:r>
              <a:rPr lang="en-US" dirty="0"/>
              <a:t> Annual Conference</a:t>
            </a:r>
          </a:p>
          <a:p>
            <a:endParaRPr lang="en-US" dirty="0"/>
          </a:p>
          <a:p>
            <a:r>
              <a:rPr lang="en-US" dirty="0"/>
              <a:t>WARNING: IMPORTANT CONTRIBUTORS ARE OMITTED FOR NARRATIVE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Data” Revolution Emerges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happens when</a:t>
            </a:r>
          </a:p>
          <a:p>
            <a:pPr lvl="1"/>
            <a:r>
              <a:rPr lang="en-US" dirty="0"/>
              <a:t>The marginal costs of data storage go to zero?</a:t>
            </a:r>
          </a:p>
          <a:p>
            <a:pPr lvl="1"/>
            <a:r>
              <a:rPr lang="en-US" dirty="0"/>
              <a:t>Clustered (parallel) computing emerges?</a:t>
            </a:r>
          </a:p>
          <a:p>
            <a:pPr lvl="1"/>
            <a:r>
              <a:rPr lang="en-US" dirty="0"/>
              <a:t>Smart phones create the digital exhaust exhaust of human activity?</a:t>
            </a:r>
          </a:p>
          <a:p>
            <a:pPr lvl="1"/>
            <a:r>
              <a:rPr lang="en-US" dirty="0"/>
              <a:t>Open-source computing engines like R and Python emerge?</a:t>
            </a:r>
          </a:p>
          <a:p>
            <a:pPr lvl="1"/>
            <a:r>
              <a:rPr lang="en-US" dirty="0"/>
              <a:t>Machines are successfully taught to read numbers and letters?</a:t>
            </a:r>
          </a:p>
          <a:p>
            <a:r>
              <a:rPr lang="en-US" dirty="0"/>
              <a:t>Computer scientists ditch “statistical learning” for “AI”.</a:t>
            </a:r>
          </a:p>
          <a:p>
            <a:pPr lvl="1"/>
            <a:r>
              <a:rPr lang="en-US" dirty="0" err="1"/>
              <a:t>Blistfully</a:t>
            </a:r>
            <a:r>
              <a:rPr lang="en-US" dirty="0"/>
              <a:t> unaware of Cowles, Lucas and Goodhart.</a:t>
            </a:r>
          </a:p>
          <a:p>
            <a:pPr lvl="1"/>
            <a:r>
              <a:rPr lang="en-US" dirty="0"/>
              <a:t>Or the fact that we humans choose the algorithms to be used.  </a:t>
            </a:r>
          </a:p>
          <a:p>
            <a:pPr lvl="1"/>
            <a:r>
              <a:rPr lang="en-US" dirty="0"/>
              <a:t>Or GIGO.</a:t>
            </a:r>
          </a:p>
          <a:p>
            <a:r>
              <a:rPr lang="en-US" dirty="0"/>
              <a:t>Deep learning </a:t>
            </a:r>
            <a:r>
              <a:rPr lang="en-US" dirty="0" err="1"/>
              <a:t>ain’t</a:t>
            </a:r>
            <a:r>
              <a:rPr lang="en-US" dirty="0"/>
              <a:t> AI, and outside of image recognition </a:t>
            </a:r>
            <a:r>
              <a:rPr lang="en-US" dirty="0" err="1"/>
              <a:t>ain’t</a:t>
            </a:r>
            <a:r>
              <a:rPr lang="en-US" dirty="0"/>
              <a:t> useful.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E2711-AC36-A94D-9650-E6FAF4B4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9" y="1802296"/>
            <a:ext cx="10688995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2.0: Pearl’s Ladder of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Association</a:t>
            </a:r>
            <a:r>
              <a:rPr lang="en-US" dirty="0"/>
              <a:t>: What if I see something?</a:t>
            </a:r>
          </a:p>
          <a:p>
            <a:pPr lvl="1"/>
            <a:r>
              <a:rPr lang="en-US" dirty="0"/>
              <a:t>What does a symptom tell me about a disease?</a:t>
            </a:r>
          </a:p>
          <a:p>
            <a:pPr lvl="1"/>
            <a:r>
              <a:rPr lang="en-US" dirty="0"/>
              <a:t>What does a survey tell us about political attitudes?</a:t>
            </a:r>
          </a:p>
          <a:p>
            <a:r>
              <a:rPr lang="en-US" b="1" dirty="0"/>
              <a:t>Intervention</a:t>
            </a:r>
            <a:r>
              <a:rPr lang="en-US" dirty="0"/>
              <a:t>: What if I do something?</a:t>
            </a:r>
          </a:p>
          <a:p>
            <a:pPr lvl="1"/>
            <a:r>
              <a:rPr lang="en-US" dirty="0"/>
              <a:t>What if I take this medicine, will my disease be cured?</a:t>
            </a:r>
          </a:p>
          <a:p>
            <a:pPr lvl="1"/>
            <a:r>
              <a:rPr lang="en-US" dirty="0"/>
              <a:t>What if the government subsidizes education, will wages rise?</a:t>
            </a:r>
          </a:p>
          <a:p>
            <a:r>
              <a:rPr lang="en-US" b="1" dirty="0"/>
              <a:t>Counterfactual</a:t>
            </a:r>
            <a:r>
              <a:rPr lang="en-US" dirty="0"/>
              <a:t>: What if I acted differently?</a:t>
            </a:r>
          </a:p>
          <a:p>
            <a:pPr lvl="1"/>
            <a:r>
              <a:rPr lang="en-US" dirty="0"/>
              <a:t>Was it the medicine that cured my disease?</a:t>
            </a:r>
          </a:p>
          <a:p>
            <a:pPr lvl="1"/>
            <a:r>
              <a:rPr lang="en-US" dirty="0"/>
              <a:t>If Hurricane Sandy had not hit NYC, would traffic patterns be the same?</a:t>
            </a:r>
          </a:p>
        </p:txBody>
      </p:sp>
    </p:spTree>
    <p:extLst>
      <p:ext uri="{BB962C8B-B14F-4D97-AF65-F5344CB8AC3E}">
        <p14:creationId xmlns:p14="http://schemas.microsoft.com/office/powerpoint/2010/main" val="4053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7FD92-4EE8-0E4E-AFA6-ADFFF6CE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9" y="1921568"/>
            <a:ext cx="1148001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2.1: </a:t>
            </a:r>
            <a:r>
              <a:rPr lang="en-US" dirty="0" err="1"/>
              <a:t>Leplace’s</a:t>
            </a:r>
            <a:r>
              <a:rPr lang="en-US" dirty="0"/>
              <a:t> Other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probability?</a:t>
            </a:r>
          </a:p>
          <a:p>
            <a:pPr lvl="1"/>
            <a:r>
              <a:rPr lang="en-US" dirty="0"/>
              <a:t>“There is a catastrophic error in the logic of the standard statistical methods in almost all of the sciences. As science has become increasingly data-driven, this foundational crack has spread into a reproducibility crisis threatening to bring down entire disciplines of research. Outside of science, we see the same fallacies in medicine, law, and public policy, often with disastrous consequences.” [Clayton (2021)].  </a:t>
            </a:r>
          </a:p>
          <a:p>
            <a:r>
              <a:rPr lang="en-US" dirty="0"/>
              <a:t>Probability is not the outcome of independent Bernoulli urn draws.</a:t>
            </a:r>
          </a:p>
          <a:p>
            <a:pPr lvl="1"/>
            <a:r>
              <a:rPr lang="en-US" dirty="0"/>
              <a:t>Such a process measures frequency not probability.</a:t>
            </a:r>
          </a:p>
          <a:p>
            <a:pPr lvl="1"/>
            <a:r>
              <a:rPr lang="en-US" dirty="0"/>
              <a:t>Linear regression captures sampling probability and not inferential probability.</a:t>
            </a:r>
          </a:p>
          <a:p>
            <a:r>
              <a:rPr lang="en-US" dirty="0"/>
              <a:t>Probability is </a:t>
            </a:r>
          </a:p>
          <a:p>
            <a:pPr lvl="1"/>
            <a:r>
              <a:rPr lang="en-US" dirty="0"/>
              <a:t>Deductive reasoning with uncertainty properly expressed as PDFs.</a:t>
            </a:r>
          </a:p>
          <a:p>
            <a:pPr lvl="1"/>
            <a:r>
              <a:rPr lang="en-US" dirty="0"/>
              <a:t>The plausibility of a hypothesis (conjecture) given information.</a:t>
            </a:r>
          </a:p>
          <a:p>
            <a:r>
              <a:rPr lang="en-US" dirty="0" err="1"/>
              <a:t>Leplace’s</a:t>
            </a:r>
            <a:r>
              <a:rPr lang="en-US" dirty="0"/>
              <a:t> equation of inverse probability: P (A | B) = P (A) * P (B | A) / P (B)</a:t>
            </a:r>
          </a:p>
        </p:txBody>
      </p:sp>
    </p:spTree>
    <p:extLst>
      <p:ext uri="{BB962C8B-B14F-4D97-AF65-F5344CB8AC3E}">
        <p14:creationId xmlns:p14="http://schemas.microsoft.com/office/powerpoint/2010/main" val="42597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Bayes-Price-Laplace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“The now-familiar Bayes-Price-Laplace formula states that the posterior probability distribution over a parameter of interest is proportional to its prior probability distribution, the researcher’s degree of belief, times the likelihood function describing the data. On paper, this is a logically-consistent approach to learning and hypothesis testing. But mathematically, closed-form solutions are limited, and only recent advances in computational power have made it tractable for general application.” [Savage (2019)].</a:t>
            </a:r>
          </a:p>
          <a:p>
            <a:r>
              <a:rPr lang="en-US" dirty="0"/>
              <a:t>“The physicist Richard Feynman once said that, ‘I can live with doubt and uncertainty... I have approximate answers and possible beliefs and different degrees of certainty about different things, and I’m not absolutely sure of anything...’ Arguably, this is not a statement that sees probability as the outcome of history of coin flips. Economics and finance researchers study constrained decision-making under uncertainty. Real estate development and investing, given its vast array of risk, is a case study for living with doubt and uncertainty. For every real estate success, there may be a large corpus of failure, where probability as the outcome of a history provides little guidance. As a result, a Bayesian approach, either philosophical or practical, might be a tonic.” [Savage (2019)].</a:t>
            </a:r>
          </a:p>
        </p:txBody>
      </p:sp>
    </p:spTree>
    <p:extLst>
      <p:ext uri="{BB962C8B-B14F-4D97-AF65-F5344CB8AC3E}">
        <p14:creationId xmlns:p14="http://schemas.microsoft.com/office/powerpoint/2010/main" val="9561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Bayesian Priors Are Subjective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True, but they are transparent and stated in the terms of probability.  </a:t>
            </a:r>
          </a:p>
          <a:p>
            <a:r>
              <a:rPr lang="en-US" dirty="0"/>
              <a:t>Besides  </a:t>
            </a:r>
          </a:p>
          <a:p>
            <a:pPr lvl="1"/>
            <a:r>
              <a:rPr lang="en-US" dirty="0"/>
              <a:t>Why would I ignore prior information?</a:t>
            </a:r>
          </a:p>
          <a:p>
            <a:pPr lvl="1"/>
            <a:r>
              <a:rPr lang="en-US" dirty="0"/>
              <a:t>IID is as subjective but not transparent.</a:t>
            </a:r>
          </a:p>
          <a:p>
            <a:pPr lvl="1"/>
            <a:r>
              <a:rPr lang="en-US" dirty="0"/>
              <a:t>FNP paradigm of NHST relies on “repeated samples” that do not exist.      </a:t>
            </a:r>
          </a:p>
          <a:p>
            <a:pPr lvl="1"/>
            <a:r>
              <a:rPr lang="en-US" dirty="0"/>
              <a:t>Modern computing power makes large-scale MCMC simulation trivial. </a:t>
            </a:r>
          </a:p>
          <a:p>
            <a:pPr lvl="1"/>
            <a:r>
              <a:rPr lang="en-US" dirty="0"/>
              <a:t>The data dominate: Bayesian CLT.</a:t>
            </a:r>
          </a:p>
          <a:p>
            <a:pPr lvl="1"/>
            <a:r>
              <a:rPr lang="en-US" dirty="0"/>
              <a:t>Posteriors can be used as priors with new information.</a:t>
            </a:r>
          </a:p>
          <a:p>
            <a:pPr lvl="1"/>
            <a:r>
              <a:rPr lang="en-US" dirty="0"/>
              <a:t>You can do this too.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ED9E-7DF6-2242-A5A4-920B26D5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Savage, REAL-CG.3135, Class 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AEB92-88DA-F04E-8D50-8AF51685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74" y="1690688"/>
            <a:ext cx="9538252" cy="47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2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309-0A00-4D44-AB4F-4B7163FC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P(I Am Wrong) in the Absence of Urn Draws?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AD89-4E79-F74B-98CA-8D37FA6B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P(It </a:t>
            </a:r>
            <a:r>
              <a:rPr lang="en-US" dirty="0" err="1"/>
              <a:t>Ain’t</a:t>
            </a:r>
            <a:r>
              <a:rPr lang="en-US" dirty="0"/>
              <a:t> AI) ≅ the sun will come out tomorrow.</a:t>
            </a:r>
          </a:p>
          <a:p>
            <a:pPr lvl="1"/>
            <a:r>
              <a:rPr lang="en-US" dirty="0"/>
              <a:t>AI, if it achievable, will be include both causal and probabilistic paradigms.  </a:t>
            </a:r>
          </a:p>
          <a:p>
            <a:r>
              <a:rPr lang="en-US" dirty="0"/>
              <a:t>P(It </a:t>
            </a:r>
            <a:r>
              <a:rPr lang="en-US" dirty="0" err="1"/>
              <a:t>Ain’t</a:t>
            </a:r>
            <a:r>
              <a:rPr lang="en-US" dirty="0"/>
              <a:t> AI | Commercial Real Estate) &lt;&lt; 100%.</a:t>
            </a:r>
          </a:p>
          <a:p>
            <a:pPr lvl="1"/>
            <a:r>
              <a:rPr lang="en-US" dirty="0"/>
              <a:t>Richard </a:t>
            </a:r>
            <a:r>
              <a:rPr lang="en-US" dirty="0" err="1"/>
              <a:t>Barkham</a:t>
            </a:r>
            <a:r>
              <a:rPr lang="en-US" dirty="0"/>
              <a:t> and yield curves (of which he is apparently unaware).</a:t>
            </a:r>
          </a:p>
          <a:p>
            <a:pPr lvl="1"/>
            <a:r>
              <a:rPr lang="en-US" dirty="0"/>
              <a:t>Spencer Levy and Florida reptiles (of which he is apparently unaware).</a:t>
            </a:r>
          </a:p>
        </p:txBody>
      </p:sp>
    </p:spTree>
    <p:extLst>
      <p:ext uri="{BB962C8B-B14F-4D97-AF65-F5344CB8AC3E}">
        <p14:creationId xmlns:p14="http://schemas.microsoft.com/office/powerpoint/2010/main" val="13750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20A0-3491-7E45-B193-18AE0B7D1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C2DC-EEEB-3844-AB90-BAB57F31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82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NYU Schack course has much more information and background.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https://github.com/thsavage/Real-Estate-Data-Analytics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Econometrics has been a core of economics for at least a century.</a:t>
            </a:r>
          </a:p>
          <a:p>
            <a:r>
              <a:rPr lang="en-US" dirty="0"/>
              <a:t>Economists have learned the power and limitations of algorithms.</a:t>
            </a:r>
          </a:p>
          <a:p>
            <a:pPr lvl="1"/>
            <a:r>
              <a:rPr lang="en-US" dirty="0"/>
              <a:t>The Lucas critique and Goodhart’s law.  </a:t>
            </a:r>
          </a:p>
          <a:p>
            <a:pPr lvl="1"/>
            <a:r>
              <a:rPr lang="en-US" dirty="0"/>
              <a:t>Creation of panel data and the use of natural experiments.</a:t>
            </a:r>
          </a:p>
          <a:p>
            <a:pPr lvl="1"/>
            <a:r>
              <a:rPr lang="en-US" dirty="0"/>
              <a:t>The gold standard (and challenges) of randomized control trials.</a:t>
            </a:r>
          </a:p>
          <a:p>
            <a:r>
              <a:rPr lang="en-US" dirty="0"/>
              <a:t>The age of digital exhaust emerges with the smart phone.</a:t>
            </a:r>
          </a:p>
          <a:p>
            <a:r>
              <a:rPr lang="en-US" dirty="0"/>
              <a:t>The “AI gang” emerges to claim the machine knows best.  </a:t>
            </a:r>
          </a:p>
          <a:p>
            <a:r>
              <a:rPr lang="en-US" dirty="0"/>
              <a:t>We have been here before, and there is currently no AI.</a:t>
            </a:r>
          </a:p>
          <a:p>
            <a:r>
              <a:rPr lang="en-US" dirty="0"/>
              <a:t>Contours of the future: counterfactuals and probabilistic inference.   </a:t>
            </a:r>
          </a:p>
        </p:txBody>
      </p:sp>
    </p:spTree>
    <p:extLst>
      <p:ext uri="{BB962C8B-B14F-4D97-AF65-F5344CB8AC3E}">
        <p14:creationId xmlns:p14="http://schemas.microsoft.com/office/powerpoint/2010/main" val="4418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 of Stats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Bernoulli and </a:t>
            </a:r>
            <a:r>
              <a:rPr lang="en-US" dirty="0" err="1"/>
              <a:t>Leplace</a:t>
            </a:r>
            <a:r>
              <a:rPr lang="en-US" dirty="0"/>
              <a:t> advance probability as outcomes of urn draws.</a:t>
            </a:r>
          </a:p>
          <a:p>
            <a:r>
              <a:rPr lang="en-US" dirty="0"/>
              <a:t>Gauss advances least squares and the normal distribution.</a:t>
            </a:r>
          </a:p>
          <a:p>
            <a:r>
              <a:rPr lang="en-US" dirty="0" err="1"/>
              <a:t>Quetlet</a:t>
            </a:r>
            <a:r>
              <a:rPr lang="en-US" dirty="0"/>
              <a:t> advances “the common man” and mean reversion. </a:t>
            </a:r>
          </a:p>
          <a:p>
            <a:r>
              <a:rPr lang="en-US" dirty="0"/>
              <a:t>Marshall advances the use of mathematical modeling in economics.</a:t>
            </a:r>
          </a:p>
          <a:p>
            <a:r>
              <a:rPr lang="en-US" dirty="0"/>
              <a:t>Fisher, </a:t>
            </a:r>
            <a:r>
              <a:rPr lang="en-US" dirty="0" err="1"/>
              <a:t>Neyman</a:t>
            </a:r>
            <a:r>
              <a:rPr lang="en-US" dirty="0"/>
              <a:t> and Pearson (FNP) advance frequentism as NHST.</a:t>
            </a:r>
          </a:p>
          <a:p>
            <a:r>
              <a:rPr lang="en-US" dirty="0"/>
              <a:t>The Great Depression advances the need for national accounts.</a:t>
            </a:r>
          </a:p>
          <a:p>
            <a:r>
              <a:rPr lang="en-US" dirty="0"/>
              <a:t>Keynes advances the distinction between micro and macro.  </a:t>
            </a:r>
          </a:p>
          <a:p>
            <a:r>
              <a:rPr lang="en-US" dirty="0"/>
              <a:t>Cowles advances macro-econometrics to address fluctuations.   </a:t>
            </a:r>
          </a:p>
        </p:txBody>
      </p:sp>
    </p:spTree>
    <p:extLst>
      <p:ext uri="{BB962C8B-B14F-4D97-AF65-F5344CB8AC3E}">
        <p14:creationId xmlns:p14="http://schemas.microsoft.com/office/powerpoint/2010/main" val="34794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 of Cowles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GNP = C + G + I + X – M</a:t>
            </a:r>
          </a:p>
          <a:p>
            <a:pPr lvl="1"/>
            <a:r>
              <a:rPr lang="en-US" dirty="0"/>
              <a:t>C = C(interest rates, income, G and other stuff)</a:t>
            </a:r>
          </a:p>
          <a:p>
            <a:pPr lvl="1"/>
            <a:r>
              <a:rPr lang="en-US" dirty="0"/>
              <a:t>G = G(fixed)</a:t>
            </a:r>
          </a:p>
          <a:p>
            <a:pPr lvl="1"/>
            <a:r>
              <a:rPr lang="en-US" dirty="0"/>
              <a:t>I = I(interest rates, income, G and other stuff)</a:t>
            </a:r>
          </a:p>
          <a:p>
            <a:pPr lvl="1"/>
            <a:r>
              <a:rPr lang="en-US" dirty="0"/>
              <a:t>X = X(interest rates, income, G and other stuff)</a:t>
            </a:r>
          </a:p>
          <a:p>
            <a:pPr lvl="1"/>
            <a:r>
              <a:rPr lang="en-US" dirty="0"/>
              <a:t>M = M(interest rates, income, G and other stuff)</a:t>
            </a:r>
          </a:p>
          <a:p>
            <a:r>
              <a:rPr lang="en-US" dirty="0"/>
              <a:t>NIPA develops more granular measures.</a:t>
            </a:r>
          </a:p>
          <a:p>
            <a:r>
              <a:rPr lang="en-US" dirty="0"/>
              <a:t>Cowles adds more equations.</a:t>
            </a:r>
          </a:p>
          <a:p>
            <a:r>
              <a:rPr lang="en-US" dirty="0"/>
              <a:t>Given computational power at the time, a herculean undertaking.  </a:t>
            </a:r>
          </a:p>
        </p:txBody>
      </p:sp>
    </p:spTree>
    <p:extLst>
      <p:ext uri="{BB962C8B-B14F-4D97-AF65-F5344CB8AC3E}">
        <p14:creationId xmlns:p14="http://schemas.microsoft.com/office/powerpoint/2010/main" val="29840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379C-CC3A-E94A-AB52-ED47C0A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Relief: Raise Rents to Lower Vacancy!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22215-637E-8E4E-97F7-C4C1E35C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82033"/>
            <a:ext cx="6278217" cy="5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NHST under the FNP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$10/</a:t>
            </a:r>
            <a:r>
              <a:rPr lang="en-US" dirty="0" err="1"/>
              <a:t>sqft</a:t>
            </a:r>
            <a:r>
              <a:rPr lang="en-US" dirty="0"/>
              <a:t> increase in rent, vacancy falls by 184 bps.</a:t>
            </a:r>
          </a:p>
          <a:p>
            <a:pPr lvl="1"/>
            <a:r>
              <a:rPr lang="en-US" dirty="0"/>
              <a:t>p-value &lt; 0.01.</a:t>
            </a:r>
          </a:p>
          <a:p>
            <a:pPr lvl="1"/>
            <a:r>
              <a:rPr lang="en-US" dirty="0"/>
              <a:t>Non-sensical: omitted variable bias.  </a:t>
            </a:r>
          </a:p>
          <a:p>
            <a:r>
              <a:rPr lang="en-US" dirty="0"/>
              <a:t>Cowles fails in the 1970’s in the face of stagflation.</a:t>
            </a:r>
          </a:p>
          <a:p>
            <a:pPr lvl="1"/>
            <a:r>
              <a:rPr lang="en-US" dirty="0"/>
              <a:t>Goodhart and Lucas.</a:t>
            </a:r>
          </a:p>
          <a:p>
            <a:r>
              <a:rPr lang="en-US" dirty="0"/>
              <a:t>Macro goes narrow with Bayesian DSGE.</a:t>
            </a:r>
          </a:p>
          <a:p>
            <a:r>
              <a:rPr lang="en-US" dirty="0"/>
              <a:t>Micro goes wide with panel data, natural experiments and RCTs.</a:t>
            </a:r>
          </a:p>
        </p:txBody>
      </p:sp>
    </p:spTree>
    <p:extLst>
      <p:ext uri="{BB962C8B-B14F-4D97-AF65-F5344CB8AC3E}">
        <p14:creationId xmlns:p14="http://schemas.microsoft.com/office/powerpoint/2010/main" val="31701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1.0: Goodhart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Goodhart “asserts that any economic relation tends to break down when used for policy purposes.” (</a:t>
            </a:r>
            <a:r>
              <a:rPr lang="en-US" dirty="0" err="1"/>
              <a:t>Wickens</a:t>
            </a:r>
            <a:r>
              <a:rPr lang="en-US" dirty="0"/>
              <a:t> [2008].)</a:t>
            </a:r>
          </a:p>
          <a:p>
            <a:r>
              <a:rPr lang="en-US" dirty="0"/>
              <a:t>Proposed relationships, economic or otherwise, are not structural in nature.</a:t>
            </a:r>
          </a:p>
          <a:p>
            <a:r>
              <a:rPr lang="en-US" dirty="0"/>
              <a:t>Instead they are derived from fundamental behavioral relationships (structural).</a:t>
            </a:r>
          </a:p>
        </p:txBody>
      </p:sp>
    </p:spTree>
    <p:extLst>
      <p:ext uri="{BB962C8B-B14F-4D97-AF65-F5344CB8AC3E}">
        <p14:creationId xmlns:p14="http://schemas.microsoft.com/office/powerpoint/2010/main" val="6586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1.1: 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Lucas (1976) notes that individual decision rules affected by policy are driven by “deep structural parameters.”</a:t>
            </a:r>
          </a:p>
          <a:p>
            <a:r>
              <a:rPr lang="en-US" dirty="0"/>
              <a:t>Decision rules and, therefore, decisions are contingent on the state of the system as it is.</a:t>
            </a:r>
          </a:p>
          <a:p>
            <a:r>
              <a:rPr lang="en-US" dirty="0"/>
              <a:t>Change the system through policy, change the decision rule.</a:t>
            </a:r>
          </a:p>
          <a:p>
            <a:r>
              <a:rPr lang="en-US" dirty="0"/>
              <a:t>Such changes may not be captured in non-structural models.</a:t>
            </a:r>
          </a:p>
        </p:txBody>
      </p:sp>
    </p:spTree>
    <p:extLst>
      <p:ext uri="{BB962C8B-B14F-4D97-AF65-F5344CB8AC3E}">
        <p14:creationId xmlns:p14="http://schemas.microsoft.com/office/powerpoint/2010/main" val="30634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Econometrics Learns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emergence of</a:t>
            </a:r>
          </a:p>
          <a:p>
            <a:pPr lvl="1"/>
            <a:r>
              <a:rPr lang="en-US" dirty="0"/>
              <a:t>VARs and ARIMAs to forecast using OOS to evaluate.  (Hamilton and Sargent.)</a:t>
            </a:r>
          </a:p>
          <a:p>
            <a:pPr lvl="1"/>
            <a:r>
              <a:rPr lang="en-US" dirty="0"/>
              <a:t>Natural experiments to exploit induced-randomization.  (Levitt.) </a:t>
            </a:r>
          </a:p>
          <a:p>
            <a:pPr lvl="1"/>
            <a:r>
              <a:rPr lang="en-US" dirty="0"/>
              <a:t>RCTs to introduce actual randomization for intervention evaluation.  (</a:t>
            </a:r>
            <a:r>
              <a:rPr lang="en-US" dirty="0" err="1"/>
              <a:t>Duflo</a:t>
            </a:r>
            <a:r>
              <a:rPr lang="en-US" dirty="0"/>
              <a:t>.)</a:t>
            </a:r>
          </a:p>
          <a:p>
            <a:r>
              <a:rPr lang="en-US" dirty="0"/>
              <a:t>Substantial progress in evaluating the “impact of intervention”.</a:t>
            </a:r>
          </a:p>
          <a:p>
            <a:pPr lvl="1"/>
            <a:r>
              <a:rPr lang="en-US" dirty="0"/>
              <a:t>Small development grants on economic development.</a:t>
            </a:r>
          </a:p>
          <a:p>
            <a:pPr lvl="1"/>
            <a:r>
              <a:rPr lang="en-US" dirty="0"/>
              <a:t>Retirement plans on after-tax savings. </a:t>
            </a:r>
          </a:p>
          <a:p>
            <a:pPr lvl="1"/>
            <a:r>
              <a:rPr lang="en-US" dirty="0"/>
              <a:t>Health insurance on health outcomes.</a:t>
            </a:r>
          </a:p>
          <a:p>
            <a:pPr lvl="1"/>
            <a:r>
              <a:rPr lang="en-US" dirty="0"/>
              <a:t>Opportunity zones on economic development?</a:t>
            </a:r>
          </a:p>
          <a:p>
            <a:pPr lvl="1"/>
            <a:r>
              <a:rPr lang="en-US" dirty="0"/>
              <a:t>COVID on just about anything?</a:t>
            </a:r>
          </a:p>
        </p:txBody>
      </p:sp>
    </p:spTree>
    <p:extLst>
      <p:ext uri="{BB962C8B-B14F-4D97-AF65-F5344CB8AC3E}">
        <p14:creationId xmlns:p14="http://schemas.microsoft.com/office/powerpoint/2010/main" val="1467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1402</Words>
  <Application>Microsoft Macintosh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It Ain’t AI </vt:lpstr>
      <vt:lpstr>Key Points of This Talk</vt:lpstr>
      <vt:lpstr>A Very Terse History of Stats and Metrics</vt:lpstr>
      <vt:lpstr>A Very Terse History of Cowles</vt:lpstr>
      <vt:lpstr>Stark Relief: Raise Rents to Lower Vacancy!</vt:lpstr>
      <vt:lpstr>Applying NHST under the FNP Paradigm</vt:lpstr>
      <vt:lpstr>Response 1.0: Goodhart</vt:lpstr>
      <vt:lpstr>Response 1.1: Lucas</vt:lpstr>
      <vt:lpstr>Econometrics Learns</vt:lpstr>
      <vt:lpstr>The “Big Data” Revolution Emerges</vt:lpstr>
      <vt:lpstr>Savage and Vo (2017)</vt:lpstr>
      <vt:lpstr>Response 2.0: Pearl’s Ladder of Causation</vt:lpstr>
      <vt:lpstr>Savage and Vo (2015)</vt:lpstr>
      <vt:lpstr>Response 2.1: Leplace’s Other Branch</vt:lpstr>
      <vt:lpstr>Bayes-Price-Laplace Inference</vt:lpstr>
      <vt:lpstr>But Bayesian Priors Are Subjective</vt:lpstr>
      <vt:lpstr>Savage, REAL-CG.3135, Class 14</vt:lpstr>
      <vt:lpstr>P(I Am Wrong) in the Absence of Urn Draws?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Ain’t AI</dc:title>
  <dc:creator>Microsoft Office User</dc:creator>
  <cp:lastModifiedBy>Microsoft Office User</cp:lastModifiedBy>
  <cp:revision>48</cp:revision>
  <dcterms:created xsi:type="dcterms:W3CDTF">2022-03-18T21:30:39Z</dcterms:created>
  <dcterms:modified xsi:type="dcterms:W3CDTF">2022-03-20T13:25:40Z</dcterms:modified>
</cp:coreProperties>
</file>