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/>
    <p:restoredTop sz="95455"/>
  </p:normalViewPr>
  <p:slideViewPr>
    <p:cSldViewPr>
      <p:cViewPr>
        <p:scale>
          <a:sx n="70" d="100"/>
          <a:sy n="70" d="100"/>
        </p:scale>
        <p:origin x="-1188" y="-846"/>
      </p:cViewPr>
      <p:guideLst>
        <p:guide orient="horz" pos="2157"/>
        <p:guide pos="65"/>
        <p:guide pos="6549"/>
        <p:guide pos="74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1272" y="125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9DDA9E2-9A69-41CA-AEDE-A9AD67006C74}" type="datetimeFigureOut">
              <a:rPr lang="ko-KR" altLang="en-US"/>
              <a:pPr lvl="0">
                <a:defRPr lang="ko-KR" altLang="en-US"/>
              </a:pPr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FC0F8C6-34A1-4A15-8E4D-C107A933D2C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88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머리글 개체 틀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DDC8741-7A52-4953-B29B-B071B7F30733}" type="datetimeFigureOut">
              <a:rPr lang="ko-KR" altLang="en-US"/>
              <a:pPr lvl="0">
                <a:defRPr lang="ko-KR" altLang="en-US"/>
              </a:pPr>
              <a:t>2018-08-31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5419C86-D266-40EA-8971-69247900022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슬라이드 노트 개체 틀 13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5" name="슬라이드 이미지 개체 틀 1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593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59B4454A-C106-42E8-8665-69F03AC2D760}" type="datetimeFigureOut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2018-08-31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87412837-F78B-45A4-ADB1-F9943FE9DD1F}" type="slidenum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D65F77BD-F550-43C9-856F-A84ABEF6957F}" type="datetimeFigureOut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2018-08-31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CCED6D23-593F-4727-BFE2-AF5A4546EFDF}" type="slidenum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51937"/>
            <a:ext cx="6572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[XXX</a:t>
            </a:r>
            <a:r>
              <a:rPr lang="ko-KR" altLang="en-US" sz="3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r>
              <a:rPr lang="en-US" altLang="ko-KR" sz="32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endParaRPr lang="ko-KR" altLang="en-US" sz="3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1681644"/>
            <a:ext cx="4932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2800" i="1">
                <a:solidFill>
                  <a:prstClr val="black"/>
                </a:solidFill>
                <a:latin typeface="맑은 고딕"/>
                <a:ea typeface="맑은 고딕"/>
              </a:rPr>
              <a:t>비즈니스룰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4825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&lt;회원 탈퇴 및 자격 상실 등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49360"/>
              </p:ext>
            </p:extLst>
          </p:nvPr>
        </p:nvGraphicFramePr>
        <p:xfrm>
          <a:off x="179390" y="876315"/>
          <a:ext cx="876360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42"/>
                <a:gridCol w="5683610"/>
                <a:gridCol w="1939354"/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5581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“회사”에 언제든지 탈퇴를 요청할 수 있으며 “회사”는 즉시 회원탈퇴를 처리합니다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회원탈퇴로 인한 불이익은 회원 본인이 부담하여야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회원탈퇴 후 “회사”는 회원에게 부가적으로 제공한 각종 혜택을 회수할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  <a:tr h="10344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</a:t>
                      </a:r>
                      <a:r>
                        <a:rPr lang="ko-KR" alt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탈퇴를 요청하여 회원 탈퇴가 이루어진 회원에 대해서는 “회사”는 탈퇴한 날로부터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일이 경과할 때까지 회원 가입을 제한할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</a:t>
                      </a:r>
                      <a:r>
                        <a:rPr lang="ko-KR" alt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다음 각 호의 사유에 해당하는 경우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회원자격을 제한 및 정지시킬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 신청 시에 허위 내용을 등록한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사람의 “서비스” 이용을 방해하거나 그 정보를 도용하는 등 전자거래질서를 위협하는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회사”를 이용하여 법령과 이 약관이 금지하거나 공서양속에 반하는 행위를 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“회사”가 합리적인 판단에 기하여 서비스의 제공을 거부할 필요가 있다고 인정할 경우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7551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/>
              <a:t>&lt; 회원 탈퇴 및 자격 상실 등 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81799"/>
              </p:ext>
            </p:extLst>
          </p:nvPr>
        </p:nvGraphicFramePr>
        <p:xfrm>
          <a:off x="179390" y="876315"/>
          <a:ext cx="878557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65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06023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smtClean="0"/>
                        <a:t>Rule4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“회사”가 회원 자격을 제한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정지 시킨 후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동일한 행위가 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이상 반복되거나 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이내에 그 사유가 시정되지 아니하는 경우 “회사”는 회원자격을 상실 시킬 수 있습니다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94689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</a:t>
                      </a:r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“회사”가 회원자격을 상실 시키는 경우에는 회원등록을 말소합니다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회원에게 이를 통지하고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회원등록 말소 전에 소명할 기회를 부여합니다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,“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제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 각호의 사유에 해당하는 행위를 한 회원에 대해서는 제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제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 가호에 의하여 회원자격 상실일로부터 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년간 정보를 보유합니다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  <a:tr h="72891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</a:t>
                      </a:r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탈퇴하거나 회사가 회원자격을 상실시킨 회원 아이디의 재사용으로 인한 혼선 및 악의적인 도용을 방지하기 위해 “회사”는 탈퇴하거나 회원자격을 상실시킨 회원의 아이디 재사용을 금지할 수 있습니다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8427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&lt;회원에 </a:t>
            </a:r>
            <a:r>
              <a:rPr lang="ko-KR" altLang="en-US" sz="3200"/>
              <a:t>대한 통지</a:t>
            </a:r>
            <a:r>
              <a:rPr lang="en-US" altLang="ko-KR" sz="320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30890"/>
              </p:ext>
            </p:extLst>
          </p:nvPr>
        </p:nvGraphicFramePr>
        <p:xfrm>
          <a:off x="179390" y="870590"/>
          <a:ext cx="8785096" cy="205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380"/>
                <a:gridCol w="1944215"/>
              </a:tblGrid>
              <a:tr h="3074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658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①“회사”가 회원에 대한 통지를 하는 경우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“회사”에 제출한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e-mail, SMS,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기타의 방법으로 통지할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  <a:tr h="8650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②“회사”는 불특정다수 회원에 대한 통지의 경우 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주일이상 “회사” 게시판에 게시함으로써 개별 통지에 갈음할 수 있습니다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31598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mtClean="0"/>
              <a:t>&lt;</a:t>
            </a:r>
            <a:r>
              <a:rPr lang="ko-KR" altLang="en-US" sz="3200" smtClean="0"/>
              <a:t>개인정보보</a:t>
            </a:r>
            <a:r>
              <a:rPr lang="ko-KR" altLang="en-US" sz="3200"/>
              <a:t>호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31749"/>
              </p:ext>
            </p:extLst>
          </p:nvPr>
        </p:nvGraphicFramePr>
        <p:xfrm>
          <a:off x="179390" y="876315"/>
          <a:ext cx="8785571" cy="623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2475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7033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이용자의 정보수집 시 최소한의 정보를 수집합니다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사항을 필수사항으로 하며 그 외 사항은 선택사항으로 합니다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희망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 번호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이메일주소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033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개인정보는 당해 이용자의 동의 없이 목적 외의 이용이나 제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자에게 제공할 수 없으며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대한 모든 책임은 “회사”가 집니다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자에게 제공되는 경우에는 “회사”의 귀책 사유가 있는 경우에만 책임을 집니다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다음의 경우에는 예외로 합니다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통계작성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학술연구 또는 시장조사를 위하여 필요한 경우로서 특정 개인을 식별할 수 없는 형태로 제공하는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이용자의 제세공과금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원천징수 세금 포함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해당 기관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세무서 등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통보하는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회사”가 제공하는 서비스의 질을 향상시키기 위한 당사의 비즈니스 파트너와의 제휴 서비스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당사가 운영하는 콜 센터의 텔레 마케팅 서비스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신용카드 등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위하여 최소한의 정보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이용하거나 보험사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신용카드사 등의 비즈니스 파트너에게 제공하여 고객의 보험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신용카드 관련정보를 제공받는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회사”의 사후 불만처리 업무 및 고객서비스 업무를 수행하는 제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자에게 최소한의 정보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제공 하는 경우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34323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mtClean="0"/>
              <a:t>&lt;</a:t>
            </a:r>
            <a:r>
              <a:rPr lang="ko-KR" altLang="en-US" sz="3200"/>
              <a:t> 개인정보보호 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04071"/>
              </p:ext>
            </p:extLst>
          </p:nvPr>
        </p:nvGraphicFramePr>
        <p:xfrm>
          <a:off x="179390" y="876315"/>
          <a:ext cx="8785571" cy="582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55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이용자의 개인식별이 가능한 개인정보를 수집하는 때에는 반드시 당해 이용자의 동의를 받습니다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335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“회사”가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항과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의해 이용자의 동의를 받아야 하는 경우에는 개인정보관리 책임자의 신원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소속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 및 전화번호 기타 연락처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정보의 수집목적 및 이용목적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 대한 정보제공 관련사항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받는 자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제공목적 및 제공할 정보의 내용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정보통신망 이용촉진 및 정보보호 등에 관한 법률이 규정한 사항을 미리 명시하거나 고지해야 하며 이용자는 언제든지 이 동의를 철회할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668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언제든지 “회사”가 가지고 있는 자신의 개인정보에 대해 열람 및 오류정정을 요구할 수 있으며 “회사”는 이에 대해 지체 없이 필요한 조치를 취할 의무를 집니다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오류의 정정을 요구한 경우에는 “회사”는 그 오류를 정정할 때까지 당해 개인정보를 이용하지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회원이 수정하지 않은 정보로 인하여 발생하는 손해는 회원이 전적으로 부담하며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이에 대하여 아무런 책임을 지지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668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개인정보 보호를 위하여 관리자를 한정하고 그 수를 최소화하며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회사”의 귀책사유로 인한 이용자의 개인정보의 분실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변조 등으로 인한 이용자의 손해에 대하여 책임을 집니다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4323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mtClean="0"/>
              <a:t>&lt;</a:t>
            </a:r>
            <a:r>
              <a:rPr lang="ko-KR" altLang="en-US" sz="3200"/>
              <a:t> 개인정보보호 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52511"/>
              </p:ext>
            </p:extLst>
          </p:nvPr>
        </p:nvGraphicFramePr>
        <p:xfrm>
          <a:off x="179390" y="876315"/>
          <a:ext cx="8785571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4872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12917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</a:t>
                      </a:r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 또는 그로부터 개인정보를 제공받은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자는 개인정보의 수집목적 또는 제공받은 목적을 달성한 때에는 당해 개인정보를 지체 없이 파기합니다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5386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Rule8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이용계약이 종료된 경우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당해 회원의 정보를 파기하는 것을 원칙으로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아래의 경우에는 회원 정보를 보관합니다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“회사”는 보관하고 있는 회원정보를 그 보관의 목적으로만 이용합니다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상법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전자상거래 등에서의 소비자보호에 관한 법률 등 관계법령의 규정에 의하여 보존할 필요가 있는 경우 “회사”는 관계법령에서 정한 일정한 기간 동안 회원 정보를 보관합니다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정보수집에 관한 동의를 받을 때 보유기간을 명시한 경우에는 그 보유기간까지 회원정보를 보관합니다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Rule9</a:t>
                      </a:r>
                      <a:endParaRPr lang="en-US" altLang="ko-KR" sz="1600" b="0" i="0" spc="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회원정보의 보호와 관리에 관한 개인정보취급방침을 회원과 “회원”의 서비스를 이용하고자 하는 자가 알 수 있도록 서비스 초기화면에 게재합니다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75670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mtClean="0"/>
              <a:t>&lt;</a:t>
            </a:r>
            <a:r>
              <a:rPr lang="ko-KR" altLang="en-US" sz="3200" smtClean="0"/>
              <a:t>정보의 제공 및 광고의 게재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69328"/>
              </p:ext>
            </p:extLst>
          </p:nvPr>
        </p:nvGraphicFramePr>
        <p:xfrm>
          <a:off x="179390" y="876315"/>
          <a:ext cx="878509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380"/>
                <a:gridCol w="1944215"/>
              </a:tblGrid>
              <a:tr h="29031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62876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</a:t>
                      </a:r>
                      <a:r>
                        <a:rPr lang="ko-KR" alt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회원이 서비스 이용 중 필요하다고 인정되는 다양한 정보를 공지사항이나 전자우편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SMS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방법으로 회원에게 제공할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8167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서비스의 운영과 관련하여 서비스 화면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전자우편 등에 광고를 게재할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광고가 게재된 전자우편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푸시메시지 등을 수신한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필요 시 언제든지 수신거절을 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81679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 및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항의 정보 중 전자우편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푸시메시지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SMS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전송하려고 하는 경우에는 회원의 사전 동의를 받아서 전송합니다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거래관련 정보 및 고객문의 등에 대한 회신에 있어서는 제외됩니다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81679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Rule4</a:t>
                      </a:r>
                      <a:endParaRPr lang="en-US" altLang="ko-KR" sz="1600" b="0" i="0" spc="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“회사”가 제공하는 서비스와 관련하여 게시물 또는 기타 정보를 변경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제한하는 등의 조치를 취하지 않습니다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329609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mtClean="0"/>
              <a:t>&lt;</a:t>
            </a:r>
            <a:r>
              <a:rPr lang="ko-KR" altLang="en-US" sz="3200" smtClean="0"/>
              <a:t>“회사</a:t>
            </a:r>
            <a:r>
              <a:rPr lang="en-US" altLang="ko-KR" sz="3200" smtClean="0"/>
              <a:t>”</a:t>
            </a:r>
            <a:r>
              <a:rPr lang="ko-KR" altLang="en-US" sz="3200" smtClean="0"/>
              <a:t>의 의무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2033"/>
              </p:ext>
            </p:extLst>
          </p:nvPr>
        </p:nvGraphicFramePr>
        <p:xfrm>
          <a:off x="179390" y="876315"/>
          <a:ext cx="8709523" cy="257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8"/>
                <a:gridCol w="5631180"/>
                <a:gridCol w="1944215"/>
              </a:tblGrid>
              <a:tr h="3524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46385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법령과 이 약관이 금지하거나 공서양속에 반하는 행위를 하지 않으며 이 약관이 정하는 바에 따라 지속적이고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안정적으로 서비스를 제공하는데 최선을 다하여야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5122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이용자가 안전하게 인터넷 서비스를 이용할 수 있도록 이용자의 개인정보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신용정보포함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보호를 위한 보안 시스템을 갖추어야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5122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이용자가 원하지 않는 영리목적의 광고성 전자우편을 발송하지 않습니다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71208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mtClean="0"/>
              <a:t>&lt;</a:t>
            </a:r>
            <a:r>
              <a:rPr lang="ko-KR" altLang="en-US" sz="3200" smtClean="0"/>
              <a:t>회원의 </a:t>
            </a:r>
            <a:r>
              <a:rPr lang="en-US" altLang="ko-KR" sz="3200" smtClean="0"/>
              <a:t>ID</a:t>
            </a:r>
            <a:r>
              <a:rPr lang="ko-KR" altLang="en-US" sz="3200"/>
              <a:t> </a:t>
            </a:r>
            <a:r>
              <a:rPr lang="ko-KR" altLang="en-US" sz="3200" smtClean="0"/>
              <a:t>및 비밀번호에 대한 의무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22048"/>
              </p:ext>
            </p:extLst>
          </p:nvPr>
        </p:nvGraphicFramePr>
        <p:xfrm>
          <a:off x="179390" y="876315"/>
          <a:ext cx="8781379" cy="22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21655"/>
                <a:gridCol w="2016223"/>
              </a:tblGrid>
              <a:tr h="4499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비밀번호에 관한 관리책임은 회원에게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자신의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비밀번호를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자에게 이용하게 해서는 안됩니다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84948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자신의 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비밀번호를 도난 당하거나 제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자가 사용하고 있음을 인지한 경우에는 바로 “회사”에 통보 하고 “회사”의 안내가 있는 경우에는 그에 따라야 합니다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29609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&lt;이용자의 의무&gt;</a:t>
            </a:r>
            <a:endParaRPr lang="ko-KR" altLang="en-US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79610"/>
              </p:ext>
            </p:extLst>
          </p:nvPr>
        </p:nvGraphicFramePr>
        <p:xfrm>
          <a:off x="179390" y="876315"/>
          <a:ext cx="878557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4155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6157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다음 행위를 하여서는 안됩니다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 또는 변경 시 허위내용의 기재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회사”에 게시된 정보의 무단변경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회사”가 정한 정보 이외의 정보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 프로그램 등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송신 또는 게시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 및 기타 제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자의 저작권 등 지적재산권에 대한 침해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 및 기타 제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자의 명예를 손상시키거나 업무를 방해하는 행위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폭력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공서양속에 반하는 정보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화상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 포함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“회사”에 공개 또는 게시하는 행위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회사”의 서비스를 이용자의 영리 목적으로 활용하는 행위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92356"/>
              </p:ext>
            </p:extLst>
          </p:nvPr>
        </p:nvGraphicFramePr>
        <p:xfrm>
          <a:off x="179390" y="881431"/>
          <a:ext cx="8782589" cy="150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90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7559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약관은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인터넷사이트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“회사”라 한다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제공하는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가격비교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마케팅 관련 서비스 등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“서비스”라 한다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이용함에 있어 “회사”와 이용자의 권리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의무 및 책임 사항을 규정함을 목적으로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624" y="2242"/>
            <a:ext cx="15183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&lt;목적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330378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8427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&lt;게시판 관련 규정&gt;</a:t>
            </a:r>
            <a:endParaRPr lang="ko-KR" altLang="en-US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57954"/>
              </p:ext>
            </p:extLst>
          </p:nvPr>
        </p:nvGraphicFramePr>
        <p:xfrm>
          <a:off x="179390" y="876315"/>
          <a:ext cx="8785571" cy="369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4155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16157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이용 원칙</a:t>
                      </a:r>
                      <a:endParaRPr lang="en-US" altLang="ko-KR" sz="16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이용자들이 게재하는 모든 정보를 임의로 통제하거나 제한하지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항에서와 같은 사유로 인해 “회사”에서 임의의 조치를 취할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및 첨부파일 등을 포함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인해 발생하는 저작권 침해를 비롯한 민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형사상의 모든 책임은 당해 게시물의 게시자에게 있으며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이에 대해 책임지지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59538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게시물의 저작권</a:t>
                      </a:r>
                      <a:endParaRPr lang="en-US" altLang="ko-KR" sz="16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회사”의 게시판에 등록된 게시물의 저작권은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자의 권리를 침해하지 않는 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게시자에게 속합니다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게시물 저작권자의 동의를 통해 이를 홍보 및 기타의 자료로 사용할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8427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&lt;게시판 관련 규정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06215"/>
              </p:ext>
            </p:extLst>
          </p:nvPr>
        </p:nvGraphicFramePr>
        <p:xfrm>
          <a:off x="179390" y="764704"/>
          <a:ext cx="878557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게시물의 관리</a:t>
                      </a:r>
                      <a:r>
                        <a:rPr lang="ko-KR" altLang="en-US" sz="1600" smtClean="0"/>
                        <a:t/>
                      </a:r>
                      <a:br>
                        <a:rPr lang="ko-KR" altLang="en-US" sz="1600" smtClean="0"/>
                      </a:b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다음과 같은 내용의 게시물의 등록을 금하며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 통보 없이 게시물을 삭제하거나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열람을 제한하거나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쓰기를 금지하거나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게시자의 회원자격을 박탈할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공공질서나 미풍양속에 위배되는 내용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타인의 권리나 개인정보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명예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 기타 정당한 이익을 침해하는 내용을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범죄행위와 관련된 내용을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허위 또는 과장 광고 내용을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경제적 분쟁을 야기하는 내용을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 설비의 오동작을 유발하거나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혼란을 유발하는 컴퓨터 바이러스 또는 데이터를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물품의 판매처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연락처 등의 내용을 기재하여 물품의 직거래를 유도하는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회사”의 영업행위의 원활한 진행을 방해한다고 판단되는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대한민국의 관례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법령에 위반되는 내용을 포함하는 경우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6204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&lt;저작권의 귀속 및 이용제한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83861"/>
              </p:ext>
            </p:extLst>
          </p:nvPr>
        </p:nvGraphicFramePr>
        <p:xfrm>
          <a:off x="179390" y="764704"/>
          <a:ext cx="8785571" cy="570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“회사”에 등록된 게시물의 저작권은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자의 권리를 침해하지 않는 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게시자에게 속합니다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“회사”가 작성한 저작물에 대한 저작권 기타 지적재산권은 “회사”에 귀속합니다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“회사”의 “서비스”를 이용함으로써 얻은 정보를 “회사”의 사전 승낙 없이 복제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출판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방송 기타 방법에 의하여 영리목적으로 이용하거나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자에게 이용하게 하여서는 안됩니다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Rule4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자신이 창작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등록한 게시물을 “회사”의 서비스를 운영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배포 또는 홍보를 위해 사용료 없는 사용권을 “회사”에 부여합니다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사용권은 회원이 탈퇴한 후에도 유효하며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세부사항은 아래와 같습니다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회사”가 제공하는 관련 서비스 내에서 회원들의 게시물에 대한 복제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편집 저작물 작성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 제휴 파트너에게 회원의 게시물 내용을 제공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 회원의 아이디 외의 개인정보는 제공하지 않는다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상기 사용권 외에 회원의 게시물을 상업적으로 이용하고자 할 경우 회원의 사전동의를 얻어야 한다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회사”가 회원의 게시물을 상업적으로 이용할 경우 별도의 보상제도를 운영할 수 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6204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&lt;저작권의 귀속 및 이용제한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52146"/>
              </p:ext>
            </p:extLst>
          </p:nvPr>
        </p:nvGraphicFramePr>
        <p:xfrm>
          <a:off x="179390" y="764704"/>
          <a:ext cx="878557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 smtClean="0"/>
                        <a:t>Rule5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창작하여 “회사”의 “서비스”에 게재 또는 등록한 게시물에 대한 저작권은 회원 본인에게 있으며 해당 게시물이 타인의 지적 재산권을 침해하여 발생되는 모든 책임은 회원 본인에게 해당됩니다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 smtClean="0"/>
                        <a:t>Rule6</a:t>
                      </a:r>
                      <a:endParaRPr lang="en-US" altLang="ko-KR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게시물에 대해 제 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자로부터 저작권 및 기타 권리의 침해로 이의가 제기된 경우 “회사”는 해당 게시물을 임의로 삭제할 수 있으며 해당 게시물에 대한 법적 문제가 종결된 후 이를 근거로 “회사”에 신청이 있는 경우에만 상기 임시 삭제된 게시물을 다시 게재할 수 있습니다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 smtClean="0"/>
                        <a:t>Rule7</a:t>
                      </a:r>
                      <a:endParaRPr lang="en-US" altLang="ko-KR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”회사”는 게시물이 다음 각 호에 해당하는 경우 사전 통보 없이 해당 게시물을 삭제하거나 게시자에 대하여 특정 서비스의 이용제한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회원탈퇴 등의 조치를 할 수 있습니다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대한민국의 법령을 위반하는 내용을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관계법령에 의거 판매가 금지된 불법제품 또는 음란물을 게시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허위 또는 과대광고의 내용을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타인의 권리나 명예</a:t>
                      </a: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 기타 정당한 이익을 침해하는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직거래 유도 또는 타 사이트의 링크를 게시하는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정보통신기기의 오작동을 일으킬 수 있는 악성코드나 데이터를 포함하는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사회 공공질서나 미풍양속에 위배되는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5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회사”가 제공하는 서비스의 원활한 진행을 방해하는 것으로 판단되는 경우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29609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</a:t>
            </a:r>
            <a:r>
              <a:rPr lang="en-US" altLang="ko-KR" sz="3200" smtClean="0"/>
              <a:t>“</a:t>
            </a:r>
            <a:r>
              <a:rPr lang="ko-KR" altLang="en-US" sz="3200" smtClean="0"/>
              <a:t>회사</a:t>
            </a:r>
            <a:r>
              <a:rPr lang="en-US" altLang="ko-KR" sz="3200" smtClean="0"/>
              <a:t>”</a:t>
            </a:r>
            <a:r>
              <a:rPr lang="ko-KR" altLang="en-US" sz="3200" smtClean="0"/>
              <a:t>의 면책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96093"/>
              </p:ext>
            </p:extLst>
          </p:nvPr>
        </p:nvGraphicFramePr>
        <p:xfrm>
          <a:off x="179390" y="764704"/>
          <a:ext cx="8785571" cy="548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72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73046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“회사”가 이용자에게 제공하는 서비스는 거래중개 및 제휴사와의 온라인 거래를 위한 광고 마케팅이므로 제휴사와 이용자 상호간의 거래와 관련된 제반 문제 즉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거래이행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물품배송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청약철회 또는 반품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물품하자로 인한 분쟁해결 등 필요한 사후처리는 거래당사자인 제휴사와 이용자가 직접 수행하여야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이에 대하여 관여하지 않으며 어떠한 책임도 부담하지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항의 사유로 일시적 또는 종국적으로 서비스를 제공할 수 없는 경우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제공에 관한 책임이 면제됩니다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“회사”는 “회사”가 제공하는 서비스 화면에 게시하거나 기타의 방법으로 회원들에게 통지합니다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부득이한 사유가 있는 경우에는 사후 통지로 대체할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3046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/>
                        <a:t>Rule3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인터넷 이용자 또는 제휴사 귀책사유로 인한 서비스 이용의 장애에 대하여 책임을 지지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962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/>
                        <a:t>Rule4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거래중개 서비스 및 광고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마케팅을 통하여 거래되는 물품의 하자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물품등록정보의 오류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미비 등으로 인하여 구매자가 입는 손해에 대해서는 책임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제조물 책임 포함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지지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29609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</a:t>
            </a:r>
            <a:r>
              <a:rPr lang="en-US" altLang="ko-KR" sz="3200" smtClean="0"/>
              <a:t>“</a:t>
            </a:r>
            <a:r>
              <a:rPr lang="ko-KR" altLang="en-US" sz="3200"/>
              <a:t>회사</a:t>
            </a:r>
            <a:r>
              <a:rPr lang="en-US" altLang="ko-KR" sz="3200"/>
              <a:t>”</a:t>
            </a:r>
            <a:r>
              <a:rPr lang="ko-KR" altLang="en-US" sz="3200"/>
              <a:t>의 </a:t>
            </a:r>
            <a:r>
              <a:rPr lang="ko-KR" altLang="en-US" sz="3200" smtClean="0"/>
              <a:t>면책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72361"/>
              </p:ext>
            </p:extLst>
          </p:nvPr>
        </p:nvGraphicFramePr>
        <p:xfrm>
          <a:off x="179390" y="764704"/>
          <a:ext cx="8785571" cy="49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72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73046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</a:t>
                      </a:r>
                      <a:r>
                        <a:rPr lang="ko-KR" alt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제휴사 혹은 이용자가 다른 제휴사 혹은 이용자가 게재한 정보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사실의 정확성 등을 신뢰함으로써 입은 손해에 대하여 책임을 지지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13591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“회사”와 제휴사는 독자적으로 운영되며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제휴사와 이용자간에 이루어진 거래에 대하여는 책임을 지지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3046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약관은 “회사”와 회원간에 성립되는 서비스이용계약의 기본약정입니다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필요한 경우 특정 서비스에 관하여 적용될 사항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개별약관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이라고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정하여 미리 공지할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이러한 개별약관에 동의하고 특정 서비스를 이용하는 경우에는 개별약관이 우선적으로 적용되고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약관은 보충적인 효력을 갖습니다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3046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자신의 개인정보를 타인에게 유출 또는 제공함으로써 발생하는 피해에 대해서 “회사”는 일체의 책임을 지지 않습니다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3046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Rule9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무료로 제공하는 서비스 이용과 관련하여 관련 법령에 특별한 규정이 없는 한 이용자에게 손해가 생기더라도 책임지지 않습니다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42530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mtClean="0"/>
              <a:t>&lt;</a:t>
            </a:r>
            <a:r>
              <a:rPr lang="ko-KR" altLang="en-US" sz="3200" smtClean="0"/>
              <a:t>재판관할 및 준거법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88061"/>
              </p:ext>
            </p:extLst>
          </p:nvPr>
        </p:nvGraphicFramePr>
        <p:xfrm>
          <a:off x="179390" y="764704"/>
          <a:ext cx="8785571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724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13489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“회사”와 이용자간에 발생한 분쟁에 관한 소송은 제소 당시의 이용자의 주소에 의하고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주소가 없는 경우 거소를 관할하는 지방법원의 전속관할로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제소 당시 이용자의 주소 또는 거소가 명확하지 아니한 경우의 관할법원은 민사소송법에 따라 정합니다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9060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“회사”와 이용자간에 제기된 전자거래 소송에는 대한민국법률을 적용합니다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1498616" cy="576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/>
              <a:t>&lt;정의</a:t>
            </a:r>
            <a:r>
              <a:rPr lang="en-US" altLang="ko-KR" sz="320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97479"/>
              </p:ext>
            </p:extLst>
          </p:nvPr>
        </p:nvGraphicFramePr>
        <p:xfrm>
          <a:off x="179390" y="881431"/>
          <a:ext cx="8782589" cy="415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11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6550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“회사”라 함은 재화 또는 용역을 이용자에게 제공하기 위하여 컴퓨터 등 정보통신설비를 이용하여 재화 또는 용역을 거래할 수 있도록 설정한 가상의 영업장인 인터넷 쇼핑몰 및 그 인터넷쇼핑몰에서 제공하는 재화 또는 용역에 관한 정보를 제공하기 위하여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설정한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인터넷사이트를 말하며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아울러 “서비스”를 운영하는 사업자의 의미로도 사용합니다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550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이용자라 함은 “회사”의 인터넷사이트에 접속하여 이 약관에 따라 “회사”가 제공하는 서비스를 받는 회원 및 비회원을 말합니다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550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회원이라 함은 “회사”에 개인정보를 제공하여 회원등록을 한 자로서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회사”의 정보를 지속적으로 제공받으며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회사”가 제공하는 서비스를 계속적으로 이용할 수 있는 자를 말합니다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1498616" cy="576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/>
              <a:t>&lt;정의</a:t>
            </a:r>
            <a:r>
              <a:rPr lang="en-US" altLang="ko-KR" sz="320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59515"/>
              </p:ext>
            </p:extLst>
          </p:nvPr>
        </p:nvGraphicFramePr>
        <p:xfrm>
          <a:off x="179390" y="881431"/>
          <a:ext cx="8782589" cy="28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11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550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비회원이라 함은 회원에 가입하지 않고 “회사”가 제공하는 서비스를 이용하는 자를 말합니다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  <a:tr h="45165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Rule5</a:t>
                      </a:r>
                      <a:endParaRPr lang="en-US" altLang="ko-KR" sz="1600" b="0" i="0" spc="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구매자라 함은 인터넷 쇼핑몰에서 제공하는 재화 또는 용역을 구입할 의사를 “회사”가 온라인으로 제공하는 양식에 맞추어 밝힌 이용자를 말합니다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45165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Rule6</a:t>
                      </a:r>
                      <a:endParaRPr lang="en-US" altLang="ko-KR" sz="1600" b="0" i="0" spc="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제휴사라 함은 “회사”와 계약 하에 재화 또는 용역의 노출 및 광고를 목적으로 “회사”에 정보를 제공하고 있는 인터넷쇼핑몰을 말합니다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2530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&lt;약관의 명시와 개정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41994"/>
              </p:ext>
            </p:extLst>
          </p:nvPr>
        </p:nvGraphicFramePr>
        <p:xfrm>
          <a:off x="179390" y="881431"/>
          <a:ext cx="878258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90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7559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이 약관의 내용과 상호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영업소 소재지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대표자의 성명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사업자등록번호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연락처를 이용자가 알 수 있도록 “회사”의 서비스화면에 게시합니다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  <a:tr h="54732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약관의 규제에 관한 법률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전자문서 및 전자거래기본법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전자서명법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정보통신망이용촉진 및 정보보호 등에 관한 법률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소비자기본법 등 관련법을 위배하지 않는 범위에서 이 약관을 개정할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“회사”가 약관을 개정할 경우에는 적용일자 및 개정사유를 명시하여 현행약관과 함께 공지사항 및 초기화면에 그 적용 일자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이전부터 적용일자 전일까지 공지합니다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r>
                        <a:rPr lang="ko-KR" altLang="en-US" sz="1600" b="0" i="0" spc="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약관에서 정하지 아니한 사항과 이 약관의 해석에 관하여는 관계법령 또는 상관례에 따릅니다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69264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r>
                        <a:rPr lang="ko-KR" altLang="en-US" sz="1600" b="0" i="0" spc="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”회사”가 전 항에 따라 개정약관을 공지할 때에 이용자가 명시적으로 거부의 의사를 표시하지 않거나 이용계약을 해지하지 않는 경우 개정약관에 동의한 것으로 봅니다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50422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/>
                        <a:t>Rule6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”회사”가 이용자에게 이용약관의 변경을 공지하였음에도 불구하고 이용자가 이를 알지 못하여 발생하는 피해에 대하여 “회사”는 책임지지 않습니다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799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&lt;서비스의 제공 및 한계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32261"/>
              </p:ext>
            </p:extLst>
          </p:nvPr>
        </p:nvGraphicFramePr>
        <p:xfrm>
          <a:off x="179390" y="881431"/>
          <a:ext cx="8782589" cy="550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90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7559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Rule1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다음과 같은 업무를 수행합니다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제휴사에서 판매하는 재화 또는 용역의 가격 및 상품정보를 제공</a:t>
                      </a:r>
                      <a:endParaRPr lang="en-US" altLang="ko-KR" sz="16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재화 또는 용역에 대한 정보 제공 및 이용자와 제휴사의 구매계약의 중개</a:t>
                      </a:r>
                      <a:endParaRPr lang="en-US" altLang="ko-KR" sz="16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본 조항에서 정한 업무에 부수한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559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Rule2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“회사”가 별도 고지한 서비스에 있어서 이용약관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개인정보취급방침 및 기타 “회사”가 공지하는 사항을 항상 숙지해야 하며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숙지하지 못해 생기는 불이익은 회원에게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7559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회사”가 제공하는 서비스는 이용자와 제휴사간에 재화 또는 용역을 거래할 수 있도록 “회사”의 이용을 허락하거나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제휴사의 재화 또는 용역의 정보를 제공하는 것만을 목적으로 합니다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“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제휴사가 “회사”에 제공하는 재화 또는 용역의 정보에 관해 제휴사의 판매의사의 존부 및 진정성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제휴사 상품 또는 용역의 품질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완전성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적법성 및 타인의 권리에 대한 비침해성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제휴사가 “회사”에 제공하는 상품 또는 용역에 관련된 정보의 진실성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적법성 등 일체에 대하여 보증하지 아니하며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이와 관련한 일체의 위험과 책임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 등 상품 판매에 관한 모든 사항을 포함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부담하지 않습니다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29609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&lt;서비스의 중단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74847"/>
              </p:ext>
            </p:extLst>
          </p:nvPr>
        </p:nvGraphicFramePr>
        <p:xfrm>
          <a:off x="179390" y="876315"/>
          <a:ext cx="8785571" cy="286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컴퓨터 등 정보통신설비의 보수점검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교체 및 고장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통신의 두절 등의 사유가 발생한 경우에는 서비스의 제공을 일시적으로 중단할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의한 서비스 중단의 경우에는 “회사”는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조에서 정한 방법으로 이용자에게 통지합니다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41857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0" i="0" spc="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”회사”는 국가비상사태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정전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설비의 장애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이용의 폭주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이에 준하는 불가항력으로 등으로 정상적인 서비스 이용에 지장이 있는 때에는 서비스의 전부 또는 일부의 이용을 제한하거나 정지할 수 있습니다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23391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&lt;회원가입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18794"/>
              </p:ext>
            </p:extLst>
          </p:nvPr>
        </p:nvGraphicFramePr>
        <p:xfrm>
          <a:off x="179390" y="876315"/>
          <a:ext cx="878557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123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47413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“회사”가 정한 가입 양식에 따라 회원정보를 기입한 후 이 약관에 동의한다는 의사 표시를 함으로서 회원가입을 신청합니다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  <a:tr h="6764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Rule2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“회사”는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항과 같이 회원으로 가입할 것을 신청한 이용자 중 다음 각 호에 해당하지 않는 한 회원으로 등록합니다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가입신청자가 이 약관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의하여</a:t>
                      </a:r>
                      <a:r>
                        <a:rPr lang="ko-KR" altLang="en-US" sz="16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이전에 회원자격을 상실한 적이 있는 경우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의한 회원자격 상실 후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 경과한 자로서 “회사”의 회원 재가입 승낙을 얻은 경우에는 예외로 한다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내용에 허위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기재누락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오기가 있는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버그 및 악성 프로그램을 이용하거나 시스템 취약점을 악용하여 부정한 방법으로 회원가입 신청을 한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미만 아동인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회원의 “서비스”이용을 방해하거나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회원의 정보나 명의를 임의 또는 무단으로 사용하는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사회공공질서나 미풍양속에 저해되는 회원이름 또는 아이디를 사용하는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부정한 용도나 영리를 추구할 목적으로 “회사”의 “서비스”를 이용하고자 하는 경우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“회사” 내부서비스 기준에 적합하지 않는 회원으로 판단되는 경우나 “서비스”의 제공이 곤란한 경우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23391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mtClean="0"/>
              <a:t>&lt;회원가입</a:t>
            </a:r>
            <a:r>
              <a:rPr lang="en-US" altLang="ko-KR" sz="3200" smtClean="0"/>
              <a:t>&gt;</a:t>
            </a:r>
            <a:endParaRPr lang="en-US" altLang="ko-KR" sz="32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94666"/>
              </p:ext>
            </p:extLst>
          </p:nvPr>
        </p:nvGraphicFramePr>
        <p:xfrm>
          <a:off x="179390" y="876315"/>
          <a:ext cx="8785096" cy="5759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380"/>
                <a:gridCol w="1944215"/>
              </a:tblGrid>
              <a:tr h="31577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변화 가능성</a:t>
                      </a:r>
                    </a:p>
                  </a:txBody>
                  <a:tcPr anchor="ctr"/>
                </a:tc>
              </a:tr>
              <a:tr h="108477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회원가입계약의 성립시기는 “회사”의 승낙이 회원에게 도달한 시점으로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10847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smtClean="0"/>
                        <a:t>Rule4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의한 등록사항에 변경이 있는 경우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즉시 전자우편 및 기타 방법으로 “회사”에 그 변경 사항을 알려야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108477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따른 신청에 있어 “회사”는 회원의 종류에 따라 전문기관을 통한 실명확인 및 본인인증을 요청할 수 있습니다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108477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따라 회원가입신청의 승낙을 하지 아니하거나 유보한 경우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회사”는 원칙적으로 이를 가입신청자에게 알리도록 합니다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  <a:tr h="108477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smtClean="0"/>
                        <a:t>Rule7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”회사”는 회원에 대하여 “영화및비디오물의 진흥에관한법률” 및 “청소년보호법”등에 따른 등급 및 연령 준수를 위해 이용제한이나 등급별 제한을 할 수 있습니다</a:t>
                      </a:r>
                      <a:r>
                        <a:rPr lang="en-US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3205</Words>
  <Application>Microsoft Office PowerPoint</Application>
  <PresentationFormat>화면 슬라이드 쇼(4:3)</PresentationFormat>
  <Paragraphs>308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design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kkj</dc:creator>
  <cp:lastModifiedBy>USER</cp:lastModifiedBy>
  <cp:revision>1726</cp:revision>
  <dcterms:created xsi:type="dcterms:W3CDTF">2005-03-18T02:48:44Z</dcterms:created>
  <dcterms:modified xsi:type="dcterms:W3CDTF">2018-08-31T07:57:13Z</dcterms:modified>
</cp:coreProperties>
</file>