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9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5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D9B2-58A6-414A-BD80-0A9399982B1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2AE8-66D5-4237-B7E1-A02E550A7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페르소나 </a:t>
            </a:r>
            <a:r>
              <a:rPr lang="ko-KR" altLang="en-US"/>
              <a:t>분석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페르소나</a:t>
            </a:r>
            <a:r>
              <a:rPr lang="en-US" altLang="ko-KR" smtClean="0"/>
              <a:t>1   </a:t>
            </a:r>
            <a:r>
              <a:rPr lang="ko-KR" altLang="en-US" sz="2200" smtClean="0"/>
              <a:t>쇼핑몰 이용 </a:t>
            </a:r>
            <a:r>
              <a:rPr lang="ko-KR" altLang="en-US" sz="2200" smtClean="0"/>
              <a:t>초보자</a:t>
            </a:r>
            <a:endParaRPr lang="ko-KR" altLang="en-US" sz="2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26265"/>
              </p:ext>
            </p:extLst>
          </p:nvPr>
        </p:nvGraphicFramePr>
        <p:xfrm>
          <a:off x="179512" y="1556792"/>
          <a:ext cx="8784976" cy="44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56"/>
                <a:gridCol w="7179120"/>
              </a:tblGrid>
              <a:tr h="1440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항목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내용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프로파일명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800" smtClean="0"/>
                        <a:t>왕초보</a:t>
                      </a:r>
                      <a:endParaRPr lang="en-US" altLang="ko-KR" sz="1800" smtClean="0"/>
                    </a:p>
                  </a:txBody>
                  <a:tcPr/>
                </a:tc>
              </a:tr>
              <a:tr h="16121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기본 항목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나이 </a:t>
                      </a:r>
                      <a:r>
                        <a:rPr lang="en-US" altLang="ko-KR" sz="1800" smtClean="0"/>
                        <a:t>: 30</a:t>
                      </a:r>
                      <a:r>
                        <a:rPr lang="ko-KR" altLang="en-US" sz="1800" smtClean="0"/>
                        <a:t>대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직업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직장인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취미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게임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사이트 방문 횟수 </a:t>
                      </a:r>
                      <a:r>
                        <a:rPr lang="en-US" altLang="ko-KR" sz="1800" smtClean="0"/>
                        <a:t>: 1</a:t>
                      </a:r>
                      <a:r>
                        <a:rPr lang="ko-KR" altLang="en-US" sz="1800" smtClean="0"/>
                        <a:t>회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상품 구매 횟수 </a:t>
                      </a:r>
                      <a:r>
                        <a:rPr lang="en-US" altLang="ko-KR" sz="1800" smtClean="0"/>
                        <a:t>: 0</a:t>
                      </a:r>
                      <a:r>
                        <a:rPr lang="ko-KR" altLang="en-US" sz="1800" smtClean="0"/>
                        <a:t>회</a:t>
                      </a:r>
                    </a:p>
                  </a:txBody>
                  <a:tcPr/>
                </a:tc>
              </a:tr>
              <a:tr h="96455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시나리오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평소 게임을 좋아하는 왕초보는 게이밍 마우스와 키보드를 구매하기 위해 사이트를 방문한다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뉴스와 광고배너등 사이트가 너무 복잡해서 불편함을 느낀다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872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문제점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사이트가 많은 광고배너와 뉴스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커뮤니티등으로 인해 복잡함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페르소나</a:t>
            </a:r>
            <a:r>
              <a:rPr lang="en-US" altLang="ko-KR" smtClean="0"/>
              <a:t>2  </a:t>
            </a:r>
            <a:r>
              <a:rPr lang="ko-KR" altLang="en-US" sz="2200" smtClean="0"/>
              <a:t> 대학생</a:t>
            </a:r>
            <a:endParaRPr lang="ko-KR" altLang="en-US" sz="2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91846"/>
              </p:ext>
            </p:extLst>
          </p:nvPr>
        </p:nvGraphicFramePr>
        <p:xfrm>
          <a:off x="179512" y="1556791"/>
          <a:ext cx="8784976" cy="414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56"/>
                <a:gridCol w="7179120"/>
              </a:tblGrid>
              <a:tr h="14401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항목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내용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프로파일명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800" smtClean="0"/>
                        <a:t>나학생</a:t>
                      </a:r>
                      <a:endParaRPr lang="en-US" altLang="ko-KR" sz="18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기본 항목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나이 </a:t>
                      </a:r>
                      <a:r>
                        <a:rPr lang="en-US" altLang="ko-KR" sz="1800" smtClean="0"/>
                        <a:t>: 20</a:t>
                      </a:r>
                      <a:r>
                        <a:rPr lang="ko-KR" altLang="en-US" sz="1800" smtClean="0"/>
                        <a:t>대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직업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대학생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취미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독서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사이트 방문 횟수 </a:t>
                      </a:r>
                      <a:r>
                        <a:rPr lang="en-US" altLang="ko-KR" sz="1800" smtClean="0"/>
                        <a:t>: 3</a:t>
                      </a:r>
                      <a:r>
                        <a:rPr lang="ko-KR" altLang="en-US" sz="1800" smtClean="0"/>
                        <a:t>회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상품 구매 횟수 </a:t>
                      </a:r>
                      <a:r>
                        <a:rPr lang="en-US" altLang="ko-KR" sz="1800" smtClean="0"/>
                        <a:t>: 0</a:t>
                      </a:r>
                      <a:r>
                        <a:rPr lang="ko-KR" altLang="en-US" sz="1800" smtClean="0"/>
                        <a:t>회</a:t>
                      </a:r>
                      <a:endParaRPr lang="ko-KR" altLang="en-US" sz="1800"/>
                    </a:p>
                  </a:txBody>
                  <a:tcPr/>
                </a:tc>
              </a:tr>
              <a:tr h="10500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시나리오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나학생은 올해 입학한 새내기 대학생이다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수강에 필요한 책을 구매하기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위해 사이트를 방문한다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책에 관련된 카테고리가 없어 원하는 책을 구매하기가 어려워 다른 사이트로 가야될지 고민중이다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92732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문제점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 관련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카테고리가 없다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4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페르소나</a:t>
            </a:r>
            <a:r>
              <a:rPr lang="en-US" altLang="ko-KR" smtClean="0"/>
              <a:t>3  </a:t>
            </a:r>
            <a:r>
              <a:rPr lang="ko-KR" altLang="en-US" sz="2200" smtClean="0"/>
              <a:t> 주부</a:t>
            </a:r>
            <a:endParaRPr lang="ko-KR" altLang="en-US" sz="2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86074"/>
              </p:ext>
            </p:extLst>
          </p:nvPr>
        </p:nvGraphicFramePr>
        <p:xfrm>
          <a:off x="179512" y="1556792"/>
          <a:ext cx="8784976" cy="430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56"/>
                <a:gridCol w="7179120"/>
              </a:tblGrid>
              <a:tr h="3176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항목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내용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프로파일명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800" smtClean="0"/>
                        <a:t>고주부</a:t>
                      </a:r>
                      <a:endParaRPr lang="en-US" altLang="ko-KR" sz="1800" smtClean="0"/>
                    </a:p>
                  </a:txBody>
                  <a:tcPr/>
                </a:tc>
              </a:tr>
              <a:tr h="2332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기본 항목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나이 </a:t>
                      </a:r>
                      <a:r>
                        <a:rPr lang="en-US" altLang="ko-KR" sz="1800" smtClean="0"/>
                        <a:t>: 30</a:t>
                      </a:r>
                      <a:r>
                        <a:rPr lang="ko-KR" altLang="en-US" sz="1800" smtClean="0"/>
                        <a:t>대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직업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주부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취미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수다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사이트 방문 횟수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주 </a:t>
                      </a:r>
                      <a:r>
                        <a:rPr lang="en-US" altLang="ko-KR" sz="1800" smtClean="0"/>
                        <a:t>3~4</a:t>
                      </a:r>
                      <a:r>
                        <a:rPr lang="ko-KR" altLang="en-US" sz="1800" smtClean="0"/>
                        <a:t>회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상품 구매 횟수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주 </a:t>
                      </a:r>
                      <a:r>
                        <a:rPr lang="en-US" altLang="ko-KR" sz="1800" smtClean="0"/>
                        <a:t>2</a:t>
                      </a:r>
                      <a:r>
                        <a:rPr lang="ko-KR" altLang="en-US" sz="1800" smtClean="0"/>
                        <a:t>회</a:t>
                      </a:r>
                    </a:p>
                  </a:txBody>
                  <a:tcPr/>
                </a:tc>
              </a:tr>
              <a:tr h="3214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시나리오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단골 고객인 고주부는 평소 식품을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구매하기 위해 사이트를 방문한다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항상 식품을 이 사이트에서 구매하지만 단골 고객에 대한 혜택이 많이 없다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03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문제점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단골 고객에 대한 혜택이 없음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4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페르소나</a:t>
            </a:r>
            <a:r>
              <a:rPr lang="en-US" altLang="ko-KR" smtClean="0"/>
              <a:t>4  </a:t>
            </a:r>
            <a:r>
              <a:rPr lang="ko-KR" altLang="en-US" sz="2200" smtClean="0"/>
              <a:t> 외국인 </a:t>
            </a:r>
            <a:endParaRPr lang="ko-KR" altLang="en-US" sz="2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52795"/>
              </p:ext>
            </p:extLst>
          </p:nvPr>
        </p:nvGraphicFramePr>
        <p:xfrm>
          <a:off x="179512" y="1556792"/>
          <a:ext cx="8784976" cy="460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56"/>
                <a:gridCol w="7179120"/>
              </a:tblGrid>
              <a:tr h="3176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항목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smtClean="0"/>
                        <a:t>내용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프로파일명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800" smtClean="0"/>
                        <a:t>존 시나</a:t>
                      </a:r>
                      <a:endParaRPr lang="en-US" altLang="ko-KR" sz="1800" smtClean="0"/>
                    </a:p>
                  </a:txBody>
                  <a:tcPr/>
                </a:tc>
              </a:tr>
              <a:tr h="9932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기본 항목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나이 </a:t>
                      </a:r>
                      <a:r>
                        <a:rPr lang="en-US" altLang="ko-KR" sz="1800" smtClean="0"/>
                        <a:t>: 40</a:t>
                      </a:r>
                      <a:r>
                        <a:rPr lang="ko-KR" altLang="en-US" sz="1800" smtClean="0"/>
                        <a:t>대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직업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프로레슬링 선수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취미 </a:t>
                      </a:r>
                      <a:r>
                        <a:rPr lang="en-US" altLang="ko-KR" sz="1800" smtClean="0"/>
                        <a:t>: </a:t>
                      </a:r>
                      <a:r>
                        <a:rPr lang="ko-KR" altLang="en-US" sz="1800" smtClean="0"/>
                        <a:t>운동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사이트 방문 횟수 </a:t>
                      </a:r>
                      <a:r>
                        <a:rPr lang="en-US" altLang="ko-KR" sz="1800" smtClean="0"/>
                        <a:t>: 2</a:t>
                      </a:r>
                      <a:r>
                        <a:rPr lang="ko-KR" altLang="en-US" sz="1800" smtClean="0"/>
                        <a:t>회</a:t>
                      </a:r>
                      <a:endParaRPr lang="en-US" altLang="ko-KR" sz="180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800" smtClean="0"/>
                        <a:t>상품 구매 횟수 </a:t>
                      </a:r>
                      <a:r>
                        <a:rPr lang="en-US" altLang="ko-KR" sz="1800" smtClean="0"/>
                        <a:t>: 0</a:t>
                      </a:r>
                      <a:r>
                        <a:rPr lang="ko-KR" altLang="en-US" sz="1800" smtClean="0"/>
                        <a:t>회</a:t>
                      </a:r>
                    </a:p>
                  </a:txBody>
                  <a:tcPr/>
                </a:tc>
              </a:tr>
              <a:tr h="12203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시나리오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 시나는 검색을 하다가 우연히 이 사이트를 알게되었고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운동기구를 구매하기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위해 사이트를 방문한다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대부분 한글로 되어있어서 무엇을 해야될지 전혀 감이 오지 않는다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가격비교를 하여 운동기구를 구매하고 싶은데 영어 홈페이지가 없어서 구매하기 어렵다</a:t>
                      </a:r>
                      <a:r>
                        <a:rPr lang="en-US" altLang="ko-KR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03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smtClean="0"/>
                        <a:t>문제점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 홈페이지 미지원</a:t>
                      </a:r>
                      <a:endParaRPr lang="en-US" altLang="ko-KR" sz="1800" b="0" i="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4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276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페르소나 분석 </vt:lpstr>
      <vt:lpstr>페르소나1   쇼핑몰 이용 초보자</vt:lpstr>
      <vt:lpstr>페르소나2   대학생</vt:lpstr>
      <vt:lpstr>페르소나3   주부</vt:lpstr>
      <vt:lpstr>페르소나4   외국인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2018-08-30T07:50:21Z</dcterms:created>
  <dcterms:modified xsi:type="dcterms:W3CDTF">2018-08-31T01:55:07Z</dcterms:modified>
</cp:coreProperties>
</file>