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92" r:id="rId4"/>
    <p:sldId id="311" r:id="rId5"/>
    <p:sldId id="312" r:id="rId6"/>
    <p:sldId id="313" r:id="rId7"/>
    <p:sldId id="306" r:id="rId8"/>
    <p:sldId id="314" r:id="rId9"/>
    <p:sldId id="315" r:id="rId10"/>
    <p:sldId id="316" r:id="rId11"/>
    <p:sldId id="318" r:id="rId12"/>
    <p:sldId id="320" r:id="rId13"/>
    <p:sldId id="321" r:id="rId14"/>
    <p:sldId id="319" r:id="rId15"/>
    <p:sldId id="323" r:id="rId16"/>
    <p:sldId id="317" r:id="rId17"/>
    <p:sldId id="322" r:id="rId18"/>
    <p:sldId id="285" r:id="rId19"/>
    <p:sldId id="324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2"/>
    <p:restoredTop sz="94681"/>
  </p:normalViewPr>
  <p:slideViewPr>
    <p:cSldViewPr>
      <p:cViewPr varScale="1">
        <p:scale>
          <a:sx n="141" d="100"/>
          <a:sy n="141" d="100"/>
        </p:scale>
        <p:origin x="200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40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2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89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32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1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5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8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93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36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5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3/8/19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2017 SDK Bridge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© 2017 SDK Bridge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3/8/19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3/8/19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3/8/19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© 2015 SDK Bridge</a:t>
            </a:r>
            <a:endParaRPr lang="en-US" dirty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Defining Request and Response Bodies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89401" y="895350"/>
            <a:ext cx="6324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Learn Swagger and the Open </a:t>
            </a:r>
            <a:r>
              <a:rPr lang="en-US" sz="2800">
                <a:solidFill>
                  <a:schemeClr val="accent1"/>
                </a:solidFill>
                <a:latin typeface="Arial Black" panose="020B0A04020102020204" pitchFamily="34" charset="0"/>
              </a:rPr>
              <a:t>API Specification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/>
              <a:t>You can add other objects as values</a:t>
            </a:r>
          </a:p>
          <a:p>
            <a:r>
              <a:rPr lang="en-US" dirty="0"/>
              <a:t>Simply use a </a:t>
            </a:r>
            <a:r>
              <a:rPr lang="en-US" b="1" dirty="0"/>
              <a:t>type</a:t>
            </a:r>
            <a:r>
              <a:rPr lang="en-US" dirty="0"/>
              <a:t> of </a:t>
            </a:r>
            <a:r>
              <a:rPr lang="en-US" b="1" dirty="0"/>
              <a:t>object</a:t>
            </a:r>
          </a:p>
          <a:p>
            <a:r>
              <a:rPr lang="en-US" dirty="0"/>
              <a:t>Then add a new level with </a:t>
            </a:r>
            <a:r>
              <a:rPr lang="en-US" b="1" dirty="0"/>
              <a:t>properties:</a:t>
            </a:r>
            <a:endParaRPr lang="en-US" dirty="0"/>
          </a:p>
          <a:p>
            <a:r>
              <a:rPr lang="en-US" dirty="0"/>
              <a:t>And continue just like you did before</a:t>
            </a:r>
          </a:p>
          <a:p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2"/>
          <a:stretch/>
        </p:blipFill>
        <p:spPr>
          <a:xfrm>
            <a:off x="2514600" y="2952749"/>
            <a:ext cx="3594100" cy="18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objects with $ref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/>
              <a:t>As you can imagine, this can add a lot of indentation</a:t>
            </a:r>
          </a:p>
          <a:p>
            <a:r>
              <a:rPr lang="en-US" dirty="0"/>
              <a:t>So you can use $ref from within your definition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51435"/>
          <a:stretch/>
        </p:blipFill>
        <p:spPr>
          <a:xfrm>
            <a:off x="152400" y="2050191"/>
            <a:ext cx="4495800" cy="521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00350"/>
            <a:ext cx="2819400" cy="1543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6AC7B-813B-ED4F-9F7A-BA45C1E5A3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5" t="67367" r="-1" b="12770"/>
          <a:stretch/>
        </p:blipFill>
        <p:spPr>
          <a:xfrm>
            <a:off x="838200" y="2334705"/>
            <a:ext cx="3429000" cy="23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2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/>
              <a:t>You can also add arrays</a:t>
            </a:r>
          </a:p>
          <a:p>
            <a:r>
              <a:rPr lang="en-US" dirty="0"/>
              <a:t>Simply use a </a:t>
            </a:r>
            <a:r>
              <a:rPr lang="en-US" b="1" dirty="0"/>
              <a:t>type</a:t>
            </a:r>
            <a:r>
              <a:rPr lang="en-US" dirty="0"/>
              <a:t> of </a:t>
            </a:r>
            <a:r>
              <a:rPr lang="en-US" b="1" dirty="0"/>
              <a:t>array</a:t>
            </a:r>
          </a:p>
          <a:p>
            <a:r>
              <a:rPr lang="en-US" dirty="0"/>
              <a:t>Then add a key of </a:t>
            </a:r>
            <a:r>
              <a:rPr lang="en-US" b="1" dirty="0"/>
              <a:t>items</a:t>
            </a:r>
            <a:endParaRPr lang="en-US" dirty="0"/>
          </a:p>
          <a:p>
            <a:r>
              <a:rPr lang="en-US" dirty="0"/>
              <a:t>And define the </a:t>
            </a:r>
            <a:r>
              <a:rPr lang="en-US" b="1" dirty="0"/>
              <a:t>type</a:t>
            </a:r>
            <a:r>
              <a:rPr lang="en-US" dirty="0"/>
              <a:t> and any other properties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4"/>
          <a:stretch/>
        </p:blipFill>
        <p:spPr>
          <a:xfrm>
            <a:off x="1600200" y="3105150"/>
            <a:ext cx="4826194" cy="136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array with $ref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/>
              <a:t>For a more complex type, use $ref for the array items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"/>
          <a:stretch/>
        </p:blipFill>
        <p:spPr>
          <a:xfrm>
            <a:off x="2372179" y="1504949"/>
            <a:ext cx="4889500" cy="1133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3" r="9767"/>
          <a:stretch/>
        </p:blipFill>
        <p:spPr>
          <a:xfrm>
            <a:off x="2393950" y="2876549"/>
            <a:ext cx="3930650" cy="22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8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/>
              <a:t>In requests, you can specify that certain elements are required or optional</a:t>
            </a:r>
          </a:p>
          <a:p>
            <a:r>
              <a:rPr lang="en-US" dirty="0"/>
              <a:t>Use the </a:t>
            </a:r>
            <a:r>
              <a:rPr lang="en-US" b="1" dirty="0"/>
              <a:t>required</a:t>
            </a:r>
            <a:r>
              <a:rPr lang="en-US" dirty="0"/>
              <a:t> key for this</a:t>
            </a:r>
          </a:p>
          <a:p>
            <a:pPr lvl="1"/>
            <a:r>
              <a:rPr lang="en-US" dirty="0"/>
              <a:t>Contains a list of all properties that are required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718776"/>
            <a:ext cx="2590800" cy="242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5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 </a:t>
            </a:r>
            <a:r>
              <a:rPr lang="en-US" b="1" dirty="0"/>
              <a:t>response</a:t>
            </a:r>
            <a:r>
              <a:rPr lang="en-US" dirty="0"/>
              <a:t>:, under the response code</a:t>
            </a:r>
          </a:p>
          <a:p>
            <a:r>
              <a:rPr lang="en-US" b="1" dirty="0"/>
              <a:t>schema:</a:t>
            </a:r>
            <a:endParaRPr lang="en-US" dirty="0"/>
          </a:p>
          <a:p>
            <a:pPr lvl="1"/>
            <a:r>
              <a:rPr lang="en-US" dirty="0"/>
              <a:t>Add a level</a:t>
            </a:r>
          </a:p>
          <a:p>
            <a:pPr lvl="1"/>
            <a:r>
              <a:rPr lang="en-US" dirty="0"/>
              <a:t>Key of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$ref</a:t>
            </a:r>
          </a:p>
          <a:p>
            <a:pPr lvl="1"/>
            <a:r>
              <a:rPr lang="en-US" dirty="0"/>
              <a:t>Value of the reference path, in quotes</a:t>
            </a:r>
          </a:p>
          <a:p>
            <a:r>
              <a:rPr lang="en-US" dirty="0"/>
              <a:t>If the response is an array instead of an object, then add: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type: array</a:t>
            </a:r>
          </a:p>
          <a:p>
            <a:r>
              <a:rPr lang="en-US" b="1" dirty="0"/>
              <a:t>Note:</a:t>
            </a:r>
            <a:r>
              <a:rPr lang="en-US" dirty="0"/>
              <a:t> you can have different schemas for different response codes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Response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t="5562"/>
          <a:stretch/>
        </p:blipFill>
        <p:spPr>
          <a:xfrm>
            <a:off x="609600" y="951007"/>
            <a:ext cx="4419600" cy="14371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635" y="2481954"/>
            <a:ext cx="4400136" cy="26615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6943" y="318135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The </a:t>
            </a:r>
            <a:r>
              <a:rPr lang="en-US" b="1" dirty="0"/>
              <a:t>album</a:t>
            </a:r>
            <a:r>
              <a:rPr lang="en-US" dirty="0"/>
              <a:t> schema is identical to the </a:t>
            </a:r>
            <a:r>
              <a:rPr lang="en-US" b="1" dirty="0" err="1"/>
              <a:t>newAlbum</a:t>
            </a:r>
            <a:r>
              <a:rPr lang="en-US" dirty="0"/>
              <a:t> schema except it has an </a:t>
            </a:r>
            <a:r>
              <a:rPr lang="en-US" b="1" dirty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4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allOf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1657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previous example, album and </a:t>
            </a:r>
            <a:r>
              <a:rPr lang="en-US" dirty="0" err="1"/>
              <a:t>newAlbum</a:t>
            </a:r>
            <a:r>
              <a:rPr lang="en-US" dirty="0"/>
              <a:t> had a lot of duplication</a:t>
            </a:r>
          </a:p>
          <a:p>
            <a:r>
              <a:rPr lang="en-US" dirty="0"/>
              <a:t>Can use the </a:t>
            </a:r>
            <a:r>
              <a:rPr lang="en-US" b="1" dirty="0" err="1"/>
              <a:t>allOf</a:t>
            </a:r>
            <a:r>
              <a:rPr lang="en-US" dirty="0"/>
              <a:t> key to combine several objects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6"/>
          <a:stretch/>
        </p:blipFill>
        <p:spPr>
          <a:xfrm>
            <a:off x="1847850" y="2343150"/>
            <a:ext cx="5448300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38D6AB-A3AC-B34D-8734-6C5A8045BE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1" t="52935" b="4904"/>
          <a:stretch/>
        </p:blipFill>
        <p:spPr>
          <a:xfrm>
            <a:off x="2895600" y="3333751"/>
            <a:ext cx="44005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1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Headers 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Responses can also have custom headers</a:t>
            </a:r>
          </a:p>
          <a:p>
            <a:r>
              <a:rPr lang="en-US" dirty="0"/>
              <a:t>You can include example bodies in OAS files</a:t>
            </a:r>
          </a:p>
          <a:p>
            <a:r>
              <a:rPr lang="en-US" dirty="0"/>
              <a:t>Refer to the Open API Specification on how these work</a:t>
            </a:r>
          </a:p>
          <a:p>
            <a:r>
              <a:rPr lang="en-US" dirty="0"/>
              <a:t>(Just search on “Open API Specification”)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It’s not common, but sometimes the request body uses form data instead of JSON</a:t>
            </a:r>
          </a:p>
          <a:p>
            <a:r>
              <a:rPr lang="en-US" dirty="0"/>
              <a:t>For form data, each parameter is a property</a:t>
            </a:r>
          </a:p>
          <a:p>
            <a:r>
              <a:rPr lang="en-US" b="1" dirty="0"/>
              <a:t>in </a:t>
            </a:r>
            <a:r>
              <a:rPr lang="en-US" dirty="0"/>
              <a:t>key has value </a:t>
            </a:r>
            <a:r>
              <a:rPr lang="en-US" b="1" dirty="0" err="1"/>
              <a:t>formData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parameters: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 name: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firstFileName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in: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formData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required: true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type: string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Covers</a:t>
            </a:r>
          </a:p>
          <a:p>
            <a:pPr lvl="1"/>
            <a:r>
              <a:rPr lang="en-US" sz="2500" dirty="0"/>
              <a:t>What is a schema?</a:t>
            </a:r>
          </a:p>
          <a:p>
            <a:pPr lvl="1"/>
            <a:r>
              <a:rPr lang="en-US" sz="2500" dirty="0"/>
              <a:t>References</a:t>
            </a:r>
          </a:p>
          <a:p>
            <a:pPr lvl="1"/>
            <a:r>
              <a:rPr lang="en-US" sz="2500" dirty="0"/>
              <a:t>Request bodies</a:t>
            </a:r>
          </a:p>
          <a:p>
            <a:pPr lvl="1"/>
            <a:r>
              <a:rPr lang="en-US" sz="2500" dirty="0"/>
              <a:t>Response bodies</a:t>
            </a:r>
          </a:p>
          <a:p>
            <a:pPr lvl="1"/>
            <a:r>
              <a:rPr lang="en-US" sz="2500" dirty="0"/>
              <a:t>Form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and Response Bodies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/>
              <a:t>Certain kinds of requests have extra data</a:t>
            </a:r>
          </a:p>
          <a:p>
            <a:pPr lvl="1"/>
            <a:r>
              <a:rPr lang="en-US" dirty="0"/>
              <a:t>POST, PUT, etc.</a:t>
            </a:r>
          </a:p>
          <a:p>
            <a:r>
              <a:rPr lang="en-US" dirty="0"/>
              <a:t>Called the request body</a:t>
            </a:r>
          </a:p>
          <a:p>
            <a:r>
              <a:rPr lang="en-US" dirty="0"/>
              <a:t>Typically data is formatted in JSON (or sometimes XML)</a:t>
            </a:r>
          </a:p>
          <a:p>
            <a:r>
              <a:rPr lang="en-US" dirty="0"/>
              <a:t>Nearly all responses return a response body</a:t>
            </a:r>
          </a:p>
          <a:p>
            <a:r>
              <a:rPr lang="en-US" dirty="0"/>
              <a:t>Also typically formatted in JSON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schema?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/>
              <a:t>The schema indicates the structure of the data</a:t>
            </a:r>
          </a:p>
          <a:p>
            <a:r>
              <a:rPr lang="en-US" dirty="0"/>
              <a:t>OAS schema object is based off the JSON Schema Specification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json-schema.org</a:t>
            </a:r>
            <a:r>
              <a:rPr lang="en-US" dirty="0"/>
              <a:t>/</a:t>
            </a:r>
          </a:p>
          <a:p>
            <a:r>
              <a:rPr lang="en-US" dirty="0"/>
              <a:t>What are the keys in key/value pairs?</a:t>
            </a:r>
          </a:p>
          <a:p>
            <a:r>
              <a:rPr lang="en-US" dirty="0"/>
              <a:t>What type of data are the values?</a:t>
            </a:r>
          </a:p>
          <a:p>
            <a:r>
              <a:rPr lang="en-US" dirty="0"/>
              <a:t>Can be many levels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$ref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/>
              <a:t>$ref is a special OAS key that indicates that the value is a reference to a structure somewhere else in the YAML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" b="22936"/>
          <a:stretch/>
        </p:blipFill>
        <p:spPr>
          <a:xfrm>
            <a:off x="191360" y="3630778"/>
            <a:ext cx="4992372" cy="1512721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41"/>
          <a:stretch/>
        </p:blipFill>
        <p:spPr>
          <a:xfrm>
            <a:off x="180474" y="2175209"/>
            <a:ext cx="643643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0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/>
              <a:t>Under </a:t>
            </a:r>
            <a:r>
              <a:rPr lang="en-US" b="1" dirty="0"/>
              <a:t>parameters</a:t>
            </a:r>
            <a:r>
              <a:rPr lang="en-US" dirty="0"/>
              <a:t>:</a:t>
            </a:r>
          </a:p>
          <a:p>
            <a:r>
              <a:rPr lang="en-US" b="1" dirty="0"/>
              <a:t>name</a:t>
            </a:r>
            <a:r>
              <a:rPr lang="en-US" dirty="0"/>
              <a:t>  </a:t>
            </a:r>
            <a:r>
              <a:rPr lang="mr-IN" dirty="0"/>
              <a:t>–</a:t>
            </a:r>
            <a:r>
              <a:rPr lang="en-US" dirty="0"/>
              <a:t>  just for reference (not shown in docs)</a:t>
            </a:r>
          </a:p>
          <a:p>
            <a:r>
              <a:rPr lang="en-US" b="1" dirty="0"/>
              <a:t>in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set to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body</a:t>
            </a:r>
          </a:p>
          <a:p>
            <a:r>
              <a:rPr lang="en-US" b="1" dirty="0"/>
              <a:t>required</a:t>
            </a:r>
            <a:r>
              <a:rPr lang="mr-IN" dirty="0"/>
              <a:t> –</a:t>
            </a:r>
            <a:r>
              <a:rPr lang="en-US" dirty="0"/>
              <a:t> typically set to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true</a:t>
            </a:r>
          </a:p>
          <a:p>
            <a:r>
              <a:rPr lang="en-US" b="1" dirty="0"/>
              <a:t>schema </a:t>
            </a:r>
            <a:r>
              <a:rPr lang="mr-IN" dirty="0"/>
              <a:t>–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Add a level</a:t>
            </a:r>
          </a:p>
          <a:p>
            <a:pPr lvl="1"/>
            <a:r>
              <a:rPr lang="en-US" dirty="0"/>
              <a:t>Key of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$ref</a:t>
            </a:r>
          </a:p>
          <a:p>
            <a:pPr lvl="1"/>
            <a:r>
              <a:rPr lang="en-US" dirty="0"/>
              <a:t>Value of the reference path, in quotes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3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Request Body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0"/>
          <a:stretch/>
        </p:blipFill>
        <p:spPr>
          <a:xfrm>
            <a:off x="1371600" y="1581150"/>
            <a:ext cx="6436432" cy="2362200"/>
          </a:xfrm>
        </p:spPr>
      </p:pic>
    </p:spTree>
    <p:extLst>
      <p:ext uri="{BB962C8B-B14F-4D97-AF65-F5344CB8AC3E}">
        <p14:creationId xmlns:p14="http://schemas.microsoft.com/office/powerpoint/2010/main" val="22347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077200" cy="3867150"/>
          </a:xfrm>
        </p:spPr>
        <p:txBody>
          <a:bodyPr>
            <a:normAutofit/>
          </a:bodyPr>
          <a:lstStyle/>
          <a:p>
            <a:r>
              <a:rPr lang="en-US" dirty="0"/>
              <a:t>Create a key </a:t>
            </a:r>
            <a:r>
              <a:rPr lang="en-US"/>
              <a:t>called </a:t>
            </a:r>
            <a:r>
              <a:rPr lang="en-US" b="1"/>
              <a:t>definitions </a:t>
            </a:r>
            <a:r>
              <a:rPr lang="en-US"/>
              <a:t>at </a:t>
            </a:r>
            <a:r>
              <a:rPr lang="en-US" dirty="0"/>
              <a:t>the end of the file</a:t>
            </a:r>
          </a:p>
          <a:p>
            <a:r>
              <a:rPr lang="en-US" dirty="0"/>
              <a:t>Add a level and give it the name from the </a:t>
            </a:r>
            <a:r>
              <a:rPr lang="en-US" b="1" dirty="0"/>
              <a:t>$ref</a:t>
            </a:r>
            <a:r>
              <a:rPr lang="en-US" dirty="0"/>
              <a:t> value</a:t>
            </a:r>
          </a:p>
          <a:p>
            <a:r>
              <a:rPr lang="en-US" dirty="0"/>
              <a:t>Add a </a:t>
            </a:r>
            <a:r>
              <a:rPr lang="en-US" b="1" dirty="0"/>
              <a:t>properties</a:t>
            </a:r>
            <a:r>
              <a:rPr lang="en-US" dirty="0"/>
              <a:t> key</a:t>
            </a:r>
          </a:p>
          <a:p>
            <a:r>
              <a:rPr lang="en-US" dirty="0"/>
              <a:t>For each top level element in the JSON, add a key of its name.</a:t>
            </a:r>
          </a:p>
          <a:p>
            <a:r>
              <a:rPr lang="en-US" dirty="0"/>
              <a:t>Add a </a:t>
            </a:r>
            <a:r>
              <a:rPr lang="en-US" b="1" dirty="0"/>
              <a:t>type</a:t>
            </a:r>
            <a:r>
              <a:rPr lang="en-US" dirty="0"/>
              <a:t> key that says what type of data it is</a:t>
            </a:r>
          </a:p>
          <a:p>
            <a:r>
              <a:rPr lang="en-US" dirty="0"/>
              <a:t>Add other keys for other data (more later)</a:t>
            </a:r>
          </a:p>
          <a:p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Schema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" b="-931"/>
          <a:stretch/>
        </p:blipFill>
        <p:spPr>
          <a:xfrm>
            <a:off x="1066800" y="1352550"/>
            <a:ext cx="633647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49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40228</TotalTime>
  <Words>595</Words>
  <Application>Microsoft Macintosh PowerPoint</Application>
  <PresentationFormat>On-screen Show (16:9)</PresentationFormat>
  <Paragraphs>129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Bookman Old Style</vt:lpstr>
      <vt:lpstr>Calibri</vt:lpstr>
      <vt:lpstr>Courier New</vt:lpstr>
      <vt:lpstr>Gill Sans MT</vt:lpstr>
      <vt:lpstr>Wingdings</vt:lpstr>
      <vt:lpstr>Wingdings 3</vt:lpstr>
      <vt:lpstr>Origin</vt:lpstr>
      <vt:lpstr>Schemas</vt:lpstr>
      <vt:lpstr>Introduction</vt:lpstr>
      <vt:lpstr>Request and Response Bodies</vt:lpstr>
      <vt:lpstr>What is a schema?</vt:lpstr>
      <vt:lpstr>$ref</vt:lpstr>
      <vt:lpstr>Request Body</vt:lpstr>
      <vt:lpstr>Example Request Body</vt:lpstr>
      <vt:lpstr>Schema section</vt:lpstr>
      <vt:lpstr>Example Schema</vt:lpstr>
      <vt:lpstr>Schema objects</vt:lpstr>
      <vt:lpstr>Schema objects with $ref</vt:lpstr>
      <vt:lpstr>Schema array</vt:lpstr>
      <vt:lpstr>Schema array with $ref</vt:lpstr>
      <vt:lpstr>Required</vt:lpstr>
      <vt:lpstr>Response Body</vt:lpstr>
      <vt:lpstr>Example Response</vt:lpstr>
      <vt:lpstr>allOf</vt:lpstr>
      <vt:lpstr>Headers and Examples</vt:lpstr>
      <vt:lpstr>Form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271</cp:revision>
  <dcterms:created xsi:type="dcterms:W3CDTF">2014-12-23T16:50:33Z</dcterms:created>
  <dcterms:modified xsi:type="dcterms:W3CDTF">2019-03-08T22:28:08Z</dcterms:modified>
</cp:coreProperties>
</file>