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92" r:id="rId4"/>
    <p:sldId id="285" r:id="rId5"/>
    <p:sldId id="303" r:id="rId6"/>
    <p:sldId id="299" r:id="rId7"/>
    <p:sldId id="301" r:id="rId8"/>
    <p:sldId id="306" r:id="rId9"/>
    <p:sldId id="284" r:id="rId10"/>
    <p:sldId id="302" r:id="rId11"/>
    <p:sldId id="304" r:id="rId12"/>
    <p:sldId id="286" r:id="rId13"/>
    <p:sldId id="30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0"/>
    <p:restoredTop sz="94718"/>
  </p:normalViewPr>
  <p:slideViewPr>
    <p:cSldViewPr>
      <p:cViewPr varScale="1">
        <p:scale>
          <a:sx n="71" d="100"/>
          <a:sy n="71" d="100"/>
        </p:scale>
        <p:origin x="-96" y="-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5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9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3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2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API Specification Format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Learn Swagger and the Open </a:t>
            </a:r>
            <a:r>
              <a:rPr lang="en-US" sz="280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Specification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Multi-line strings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17335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Because there are no quotation marks on strings, you need special characters for multiline strings</a:t>
            </a:r>
          </a:p>
          <a:p>
            <a:r>
              <a:rPr lang="en-US" dirty="0" smtClean="0"/>
              <a:t>| means preserve lines and spaces</a:t>
            </a:r>
          </a:p>
          <a:p>
            <a:r>
              <a:rPr lang="en-US" dirty="0" smtClean="0"/>
              <a:t>&gt; means fold lines</a:t>
            </a:r>
          </a:p>
          <a:p>
            <a:r>
              <a:rPr lang="en-US" dirty="0" smtClean="0"/>
              <a:t>There are variations: </a:t>
            </a:r>
            <a:r>
              <a:rPr lang="en-US" sz="2900" dirty="0">
                <a:latin typeface="Courier New" charset="0"/>
                <a:ea typeface="Courier New" charset="0"/>
                <a:cs typeface="Courier New" charset="0"/>
              </a:rPr>
              <a:t>|-</a:t>
            </a:r>
            <a:r>
              <a:rPr lang="en-US" dirty="0" smtClean="0"/>
              <a:t>, </a:t>
            </a:r>
            <a:r>
              <a:rPr lang="en-US" sz="2900" dirty="0">
                <a:latin typeface="Courier New" charset="0"/>
                <a:ea typeface="Courier New" charset="0"/>
                <a:cs typeface="Courier New" charset="0"/>
              </a:rPr>
              <a:t>|+</a:t>
            </a:r>
            <a:r>
              <a:rPr lang="en-US" dirty="0" smtClean="0"/>
              <a:t>, etc.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1" y="2647950"/>
            <a:ext cx="4419600" cy="21793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speech: |</a:t>
            </a:r>
          </a:p>
          <a:p>
            <a:pPr marL="0" indent="0">
              <a:buFont typeface="Wingdings 3"/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Four score</a:t>
            </a:r>
          </a:p>
          <a:p>
            <a:pPr marL="0" indent="0">
              <a:buFont typeface="Wingdings 3"/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and seven years ago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Four score</a:t>
            </a:r>
          </a:p>
          <a:p>
            <a:pPr marL="0" indent="0">
              <a:buNone/>
            </a:pPr>
            <a:r>
              <a:rPr lang="en-US" sz="2400" dirty="0" smtClean="0"/>
              <a:t>  and seven years ago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1" y="2647950"/>
            <a:ext cx="4114799" cy="21793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speech: &gt;</a:t>
            </a:r>
          </a:p>
          <a:p>
            <a:pPr marL="0" indent="0">
              <a:buFont typeface="Wingdings 3"/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 Four score</a:t>
            </a:r>
          </a:p>
          <a:p>
            <a:pPr marL="0" indent="0">
              <a:buFont typeface="Wingdings 3"/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   and seven years ago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Four score and seven years ago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2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 are denoted with the #</a:t>
            </a:r>
          </a:p>
          <a:p>
            <a:r>
              <a:rPr lang="en-US" dirty="0" smtClean="0"/>
              <a:t>Everything after # is ignored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# LED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part_no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: B3443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description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: LED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blue 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price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: 0.29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# US Dollars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quantity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: 12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2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Schemas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not officially part of YAML, OAS uses references for schemas</a:t>
            </a:r>
          </a:p>
          <a:p>
            <a:pPr lvl="1"/>
            <a:r>
              <a:rPr lang="en-US" dirty="0" smtClean="0"/>
              <a:t>Used for request and response bodies</a:t>
            </a:r>
          </a:p>
          <a:p>
            <a:r>
              <a:rPr lang="en-US" dirty="0" smtClean="0"/>
              <a:t>Will go into more detail in a later lesson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$ref</a:t>
            </a:r>
            <a:r>
              <a:rPr lang="en-US" dirty="0" smtClean="0"/>
              <a:t> to indicate a reference</a:t>
            </a:r>
          </a:p>
          <a:p>
            <a:r>
              <a:rPr lang="en-US" dirty="0" smtClean="0"/>
              <a:t>Typically put the schema in a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definitions</a:t>
            </a:r>
            <a:r>
              <a:rPr lang="en-US" dirty="0" smtClean="0"/>
              <a:t> section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1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Schema 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schema: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$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ref: '#/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definitions/user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definitions: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user: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required: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 - username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 - id</a:t>
            </a:r>
          </a:p>
          <a:p>
            <a:pPr marL="0" indent="0">
              <a:buNone/>
            </a:pP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sz="2800" dirty="0" err="1" smtClean="0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mr-IN" sz="28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8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username</a:t>
            </a:r>
            <a:r>
              <a:rPr lang="mr-IN" sz="28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800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mr-IN" sz="2800" dirty="0" err="1" smtClean="0"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mr-IN" sz="2800" dirty="0" err="1" smtClean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mr-IN" sz="2800" dirty="0" err="1"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sz="2800" dirty="0" err="1">
                <a:latin typeface="Courier New" charset="0"/>
                <a:ea typeface="Courier New" charset="0"/>
                <a:cs typeface="Courier New" charset="0"/>
              </a:rPr>
              <a:t>integer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mr-IN" sz="2800" dirty="0" err="1">
                <a:latin typeface="Courier New" charset="0"/>
                <a:ea typeface="Courier New" charset="0"/>
                <a:cs typeface="Courier New" charset="0"/>
              </a:rPr>
              <a:t>format</a:t>
            </a: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sz="2800" dirty="0" smtClean="0">
                <a:latin typeface="Courier New" charset="0"/>
                <a:ea typeface="Courier New" charset="0"/>
                <a:cs typeface="Courier New" charset="0"/>
              </a:rPr>
              <a:t>int64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8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</a:t>
            </a:r>
          </a:p>
          <a:p>
            <a:pPr lvl="1"/>
            <a:r>
              <a:rPr lang="en-US" sz="2500" dirty="0" smtClean="0"/>
              <a:t>How YAML is used with the Open API Specification</a:t>
            </a:r>
          </a:p>
          <a:p>
            <a:pPr lvl="1"/>
            <a:r>
              <a:rPr lang="en-US" sz="2500" dirty="0" smtClean="0"/>
              <a:t>What is YAML?</a:t>
            </a:r>
          </a:p>
          <a:p>
            <a:pPr lvl="1"/>
            <a:r>
              <a:rPr lang="en-US" sz="2500" dirty="0" smtClean="0"/>
              <a:t>Rules of YAML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API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Open API Specification (OAS) uses structured data for its API definition files</a:t>
            </a:r>
          </a:p>
          <a:p>
            <a:pPr lvl="1"/>
            <a:r>
              <a:rPr lang="en-US" dirty="0" smtClean="0"/>
              <a:t>If you don’t understand structured data, take my JSON/XML course</a:t>
            </a:r>
          </a:p>
          <a:p>
            <a:r>
              <a:rPr lang="en-US" dirty="0" smtClean="0"/>
              <a:t>You can use one of two structured data formats: YAML or JSON</a:t>
            </a:r>
          </a:p>
          <a:p>
            <a:r>
              <a:rPr lang="en-US" dirty="0" smtClean="0"/>
              <a:t>For this course, we will primarily use YAML</a:t>
            </a:r>
          </a:p>
          <a:p>
            <a:pPr lvl="1"/>
            <a:r>
              <a:rPr lang="en-US" dirty="0" smtClean="0"/>
              <a:t>I won’t explain every detail, but enough so you can use it</a:t>
            </a:r>
          </a:p>
          <a:p>
            <a:r>
              <a:rPr lang="en-US" dirty="0" smtClean="0"/>
              <a:t>I’ll talk about JSON near the end of the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Stands for</a:t>
            </a:r>
            <a:r>
              <a:rPr lang="en-US" b="1" dirty="0" smtClean="0"/>
              <a:t> Y</a:t>
            </a:r>
            <a:r>
              <a:rPr lang="en-US" dirty="0" smtClean="0"/>
              <a:t>AML </a:t>
            </a:r>
            <a:r>
              <a:rPr lang="en-US" b="1" dirty="0" err="1" smtClean="0"/>
              <a:t>A</a:t>
            </a:r>
            <a:r>
              <a:rPr lang="en-US" dirty="0" err="1" smtClean="0"/>
              <a:t>in’t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It’s not a Markup Language like HTML</a:t>
            </a:r>
          </a:p>
          <a:p>
            <a:pPr lvl="1"/>
            <a:r>
              <a:rPr lang="en-US" dirty="0" smtClean="0"/>
              <a:t>Used for data, not content</a:t>
            </a:r>
          </a:p>
          <a:p>
            <a:r>
              <a:rPr lang="en-US" dirty="0" smtClean="0"/>
              <a:t>Compared to JSON and XML, it minimizes characters</a:t>
            </a:r>
          </a:p>
          <a:p>
            <a:r>
              <a:rPr lang="en-US" dirty="0" smtClean="0"/>
              <a:t>It's most often used </a:t>
            </a:r>
            <a:r>
              <a:rPr lang="en-US" smtClean="0"/>
              <a:t>for configuration files, rather than files passed over the web, like JSON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64463"/>
            <a:ext cx="2481943" cy="9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Key/value pairs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value pairs are indicated by a colon followed by a space</a:t>
            </a:r>
          </a:p>
          <a:p>
            <a:endParaRPr lang="en-US" dirty="0"/>
          </a:p>
          <a:p>
            <a:pPr marL="1485900" indent="0">
              <a:buNone/>
            </a:pPr>
            <a:r>
              <a:rPr lang="hu-HU" dirty="0" err="1">
                <a:latin typeface="Courier New" charset="0"/>
                <a:ea typeface="Courier New" charset="0"/>
                <a:cs typeface="Courier New" charset="0"/>
              </a:rPr>
              <a:t>date</a:t>
            </a:r>
            <a:r>
              <a:rPr lang="hu-HU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hu-HU" dirty="0" smtClean="0">
                <a:latin typeface="Courier New" charset="0"/>
                <a:ea typeface="Courier New" charset="0"/>
                <a:cs typeface="Courier New" charset="0"/>
              </a:rPr>
              <a:t>2017-08-06</a:t>
            </a:r>
          </a:p>
          <a:p>
            <a:pPr marL="14859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Peter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99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1047750"/>
          </a:xfrm>
        </p:spPr>
        <p:txBody>
          <a:bodyPr>
            <a:normAutofit/>
          </a:bodyPr>
          <a:lstStyle/>
          <a:p>
            <a:r>
              <a:rPr lang="en-US" dirty="0" smtClean="0"/>
              <a:t>Levels are indicated by white space indenting</a:t>
            </a:r>
          </a:p>
          <a:p>
            <a:pPr lvl="1"/>
            <a:r>
              <a:rPr lang="en-US" dirty="0" smtClean="0"/>
              <a:t>Cannot be a tab indent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913" y="3793329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JSON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3913" y="2518831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XML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3815796"/>
            <a:ext cx="1057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YAML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337739" y="3638550"/>
            <a:ext cx="3280065" cy="10772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marL="9525">
              <a:buNone/>
            </a:pPr>
            <a:r>
              <a:rPr lang="hu-HU" sz="16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: {</a:t>
            </a:r>
          </a:p>
          <a:p>
            <a:pPr marL="9525">
              <a:buNone/>
            </a:pPr>
            <a:r>
              <a:rPr lang="hu-HU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ame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": "Peter"</a:t>
            </a:r>
          </a:p>
          <a:p>
            <a:pPr marL="9525">
              <a:buNone/>
            </a:pPr>
            <a:r>
              <a:rPr lang="hu-HU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ame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": "Gruenbaum"</a:t>
            </a:r>
          </a:p>
          <a:p>
            <a:pPr marL="9525">
              <a:buNone/>
            </a:pPr>
            <a:r>
              <a:rPr lang="hu-HU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7739" y="2241832"/>
            <a:ext cx="4740349" cy="10772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9525">
              <a:buNone/>
            </a:pP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hu-HU" sz="16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9525">
              <a:buNone/>
            </a:pPr>
            <a:r>
              <a:rPr lang="hu-HU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firs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tN</a:t>
            </a:r>
            <a:r>
              <a:rPr lang="hu-HU" sz="1600" dirty="0">
                <a:latin typeface="Courier New" charset="0"/>
                <a:ea typeface="Courier New" charset="0"/>
                <a:cs typeface="Courier New" charset="0"/>
              </a:rPr>
              <a:t>ame&gt;Peter&lt;/firs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tN</a:t>
            </a:r>
            <a:r>
              <a:rPr lang="hu-HU" sz="1600" dirty="0">
                <a:latin typeface="Courier New" charset="0"/>
                <a:ea typeface="Courier New" charset="0"/>
                <a:cs typeface="Courier New" charset="0"/>
              </a:rPr>
              <a:t>ame&gt;</a:t>
            </a:r>
            <a:endParaRPr lang="hu-HU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9525">
              <a:buNone/>
            </a:pPr>
            <a:r>
              <a:rPr lang="hu-HU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ame&gt;Gruenbaum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ame</a:t>
            </a:r>
            <a:r>
              <a:rPr lang="hu-HU" sz="1600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hu-HU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9525">
              <a:buNone/>
            </a:pP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hu-HU" sz="16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hu-HU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77029" y="3638550"/>
            <a:ext cx="3138371" cy="830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9525">
              <a:buNone/>
            </a:pPr>
            <a:r>
              <a:rPr lang="hu-HU" sz="16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9525">
              <a:buNone/>
            </a:pP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ame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: Peter</a:t>
            </a:r>
          </a:p>
          <a:p>
            <a:pPr marL="9525">
              <a:buNone/>
            </a:pP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ame</a:t>
            </a:r>
            <a:r>
              <a:rPr lang="hu-HU" sz="1600" dirty="0" smtClean="0">
                <a:latin typeface="Courier New" charset="0"/>
                <a:ea typeface="Courier New" charset="0"/>
                <a:cs typeface="Courier New" charset="0"/>
              </a:rPr>
              <a:t>: Gruenbaum</a:t>
            </a:r>
          </a:p>
        </p:txBody>
      </p:sp>
    </p:spTree>
    <p:extLst>
      <p:ext uri="{BB962C8B-B14F-4D97-AF65-F5344CB8AC3E}">
        <p14:creationId xmlns:p14="http://schemas.microsoft.com/office/powerpoint/2010/main" val="153389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686800" cy="1041945"/>
          </a:xfrm>
        </p:spPr>
        <p:txBody>
          <a:bodyPr>
            <a:normAutofit/>
          </a:bodyPr>
          <a:lstStyle/>
          <a:p>
            <a:r>
              <a:rPr lang="en-US" dirty="0" smtClean="0"/>
              <a:t>Types are determined from context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216589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part_no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A4786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description: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Photoresistor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1.47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quantity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98122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4619" y="27797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9451" y="32901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integer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4343400" y="2165895"/>
            <a:ext cx="1600200" cy="21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5486400" y="2165895"/>
            <a:ext cx="457200" cy="36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86200" y="2917649"/>
            <a:ext cx="1728419" cy="4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3886200" y="3161998"/>
            <a:ext cx="1473251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1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Quotes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399"/>
            <a:ext cx="8686800" cy="3790951"/>
          </a:xfrm>
        </p:spPr>
        <p:txBody>
          <a:bodyPr>
            <a:normAutofit/>
          </a:bodyPr>
          <a:lstStyle/>
          <a:p>
            <a:r>
              <a:rPr lang="en-US" dirty="0" smtClean="0"/>
              <a:t>In general, you don’t need quotes around strings</a:t>
            </a:r>
          </a:p>
          <a:p>
            <a:r>
              <a:rPr lang="en-US" dirty="0" smtClean="0"/>
              <a:t>Exception:  something that will be interpreted as a number or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Quotes can be either single ' or double "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09800" y="31051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1.47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version: "11.47"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company: SDK Bridge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3358" y="368468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3832" y="29503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4495800" y="3569099"/>
            <a:ext cx="2037558" cy="3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4107518" y="3134985"/>
            <a:ext cx="1606314" cy="13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 flipV="1">
            <a:off x="4910675" y="3852447"/>
            <a:ext cx="1622683" cy="1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3810000" cy="3703320"/>
          </a:xfrm>
        </p:spPr>
        <p:txBody>
          <a:bodyPr>
            <a:normAutofit/>
          </a:bodyPr>
          <a:lstStyle/>
          <a:p>
            <a:r>
              <a:rPr lang="en-US" dirty="0" smtClean="0"/>
              <a:t>Use a dash to indicate a list item</a:t>
            </a:r>
          </a:p>
          <a:p>
            <a:r>
              <a:rPr lang="en-US" dirty="0" smtClean="0"/>
              <a:t>You don’t need to declare the list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9533" y="1047750"/>
            <a:ext cx="4800600" cy="37033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cart:</a:t>
            </a:r>
          </a:p>
          <a:p>
            <a:pPr marL="0" indent="0">
              <a:buFont typeface="Wingdings 3"/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 - 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part_no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: A4786 </a:t>
            </a:r>
          </a:p>
          <a:p>
            <a:pPr marL="0" indent="0">
              <a:buFont typeface="Wingdings 3"/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   description: 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Photoresistor</a:t>
            </a:r>
            <a:endParaRPr lang="en-US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Wingdings 3"/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   price: 1.47 </a:t>
            </a:r>
          </a:p>
          <a:p>
            <a:pPr marL="0" indent="0">
              <a:buFont typeface="Wingdings 3"/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   quantity: 4</a:t>
            </a:r>
          </a:p>
          <a:p>
            <a:pPr marL="0" indent="0">
              <a:buFont typeface="Wingdings 3"/>
              <a:buNone/>
            </a:pPr>
            <a:endParaRPr lang="en-US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Wingdings 3"/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 - 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part_no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: B3443</a:t>
            </a:r>
          </a:p>
          <a:p>
            <a:pPr marL="0" indent="0">
              <a:buFont typeface="Wingdings 3"/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   description: LED</a:t>
            </a:r>
          </a:p>
          <a:p>
            <a:pPr marL="0" indent="0">
              <a:buFont typeface="Wingdings 3"/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   color: blue</a:t>
            </a:r>
          </a:p>
          <a:p>
            <a:pPr marL="0" indent="0">
              <a:buFont typeface="Wingdings 3"/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   price: 0.29 </a:t>
            </a:r>
          </a:p>
          <a:p>
            <a:pPr marL="0" indent="0">
              <a:buFont typeface="Wingdings 3"/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   quantity: 12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288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37478</TotalTime>
  <Words>579</Words>
  <Application>Microsoft Office PowerPoint</Application>
  <PresentationFormat>On-screen Show (16:9)</PresentationFormat>
  <Paragraphs>170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YAML</vt:lpstr>
      <vt:lpstr>Introduction</vt:lpstr>
      <vt:lpstr>Open API Specification</vt:lpstr>
      <vt:lpstr>YAML</vt:lpstr>
      <vt:lpstr>Key/value pairs</vt:lpstr>
      <vt:lpstr>Levels</vt:lpstr>
      <vt:lpstr>Types</vt:lpstr>
      <vt:lpstr>Quotes</vt:lpstr>
      <vt:lpstr>Lists</vt:lpstr>
      <vt:lpstr>Multi-line strings</vt:lpstr>
      <vt:lpstr>Comments</vt:lpstr>
      <vt:lpstr>Schemas</vt:lpstr>
      <vt:lpstr>Schema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228</cp:revision>
  <dcterms:created xsi:type="dcterms:W3CDTF">2014-12-23T16:50:33Z</dcterms:created>
  <dcterms:modified xsi:type="dcterms:W3CDTF">2017-07-31T16:37:39Z</dcterms:modified>
</cp:coreProperties>
</file>