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8" r:id="rId3"/>
    <p:sldId id="329" r:id="rId4"/>
    <p:sldId id="330" r:id="rId5"/>
    <p:sldId id="331" r:id="rId6"/>
    <p:sldId id="332" r:id="rId7"/>
    <p:sldId id="333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60"/>
    <p:restoredTop sz="94630"/>
  </p:normalViewPr>
  <p:slideViewPr>
    <p:cSldViewPr>
      <p:cViewPr varScale="1">
        <p:scale>
          <a:sx n="71" d="100"/>
          <a:sy n="71" d="100"/>
        </p:scale>
        <p:origin x="-96" y="-27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A38AD-524A-4622-AE44-C14ED6D21EA8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329FD-F8F0-4AD8-BCA7-C0B0C4BE1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46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91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27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5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09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1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71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13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fld id="{CBE5F888-0B64-4A9C-8D7F-2547B59AD911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© 2017 SDK Bridge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381000" y="4800600"/>
            <a:ext cx="228600" cy="171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806342"/>
            <a:ext cx="2057400" cy="331415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28704" y="4718417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© 2017 SDK Bridge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fld id="{CBE5F888-0B64-4A9C-8D7F-2547B59AD911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5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3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BE5F888-0B64-4A9C-8D7F-2547B59AD911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© 2015 SDK Bridge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Alternative to YAML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889401" y="895350"/>
            <a:ext cx="6324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Learn Swagger and the Open </a:t>
            </a:r>
            <a:r>
              <a:rPr lang="en-US" sz="2800" smtClean="0">
                <a:solidFill>
                  <a:schemeClr val="accent1"/>
                </a:solidFill>
                <a:latin typeface="Arial Black" panose="020B0A04020102020204" pitchFamily="34" charset="0"/>
              </a:rPr>
              <a:t>API Specification</a:t>
            </a:r>
            <a:endParaRPr lang="en-US" sz="28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476751"/>
            <a:ext cx="3302802" cy="53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3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Covers</a:t>
            </a:r>
          </a:p>
          <a:p>
            <a:pPr lvl="1"/>
            <a:r>
              <a:rPr lang="en-US" dirty="0" smtClean="0"/>
              <a:t>Why JSON over YAML?</a:t>
            </a:r>
          </a:p>
          <a:p>
            <a:pPr lvl="1"/>
            <a:r>
              <a:rPr lang="en-US" dirty="0" smtClean="0"/>
              <a:t>How to construct JSON OAS files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438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JSON?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077200" cy="3867150"/>
          </a:xfrm>
        </p:spPr>
        <p:txBody>
          <a:bodyPr>
            <a:normAutofit/>
          </a:bodyPr>
          <a:lstStyle/>
          <a:p>
            <a:r>
              <a:rPr lang="en-US" dirty="0" smtClean="0"/>
              <a:t>Older format</a:t>
            </a:r>
          </a:p>
          <a:p>
            <a:pPr lvl="1"/>
            <a:r>
              <a:rPr lang="en-US" dirty="0" smtClean="0"/>
              <a:t>Some people may be more familiar with it than YAML</a:t>
            </a:r>
          </a:p>
          <a:p>
            <a:r>
              <a:rPr lang="en-US" dirty="0" smtClean="0"/>
              <a:t>Some tools only read JSON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b="1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78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YAML vs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077200" cy="3867150"/>
          </a:xfrm>
        </p:spPr>
        <p:txBody>
          <a:bodyPr>
            <a:normAutofit/>
          </a:bodyPr>
          <a:lstStyle/>
          <a:p>
            <a:r>
              <a:rPr lang="en-US" dirty="0" smtClean="0"/>
              <a:t>In JSON, strings have quotes around them</a:t>
            </a:r>
          </a:p>
          <a:p>
            <a:r>
              <a:rPr lang="en-US" dirty="0" smtClean="0"/>
              <a:t>YAML indents are like JSON curly brackets { }</a:t>
            </a:r>
          </a:p>
          <a:p>
            <a:r>
              <a:rPr lang="en-US" dirty="0" smtClean="0"/>
              <a:t>YAML lists are like JSON arrays [ ]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b="1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7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419600" y="850232"/>
            <a:ext cx="4581001" cy="38481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" y="857250"/>
            <a:ext cx="4114800" cy="384810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8389" y="1799813"/>
            <a:ext cx="3733800" cy="2114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info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version: "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0.1.0"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title: Meme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Meister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description: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Meme API</a:t>
            </a:r>
          </a:p>
          <a:p>
            <a:pPr lvl="1"/>
            <a:endParaRPr lang="en-US" dirty="0" smtClean="0"/>
          </a:p>
          <a:p>
            <a:endParaRPr lang="en-US" b="1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28601" y="1538037"/>
            <a:ext cx="7848600" cy="36054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mr-IN" sz="20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endParaRPr lang="en-US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mr-IN" sz="2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mr-IN" sz="2000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mr-IN" sz="2000" dirty="0" err="1">
                <a:latin typeface="Courier New" charset="0"/>
                <a:ea typeface="Courier New" charset="0"/>
                <a:cs typeface="Courier New" charset="0"/>
              </a:rPr>
              <a:t>info</a:t>
            </a:r>
            <a:r>
              <a:rPr lang="mr-IN" sz="2000" dirty="0" smtClean="0">
                <a:latin typeface="Courier New" charset="0"/>
                <a:ea typeface="Courier New" charset="0"/>
                <a:cs typeface="Courier New" charset="0"/>
              </a:rPr>
              <a:t>":</a:t>
            </a:r>
            <a:endParaRPr lang="en-US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mr-IN" sz="2000" dirty="0" smtClean="0">
                <a:latin typeface="Courier New" charset="0"/>
                <a:ea typeface="Courier New" charset="0"/>
                <a:cs typeface="Courier New" charset="0"/>
              </a:rPr>
              <a:t>  {</a:t>
            </a:r>
            <a:endParaRPr lang="en-US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mr-IN" sz="20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sz="2000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mr-IN" sz="2000" dirty="0" err="1" smtClean="0">
                <a:latin typeface="Courier New" charset="0"/>
                <a:ea typeface="Courier New" charset="0"/>
                <a:cs typeface="Courier New" charset="0"/>
              </a:rPr>
              <a:t>version</a:t>
            </a:r>
            <a:r>
              <a:rPr lang="mr-IN" sz="2000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mr-IN" sz="2000" dirty="0" smtClean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mr-IN" sz="2000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mr-IN" sz="2000" dirty="0" smtClean="0">
                <a:latin typeface="Courier New" charset="0"/>
                <a:ea typeface="Courier New" charset="0"/>
                <a:cs typeface="Courier New" charset="0"/>
              </a:rPr>
              <a:t>0.1.0"</a:t>
            </a:r>
            <a:endParaRPr lang="en-US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mr-IN" sz="20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sz="2000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mr-IN" sz="2000" dirty="0" err="1" smtClean="0">
                <a:latin typeface="Courier New" charset="0"/>
                <a:ea typeface="Courier New" charset="0"/>
                <a:cs typeface="Courier New" charset="0"/>
              </a:rPr>
              <a:t>title</a:t>
            </a:r>
            <a:r>
              <a:rPr lang="mr-IN" sz="2000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mr-IN" sz="2000" dirty="0" smtClean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mr-IN" sz="2000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mr-IN" sz="2000" dirty="0" err="1">
                <a:latin typeface="Courier New" charset="0"/>
                <a:ea typeface="Courier New" charset="0"/>
                <a:cs typeface="Courier New" charset="0"/>
              </a:rPr>
              <a:t>Meme</a:t>
            </a:r>
            <a:r>
              <a:rPr lang="mr-IN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2000" dirty="0" err="1" smtClean="0">
                <a:latin typeface="Courier New" charset="0"/>
                <a:ea typeface="Courier New" charset="0"/>
                <a:cs typeface="Courier New" charset="0"/>
              </a:rPr>
              <a:t>Meister</a:t>
            </a:r>
            <a:r>
              <a:rPr lang="mr-IN" sz="2000" dirty="0" smtClean="0">
                <a:latin typeface="Courier New" charset="0"/>
                <a:ea typeface="Courier New" charset="0"/>
                <a:cs typeface="Courier New" charset="0"/>
              </a:rPr>
              <a:t>"</a:t>
            </a:r>
            <a:endParaRPr lang="en-US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mr-IN" sz="20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sz="2000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mr-IN" sz="2000" dirty="0" err="1" smtClean="0">
                <a:latin typeface="Courier New" charset="0"/>
                <a:ea typeface="Courier New" charset="0"/>
                <a:cs typeface="Courier New" charset="0"/>
              </a:rPr>
              <a:t>description</a:t>
            </a:r>
            <a:r>
              <a:rPr lang="mr-IN" sz="2000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mr-IN" sz="2000" dirty="0" smtClean="0">
                <a:latin typeface="Courier New" charset="0"/>
                <a:ea typeface="Courier New" charset="0"/>
                <a:cs typeface="Courier New" charset="0"/>
              </a:rPr>
              <a:t>: "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Meme API</a:t>
            </a:r>
            <a:r>
              <a:rPr lang="mr-IN" sz="2000" dirty="0" smtClean="0">
                <a:latin typeface="Courier New" charset="0"/>
                <a:ea typeface="Courier New" charset="0"/>
                <a:cs typeface="Courier New" charset="0"/>
              </a:rPr>
              <a:t>"</a:t>
            </a:r>
            <a:endParaRPr lang="en-US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mr-IN" sz="2000" dirty="0" smtClean="0">
                <a:latin typeface="Courier New" charset="0"/>
                <a:ea typeface="Courier New" charset="0"/>
                <a:cs typeface="Courier New" charset="0"/>
              </a:rPr>
              <a:t>  }</a:t>
            </a:r>
            <a:endParaRPr lang="en-US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mr-IN" sz="20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722385" y="1091182"/>
            <a:ext cx="933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YAML</a:t>
            </a:r>
            <a:endParaRPr lang="en-US" sz="2400"/>
          </a:p>
        </p:txBody>
      </p:sp>
      <p:sp>
        <p:nvSpPr>
          <p:cNvPr id="6" name="TextBox 5"/>
          <p:cNvSpPr txBox="1"/>
          <p:nvPr/>
        </p:nvSpPr>
        <p:spPr>
          <a:xfrm>
            <a:off x="6172200" y="1076372"/>
            <a:ext cx="896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JSON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451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419600" y="850232"/>
            <a:ext cx="4581001" cy="38481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" y="857250"/>
            <a:ext cx="4114800" cy="384810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8389" y="1799813"/>
            <a:ext cx="3733800" cy="2114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mr-IN" sz="2000" dirty="0" err="1" smtClean="0">
                <a:latin typeface="Courier New" charset="0"/>
                <a:ea typeface="Courier New" charset="0"/>
                <a:cs typeface="Courier New" charset="0"/>
              </a:rPr>
              <a:t>consumes</a:t>
            </a:r>
            <a:r>
              <a:rPr lang="mr-IN" sz="2000" dirty="0" smtClean="0">
                <a:latin typeface="Courier New" charset="0"/>
                <a:ea typeface="Courier New" charset="0"/>
                <a:cs typeface="Courier New" charset="0"/>
              </a:rPr>
              <a:t>:</a:t>
            </a:r>
            <a:endParaRPr lang="en-US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2000" dirty="0">
                <a:latin typeface="Courier New" charset="0"/>
                <a:ea typeface="Courier New" charset="0"/>
                <a:cs typeface="Courier New" charset="0"/>
              </a:rPr>
              <a:t>- </a:t>
            </a:r>
            <a:r>
              <a:rPr lang="mr-IN" sz="2000" dirty="0" err="1" smtClean="0">
                <a:latin typeface="Courier New" charset="0"/>
                <a:ea typeface="Courier New" charset="0"/>
                <a:cs typeface="Courier New" charset="0"/>
              </a:rPr>
              <a:t>image</a:t>
            </a:r>
            <a:r>
              <a:rPr lang="mr-IN" sz="2000" dirty="0" smtClean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mr-IN" sz="2000" dirty="0" err="1" smtClean="0">
                <a:latin typeface="Courier New" charset="0"/>
                <a:ea typeface="Courier New" charset="0"/>
                <a:cs typeface="Courier New" charset="0"/>
              </a:rPr>
              <a:t>jpeg</a:t>
            </a:r>
            <a:endParaRPr lang="en-US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2000" dirty="0">
                <a:latin typeface="Courier New" charset="0"/>
                <a:ea typeface="Courier New" charset="0"/>
                <a:cs typeface="Courier New" charset="0"/>
              </a:rPr>
              <a:t>- </a:t>
            </a:r>
            <a:r>
              <a:rPr lang="mr-IN" sz="2000" dirty="0" err="1" smtClean="0">
                <a:latin typeface="Courier New" charset="0"/>
                <a:ea typeface="Courier New" charset="0"/>
                <a:cs typeface="Courier New" charset="0"/>
              </a:rPr>
              <a:t>image</a:t>
            </a:r>
            <a:r>
              <a:rPr lang="mr-IN" sz="2000" dirty="0" smtClean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mr-IN" sz="2000" dirty="0" err="1" smtClean="0">
                <a:latin typeface="Courier New" charset="0"/>
                <a:ea typeface="Courier New" charset="0"/>
                <a:cs typeface="Courier New" charset="0"/>
              </a:rPr>
              <a:t>gif</a:t>
            </a:r>
            <a:endParaRPr lang="en-US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2000" dirty="0">
                <a:latin typeface="Courier New" charset="0"/>
                <a:ea typeface="Courier New" charset="0"/>
                <a:cs typeface="Courier New" charset="0"/>
              </a:rPr>
              <a:t>- </a:t>
            </a:r>
            <a:r>
              <a:rPr lang="mr-IN" sz="2000" dirty="0" err="1">
                <a:latin typeface="Courier New" charset="0"/>
                <a:ea typeface="Courier New" charset="0"/>
                <a:cs typeface="Courier New" charset="0"/>
              </a:rPr>
              <a:t>image</a:t>
            </a:r>
            <a:r>
              <a:rPr lang="mr-IN" sz="2000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mr-IN" sz="2000" dirty="0" err="1">
                <a:latin typeface="Courier New" charset="0"/>
                <a:ea typeface="Courier New" charset="0"/>
                <a:cs typeface="Courier New" charset="0"/>
              </a:rPr>
              <a:t>png</a:t>
            </a:r>
            <a:endParaRPr lang="en-US" dirty="0" smtClean="0"/>
          </a:p>
          <a:p>
            <a:endParaRPr lang="en-US" b="1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28601" y="1538037"/>
            <a:ext cx="4258199" cy="36054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mr-IN" sz="20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endParaRPr lang="en-US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mr-IN" sz="2000" dirty="0" smtClean="0">
                <a:latin typeface="Courier New" charset="0"/>
                <a:ea typeface="Courier New" charset="0"/>
                <a:cs typeface="Courier New" charset="0"/>
              </a:rPr>
              <a:t>  "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consumes</a:t>
            </a:r>
            <a:r>
              <a:rPr lang="mr-IN" sz="2000" dirty="0" smtClean="0">
                <a:latin typeface="Courier New" charset="0"/>
                <a:ea typeface="Courier New" charset="0"/>
                <a:cs typeface="Courier New" charset="0"/>
              </a:rPr>
              <a:t>":</a:t>
            </a:r>
            <a:endParaRPr lang="en-US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mr-IN" sz="2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[</a:t>
            </a:r>
          </a:p>
          <a:p>
            <a:pPr marL="0" indent="0">
              <a:buNone/>
            </a:pPr>
            <a:r>
              <a:rPr lang="mr-IN" sz="2000" dirty="0" smtClean="0">
                <a:latin typeface="Courier New" charset="0"/>
                <a:ea typeface="Courier New" charset="0"/>
                <a:cs typeface="Courier New" charset="0"/>
              </a:rPr>
              <a:t>    "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image/jpeg</a:t>
            </a:r>
            <a:r>
              <a:rPr lang="mr-IN" sz="2000" dirty="0" smtClean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,</a:t>
            </a:r>
            <a:endParaRPr lang="en-US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mr-IN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mr-IN" sz="2000" dirty="0" smtClean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image/gif</a:t>
            </a:r>
            <a:r>
              <a:rPr lang="mr-IN" sz="2000" dirty="0" smtClean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,</a:t>
            </a:r>
            <a:endParaRPr lang="en-US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mr-IN" sz="2000" dirty="0" smtClean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image/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png</a:t>
            </a:r>
            <a:r>
              <a:rPr lang="mr-IN" sz="2000" dirty="0" smtClean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2000" smtClean="0">
                <a:latin typeface="Courier New" charset="0"/>
                <a:ea typeface="Courier New" charset="0"/>
                <a:cs typeface="Courier New" charset="0"/>
              </a:rPr>
              <a:t>,</a:t>
            </a:r>
            <a:endParaRPr lang="en-US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mr-IN" sz="2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]</a:t>
            </a:r>
          </a:p>
          <a:p>
            <a:pPr marL="0" indent="0">
              <a:buNone/>
            </a:pPr>
            <a:r>
              <a:rPr lang="mr-IN" sz="20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722385" y="1091182"/>
            <a:ext cx="933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YAML</a:t>
            </a:r>
            <a:endParaRPr lang="en-US" sz="2400"/>
          </a:p>
        </p:txBody>
      </p:sp>
      <p:sp>
        <p:nvSpPr>
          <p:cNvPr id="6" name="TextBox 5"/>
          <p:cNvSpPr txBox="1"/>
          <p:nvPr/>
        </p:nvSpPr>
        <p:spPr>
          <a:xfrm>
            <a:off x="6172200" y="1076372"/>
            <a:ext cx="896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JSON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58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YAML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077200" cy="3867150"/>
          </a:xfrm>
        </p:spPr>
        <p:txBody>
          <a:bodyPr>
            <a:normAutofit/>
          </a:bodyPr>
          <a:lstStyle/>
          <a:p>
            <a:r>
              <a:rPr lang="en-US" dirty="0" smtClean="0"/>
              <a:t>Fewer characters</a:t>
            </a:r>
          </a:p>
          <a:p>
            <a:r>
              <a:rPr lang="en-US" dirty="0" smtClean="0"/>
              <a:t>Easier to read</a:t>
            </a:r>
          </a:p>
          <a:p>
            <a:r>
              <a:rPr lang="en-US" dirty="0" smtClean="0"/>
              <a:t>Swagger uses YAML as the default</a:t>
            </a:r>
          </a:p>
          <a:p>
            <a:pPr lvl="1"/>
            <a:r>
              <a:rPr lang="en-US" dirty="0" smtClean="0"/>
              <a:t>However, you can use the Swagger Editor with JSON just like you use it with YAML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b="1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00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49480</TotalTime>
  <Words>203</Words>
  <Application>Microsoft Office PowerPoint</Application>
  <PresentationFormat>On-screen Show (16:9)</PresentationFormat>
  <Paragraphs>75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Origin</vt:lpstr>
      <vt:lpstr>JSON</vt:lpstr>
      <vt:lpstr>Introduction</vt:lpstr>
      <vt:lpstr>Why JSON?</vt:lpstr>
      <vt:lpstr>YAML vs JSON</vt:lpstr>
      <vt:lpstr>Comparison</vt:lpstr>
      <vt:lpstr>Arrays</vt:lpstr>
      <vt:lpstr>Advantages of YAML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Introdution</dc:title>
  <dc:creator>Peter Gruenbaum</dc:creator>
  <cp:lastModifiedBy>Peter Gruenbaum</cp:lastModifiedBy>
  <cp:revision>302</cp:revision>
  <dcterms:created xsi:type="dcterms:W3CDTF">2014-12-23T16:50:33Z</dcterms:created>
  <dcterms:modified xsi:type="dcterms:W3CDTF">2017-08-04T15:34:20Z</dcterms:modified>
</cp:coreProperties>
</file>