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9" r:id="rId6"/>
    <p:sldId id="259" r:id="rId7"/>
    <p:sldId id="261" r:id="rId8"/>
    <p:sldId id="260" r:id="rId9"/>
    <p:sldId id="262" r:id="rId10"/>
    <p:sldId id="268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781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992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9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440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9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b0372e4d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b0372e4d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0372e4d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0372e4d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263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13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06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66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jgeotec_curso" type="title">
  <p:cSld name="TITLE">
    <p:bg>
      <p:bgPr>
        <a:solidFill>
          <a:srgbClr val="1155C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32" name="Google Shape;3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0050" y="170825"/>
            <a:ext cx="3759700" cy="253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7" name="Google Shape;12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3" name="Google Shape;13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9" name="Google Shape;16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4" name="Google Shape;23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5" name="Google Shape;3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6" name="Google Shape;3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9" name="Google Shape;3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3" name="Google Shape;4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47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7" name="Google Shape;7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1" name="Google Shape;9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8" name="Google Shape;9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3" name="Google Shape;10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3" name="Google Shape;11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1" name="Google Shape;12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sdornela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gis.org/pt_BR/site/forusers/download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ao QGIS 3.x</a:t>
            </a:r>
            <a:endParaRPr dirty="0"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3329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Instrutora: Thaís da Silva Dornelas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/>
              <a:t>doutoranda em geografia</a:t>
            </a:r>
            <a:endParaRPr sz="11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77;p15">
            <a:extLst>
              <a:ext uri="{FF2B5EF4-FFF2-40B4-BE49-F238E27FC236}">
                <a16:creationId xmlns:a16="http://schemas.microsoft.com/office/drawing/2014/main" id="{05A11419-2F19-4007-97DC-87FAFD1E4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3346172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Sistemas de Coordenadas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26931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2C44ADD-35AA-4266-B249-E1CD6E5D4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065" y="529303"/>
            <a:ext cx="6677865" cy="40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9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3833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7769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97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ao material do curso</a:t>
            </a:r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Essa apresentação e os materiais suplementares: </a:t>
            </a:r>
            <a:r>
              <a:rPr lang="pt-BR" dirty="0">
                <a:hlinkClick r:id="rId3"/>
              </a:rPr>
              <a:t>https://thsdornelas.github.io/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Ementa</a:t>
            </a:r>
            <a:endParaRPr dirty="0"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Instalação do QGIS;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Apresentação da interface e instalação de plugins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Trabalhando com dados vetoriais e matriciais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Seleção de feições e operadores lógicos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Sistema de coordenadas e </a:t>
            </a:r>
            <a:r>
              <a:rPr lang="pt-BR" dirty="0" err="1"/>
              <a:t>datum</a:t>
            </a:r>
            <a:r>
              <a:rPr lang="pt-BR" dirty="0"/>
              <a:t> em projetos SIG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Operações e edições vetoriais básicas</a:t>
            </a:r>
            <a:endParaRPr dirty="0"/>
          </a:p>
        </p:txBody>
      </p:sp>
      <p:grpSp>
        <p:nvGrpSpPr>
          <p:cNvPr id="279" name="Google Shape;279;p15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80" name="Google Shape;2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2243841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O QGIS está disponível em versões 32 e 64 bits para Windows, Linux, </a:t>
            </a:r>
            <a:r>
              <a:rPr lang="pt-BR" sz="1100" dirty="0" err="1"/>
              <a:t>MacOS</a:t>
            </a:r>
            <a:r>
              <a:rPr lang="pt-BR" sz="1100" dirty="0"/>
              <a:t>, entre outros;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Verifique a versão do seu Sistema Operacional antes de baixar o executável.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Link: </a:t>
            </a:r>
            <a:r>
              <a:rPr lang="pt-BR" sz="1100" dirty="0">
                <a:hlinkClick r:id="rId3"/>
              </a:rPr>
              <a:t>https://www.qgis.org/pt_BR/site/forusers/download.html</a:t>
            </a:r>
            <a:endParaRPr lang="pt-BR" sz="1100" dirty="0"/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endParaRPr sz="1100" dirty="0"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77;p15">
            <a:extLst>
              <a:ext uri="{FF2B5EF4-FFF2-40B4-BE49-F238E27FC236}">
                <a16:creationId xmlns:a16="http://schemas.microsoft.com/office/drawing/2014/main" id="{05A11419-2F19-4007-97DC-87FAFD1E4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3346172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Download da versão do QGIS</a:t>
            </a:r>
            <a:endParaRPr sz="18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E82B5CC-07E0-48B6-8FD0-26B12900193C}"/>
              </a:ext>
            </a:extLst>
          </p:cNvPr>
          <p:cNvGrpSpPr/>
          <p:nvPr/>
        </p:nvGrpSpPr>
        <p:grpSpPr>
          <a:xfrm>
            <a:off x="3547641" y="1597875"/>
            <a:ext cx="5269689" cy="2968425"/>
            <a:chOff x="1842511" y="1606538"/>
            <a:chExt cx="5215467" cy="29337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BF8DF67-5E16-4B20-ABFE-01BA56AEE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42511" y="1606538"/>
              <a:ext cx="5215467" cy="293370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50CB095-B018-4FB9-A879-FBECD098A50D}"/>
                </a:ext>
              </a:extLst>
            </p:cNvPr>
            <p:cNvSpPr/>
            <p:nvPr/>
          </p:nvSpPr>
          <p:spPr>
            <a:xfrm>
              <a:off x="2536593" y="3263882"/>
              <a:ext cx="2342135" cy="97245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915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77;p15">
            <a:extLst>
              <a:ext uri="{FF2B5EF4-FFF2-40B4-BE49-F238E27FC236}">
                <a16:creationId xmlns:a16="http://schemas.microsoft.com/office/drawing/2014/main" id="{05A11419-2F19-4007-97DC-87FAFD1E4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3346172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Instalação</a:t>
            </a:r>
            <a:endParaRPr sz="1800" dirty="0"/>
          </a:p>
        </p:txBody>
      </p:sp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7348D6FE-8E0E-4B04-94F6-DDDAFCCBD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55" y="1416512"/>
            <a:ext cx="1851429" cy="1440000"/>
          </a:xfrm>
          <a:prstGeom prst="rect">
            <a:avLst/>
          </a:prstGeom>
        </p:spPr>
      </p:pic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1C6F4B4-330F-46A5-AABC-EB212A1B4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5363" y="1416512"/>
            <a:ext cx="1851429" cy="1440000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65E156E-8617-47D8-9998-20E9E64D2C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971" y="1416512"/>
            <a:ext cx="1851429" cy="1440000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5AB900A-8EC8-4DDF-AA33-3E70549D2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4243" y="1416512"/>
            <a:ext cx="1851429" cy="1440000"/>
          </a:xfrm>
          <a:prstGeom prst="rect">
            <a:avLst/>
          </a:prstGeom>
        </p:spPr>
      </p:pic>
      <p:pic>
        <p:nvPicPr>
          <p:cNvPr id="12" name="Imagem 11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46ABEA2-A2D0-4262-8C0F-0D09961567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2002" y="3091575"/>
            <a:ext cx="1851429" cy="1440000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95321F9-3AFA-4A1A-8169-F2FD241C241D}"/>
              </a:ext>
            </a:extLst>
          </p:cNvPr>
          <p:cNvSpPr/>
          <p:nvPr/>
        </p:nvSpPr>
        <p:spPr>
          <a:xfrm>
            <a:off x="2109177" y="2101516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279D793-87AF-4F8F-BB6D-11EC4060D290}"/>
              </a:ext>
            </a:extLst>
          </p:cNvPr>
          <p:cNvSpPr/>
          <p:nvPr/>
        </p:nvSpPr>
        <p:spPr>
          <a:xfrm>
            <a:off x="4366729" y="2101515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C567728-F062-426D-B209-BE60D9827DE4}"/>
              </a:ext>
            </a:extLst>
          </p:cNvPr>
          <p:cNvSpPr/>
          <p:nvPr/>
        </p:nvSpPr>
        <p:spPr>
          <a:xfrm>
            <a:off x="6662660" y="2101514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C21476C-9B91-4305-B948-5D9A5D13544D}"/>
              </a:ext>
            </a:extLst>
          </p:cNvPr>
          <p:cNvSpPr/>
          <p:nvPr/>
        </p:nvSpPr>
        <p:spPr>
          <a:xfrm>
            <a:off x="2919036" y="3788715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7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8043E09-5E52-4C93-8E8B-8067DDB17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795" y="301758"/>
            <a:ext cx="7194440" cy="426454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44D460-4FED-4C4B-BDCE-216DDE5976D7}"/>
              </a:ext>
            </a:extLst>
          </p:cNvPr>
          <p:cNvSpPr txBox="1"/>
          <p:nvPr/>
        </p:nvSpPr>
        <p:spPr>
          <a:xfrm>
            <a:off x="1855694" y="1385049"/>
            <a:ext cx="107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Gerenciamento </a:t>
            </a:r>
          </a:p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de arquivo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88B7C2-30E6-4853-9F5A-65EF47451EB4}"/>
              </a:ext>
            </a:extLst>
          </p:cNvPr>
          <p:cNvSpPr txBox="1"/>
          <p:nvPr/>
        </p:nvSpPr>
        <p:spPr>
          <a:xfrm>
            <a:off x="1572299" y="3460379"/>
            <a:ext cx="781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Painel de camadas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C434E1-38B0-4CBE-983F-81A4F02BF5AA}"/>
              </a:ext>
            </a:extLst>
          </p:cNvPr>
          <p:cNvSpPr txBox="1"/>
          <p:nvPr/>
        </p:nvSpPr>
        <p:spPr>
          <a:xfrm>
            <a:off x="5073016" y="2329072"/>
            <a:ext cx="107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Visualização de camadas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C7F423-80DC-4FC0-BABA-9C2B7E818973}"/>
              </a:ext>
            </a:extLst>
          </p:cNvPr>
          <p:cNvSpPr txBox="1"/>
          <p:nvPr/>
        </p:nvSpPr>
        <p:spPr>
          <a:xfrm>
            <a:off x="6146771" y="611925"/>
            <a:ext cx="1499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Barra de ferramentas</a:t>
            </a:r>
          </a:p>
        </p:txBody>
      </p:sp>
      <p:sp>
        <p:nvSpPr>
          <p:cNvPr id="14" name="Google Shape;277;p15">
            <a:extLst>
              <a:ext uri="{FF2B5EF4-FFF2-40B4-BE49-F238E27FC236}">
                <a16:creationId xmlns:a16="http://schemas.microsoft.com/office/drawing/2014/main" id="{D7F15C3D-B0AE-4D78-8F33-96056D9C33B6}"/>
              </a:ext>
            </a:extLst>
          </p:cNvPr>
          <p:cNvSpPr txBox="1">
            <a:spLocks/>
          </p:cNvSpPr>
          <p:nvPr/>
        </p:nvSpPr>
        <p:spPr>
          <a:xfrm>
            <a:off x="157802" y="217263"/>
            <a:ext cx="1303795" cy="76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pt-BR" sz="1800" dirty="0"/>
              <a:t>Interface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69B7E8-2BA0-4DED-948E-2D76933AE49E}"/>
              </a:ext>
            </a:extLst>
          </p:cNvPr>
          <p:cNvSpPr txBox="1"/>
          <p:nvPr/>
        </p:nvSpPr>
        <p:spPr>
          <a:xfrm>
            <a:off x="4012327" y="4382165"/>
            <a:ext cx="1073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Barra de status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6C5E41-70F2-46EB-B272-61CDC284B589}"/>
              </a:ext>
            </a:extLst>
          </p:cNvPr>
          <p:cNvSpPr txBox="1"/>
          <p:nvPr/>
        </p:nvSpPr>
        <p:spPr>
          <a:xfrm>
            <a:off x="2175621" y="4382164"/>
            <a:ext cx="1495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Barra de Localização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5291999" y="1632600"/>
            <a:ext cx="3171385" cy="2628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pt-BR" dirty="0" err="1"/>
              <a:t>MapBiomas</a:t>
            </a:r>
            <a:r>
              <a:rPr lang="pt-BR" dirty="0"/>
              <a:t> </a:t>
            </a:r>
            <a:r>
              <a:rPr lang="pt-BR" dirty="0" err="1"/>
              <a:t>Alert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Mapbiomas</a:t>
            </a:r>
            <a:r>
              <a:rPr lang="pt-BR" dirty="0"/>
              <a:t> </a:t>
            </a:r>
            <a:r>
              <a:rPr lang="pt-BR" dirty="0" err="1"/>
              <a:t>Collection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QuickMapService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QuickOSM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Semi-Automatic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r>
              <a:rPr lang="pt-BR" dirty="0"/>
              <a:t> Plugin</a:t>
            </a:r>
            <a:endParaRPr dirty="0"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AAD3B6C-621D-450E-9B8F-96B4C149EB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000" t="911" r="21957" b="83032"/>
          <a:stretch/>
        </p:blipFill>
        <p:spPr>
          <a:xfrm>
            <a:off x="1303794" y="1020751"/>
            <a:ext cx="3778437" cy="611849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907586-4E9A-4AA0-8921-0966C8018C7F}"/>
              </a:ext>
            </a:extLst>
          </p:cNvPr>
          <p:cNvSpPr txBox="1"/>
          <p:nvPr/>
        </p:nvSpPr>
        <p:spPr>
          <a:xfrm>
            <a:off x="1223111" y="755194"/>
            <a:ext cx="3656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Clique na aba Complementos &gt; Gerenciar e Instalar Complementos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2E1474-56E7-465B-88A0-C7B3546F4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794" y="1902843"/>
            <a:ext cx="3528194" cy="26287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C700F3B-0D4F-4574-9309-10199617A294}"/>
              </a:ext>
            </a:extLst>
          </p:cNvPr>
          <p:cNvSpPr txBox="1"/>
          <p:nvPr/>
        </p:nvSpPr>
        <p:spPr>
          <a:xfrm>
            <a:off x="1223111" y="1666781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Janela de complementos</a:t>
            </a:r>
          </a:p>
        </p:txBody>
      </p:sp>
      <p:sp>
        <p:nvSpPr>
          <p:cNvPr id="15" name="Google Shape;277;p15">
            <a:extLst>
              <a:ext uri="{FF2B5EF4-FFF2-40B4-BE49-F238E27FC236}">
                <a16:creationId xmlns:a16="http://schemas.microsoft.com/office/drawing/2014/main" id="{E12A2258-33F5-4778-A37E-848F8CFB5C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1999" y="755194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Plugin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744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0E5DEF8C-C44C-4886-A4B9-DF1DCE177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2603" b="48212"/>
          <a:stretch/>
        </p:blipFill>
        <p:spPr>
          <a:xfrm>
            <a:off x="1303795" y="1361199"/>
            <a:ext cx="2505184" cy="26636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2278AF-D08B-4CE1-9563-F2EFD896CD0D}"/>
              </a:ext>
            </a:extLst>
          </p:cNvPr>
          <p:cNvSpPr/>
          <p:nvPr/>
        </p:nvSpPr>
        <p:spPr>
          <a:xfrm>
            <a:off x="1303795" y="2225488"/>
            <a:ext cx="270207" cy="11247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C835BD-B799-43C3-9F27-CCC03ACB66F6}"/>
              </a:ext>
            </a:extLst>
          </p:cNvPr>
          <p:cNvSpPr txBox="1"/>
          <p:nvPr/>
        </p:nvSpPr>
        <p:spPr>
          <a:xfrm>
            <a:off x="511590" y="2323711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Nunito" panose="020B0604020202020204" charset="0"/>
              </a:rPr>
              <a:t>Adição de 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camadas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9C2F9B0-3496-4917-8846-EB40F6FF0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2690" y="802386"/>
            <a:ext cx="4879115" cy="37813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DC152B6-CBE9-44C5-8840-1BA113C50F5E}"/>
              </a:ext>
            </a:extLst>
          </p:cNvPr>
          <p:cNvSpPr txBox="1"/>
          <p:nvPr/>
        </p:nvSpPr>
        <p:spPr>
          <a:xfrm>
            <a:off x="5384439" y="2323711"/>
            <a:ext cx="27104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Selecione o tipo de dados a ser adicionado &gt; Clique em ... e navegue até o diretório em que o arquivo está localizado</a:t>
            </a:r>
          </a:p>
        </p:txBody>
      </p:sp>
      <p:sp>
        <p:nvSpPr>
          <p:cNvPr id="22" name="Google Shape;277;p15">
            <a:extLst>
              <a:ext uri="{FF2B5EF4-FFF2-40B4-BE49-F238E27FC236}">
                <a16:creationId xmlns:a16="http://schemas.microsoft.com/office/drawing/2014/main" id="{EF577113-C8BC-49B3-BB50-A5B2AA983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Adição de feições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0378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7375879-BBFC-4F67-A67E-81121CF3B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704" y="1991306"/>
            <a:ext cx="1242168" cy="304826"/>
          </a:xfrm>
          <a:prstGeom prst="rect">
            <a:avLst/>
          </a:prstGeom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CBF41968-BF49-4CA1-85BD-0EE46CD0E7E1}"/>
              </a:ext>
            </a:extLst>
          </p:cNvPr>
          <p:cNvCxnSpPr/>
          <p:nvPr/>
        </p:nvCxnSpPr>
        <p:spPr>
          <a:xfrm rot="5400000" flipH="1" flipV="1">
            <a:off x="1415562" y="1689474"/>
            <a:ext cx="407002" cy="196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A7B81F-18CA-4D92-A60F-35703EED123C}"/>
              </a:ext>
            </a:extLst>
          </p:cNvPr>
          <p:cNvSpPr txBox="1"/>
          <p:nvPr/>
        </p:nvSpPr>
        <p:spPr>
          <a:xfrm>
            <a:off x="1257974" y="1368859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Seleção simples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CCA41DB-DD2C-4BBF-BFBA-8B3CB41C506B}"/>
              </a:ext>
            </a:extLst>
          </p:cNvPr>
          <p:cNvCxnSpPr>
            <a:cxnSpLocks/>
          </p:cNvCxnSpPr>
          <p:nvPr/>
        </p:nvCxnSpPr>
        <p:spPr>
          <a:xfrm flipV="1">
            <a:off x="1923422" y="1730192"/>
            <a:ext cx="459422" cy="261113"/>
          </a:xfrm>
          <a:prstGeom prst="bentConnector3">
            <a:avLst>
              <a:gd name="adj1" fmla="val -91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A0812F-151C-4A6F-B72D-3E817F2238B0}"/>
              </a:ext>
            </a:extLst>
          </p:cNvPr>
          <p:cNvSpPr txBox="1"/>
          <p:nvPr/>
        </p:nvSpPr>
        <p:spPr>
          <a:xfrm>
            <a:off x="2382844" y="1622469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Seleção por expressão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F09B60F-C858-422F-875E-264F47C4B7FF}"/>
              </a:ext>
            </a:extLst>
          </p:cNvPr>
          <p:cNvSpPr txBox="1"/>
          <p:nvPr/>
        </p:nvSpPr>
        <p:spPr>
          <a:xfrm>
            <a:off x="2931318" y="2080688"/>
            <a:ext cx="994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Desfazer seleção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95EAC57-9DB5-4C6F-A658-5152320E5A0C}"/>
              </a:ext>
            </a:extLst>
          </p:cNvPr>
          <p:cNvCxnSpPr/>
          <p:nvPr/>
        </p:nvCxnSpPr>
        <p:spPr>
          <a:xfrm>
            <a:off x="2435132" y="2193904"/>
            <a:ext cx="496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B82AC483-90CC-473B-96A1-A52725F48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06" y="2571750"/>
            <a:ext cx="3213396" cy="180753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B877F10-470C-4345-AFB9-F5A9311DA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90" y="153176"/>
            <a:ext cx="4054378" cy="2889398"/>
          </a:xfrm>
          <a:prstGeom prst="rect">
            <a:avLst/>
          </a:prstGeom>
        </p:spPr>
      </p:pic>
      <p:graphicFrame>
        <p:nvGraphicFramePr>
          <p:cNvPr id="29" name="Tabela 29">
            <a:extLst>
              <a:ext uri="{FF2B5EF4-FFF2-40B4-BE49-F238E27FC236}">
                <a16:creationId xmlns:a16="http://schemas.microsoft.com/office/drawing/2014/main" id="{4FC771DD-B96C-41DD-BF50-C1EF6C5FC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9240"/>
              </p:ext>
            </p:extLst>
          </p:nvPr>
        </p:nvGraphicFramePr>
        <p:xfrm>
          <a:off x="5218500" y="3090180"/>
          <a:ext cx="2132558" cy="14935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32558">
                  <a:extLst>
                    <a:ext uri="{9D8B030D-6E8A-4147-A177-3AD203B41FA5}">
                      <a16:colId xmlns:a16="http://schemas.microsoft.com/office/drawing/2014/main" val="1313409552"/>
                    </a:ext>
                  </a:extLst>
                </a:gridCol>
              </a:tblGrid>
              <a:tr h="180229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Exemplos de Operadores Lógicos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66444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“nome” = ‘Cachoeiras de Macau’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57813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“nome” &lt;&gt; ‘Cachoeiras de Macau’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26336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area_plant</a:t>
                      </a:r>
                      <a:r>
                        <a:rPr lang="pt-BR" sz="800" dirty="0"/>
                        <a:t>” &gt; 500000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1672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area_plant</a:t>
                      </a:r>
                      <a:r>
                        <a:rPr lang="pt-BR" sz="800" dirty="0"/>
                        <a:t>” &lt; 500000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6711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geocodigo</a:t>
                      </a:r>
                      <a:r>
                        <a:rPr lang="pt-BR" sz="800" dirty="0"/>
                        <a:t>” like ’33%’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40135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>
                          <a:latin typeface="Nunito" panose="020B0604020202020204" charset="0"/>
                        </a:rPr>
                        <a:t>“nome” in (‘Angra dos Reis’, ‘Pinheiral’)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9445"/>
                  </a:ext>
                </a:extLst>
              </a:tr>
            </a:tbl>
          </a:graphicData>
        </a:graphic>
      </p:graphicFrame>
      <p:sp>
        <p:nvSpPr>
          <p:cNvPr id="39" name="Google Shape;277;p15">
            <a:extLst>
              <a:ext uri="{FF2B5EF4-FFF2-40B4-BE49-F238E27FC236}">
                <a16:creationId xmlns:a16="http://schemas.microsoft.com/office/drawing/2014/main" id="{BF2D8A60-02D2-4F78-AE9E-420284DE8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Seleção de feições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812453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1155CC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269</Words>
  <Application>Microsoft Office PowerPoint</Application>
  <PresentationFormat>Apresentação na tela 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Nunito</vt:lpstr>
      <vt:lpstr>Wingdings</vt:lpstr>
      <vt:lpstr>Maven Pro</vt:lpstr>
      <vt:lpstr>Arial</vt:lpstr>
      <vt:lpstr>Momentum</vt:lpstr>
      <vt:lpstr>Introdução ao QGIS 3.x</vt:lpstr>
      <vt:lpstr>Acesso ao material do curso</vt:lpstr>
      <vt:lpstr>Ementa</vt:lpstr>
      <vt:lpstr>Download da versão do QGIS</vt:lpstr>
      <vt:lpstr>Instalação</vt:lpstr>
      <vt:lpstr>Apresentação do PowerPoint</vt:lpstr>
      <vt:lpstr>Plugin</vt:lpstr>
      <vt:lpstr>Adição de feições</vt:lpstr>
      <vt:lpstr>Seleção de feições</vt:lpstr>
      <vt:lpstr>Sistemas de Coordenadas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QGIS: Básico</dc:title>
  <cp:lastModifiedBy>Thais Dornelas</cp:lastModifiedBy>
  <cp:revision>24</cp:revision>
  <dcterms:modified xsi:type="dcterms:W3CDTF">2020-11-02T22:29:23Z</dcterms:modified>
</cp:coreProperties>
</file>