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69" r:id="rId4"/>
    <p:sldId id="268" r:id="rId5"/>
    <p:sldId id="267" r:id="rId6"/>
    <p:sldId id="270" r:id="rId7"/>
    <p:sldId id="257" r:id="rId8"/>
    <p:sldId id="258" r:id="rId9"/>
    <p:sldId id="266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89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5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9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9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4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TITL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sdornelas/curso_qg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docs.qgis.org/3.10/pt_BR/docs/gentle_gis_introduction/index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ive.osgeo.org/archive/6.0/en/overview/qgis_overview.html" TargetMode="External"/><Relationship Id="rId5" Type="http://schemas.openxmlformats.org/officeDocument/2006/relationships/hyperlink" Target="https://www.osgeo.org/projects/qgis/" TargetMode="External"/><Relationship Id="rId4" Type="http://schemas.openxmlformats.org/officeDocument/2006/relationships/hyperlink" Target="https://spatialreference.org/ref/sr-org/albers-conical-equal-area-brazil-sirgas-2000/ht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QGIS 3.10</a:t>
            </a:r>
            <a:endParaRPr dirty="0"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/>
              <a:t>doutoranda em geografia</a:t>
            </a:r>
            <a:endParaRPr sz="11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t-BR" sz="1100" b="1" dirty="0"/>
              <a:t>Definição: </a:t>
            </a:r>
            <a:r>
              <a:rPr lang="pt-BR" sz="1100" dirty="0"/>
              <a:t>“Um poderoso conjunto de ferramentas para a </a:t>
            </a:r>
            <a:r>
              <a:rPr lang="pt-BR" sz="1100" b="1" dirty="0"/>
              <a:t>aquisição</a:t>
            </a:r>
            <a:r>
              <a:rPr lang="pt-BR" sz="1100" dirty="0"/>
              <a:t>, </a:t>
            </a:r>
            <a:r>
              <a:rPr lang="pt-BR" sz="1100" b="1" dirty="0"/>
              <a:t>armazenamento</a:t>
            </a:r>
            <a:r>
              <a:rPr lang="pt-BR" sz="1100" dirty="0"/>
              <a:t>, </a:t>
            </a:r>
            <a:r>
              <a:rPr lang="pt-BR" sz="1100" b="1" dirty="0"/>
              <a:t>recuperação</a:t>
            </a:r>
            <a:r>
              <a:rPr lang="pt-BR" sz="1100" dirty="0"/>
              <a:t>, </a:t>
            </a:r>
            <a:r>
              <a:rPr lang="pt-BR" sz="1100" b="1" dirty="0"/>
              <a:t>transformação</a:t>
            </a:r>
            <a:r>
              <a:rPr lang="pt-BR" sz="1100" dirty="0"/>
              <a:t> e </a:t>
            </a:r>
            <a:r>
              <a:rPr lang="pt-BR" sz="1100" b="1" dirty="0"/>
              <a:t>exibição</a:t>
            </a:r>
            <a:r>
              <a:rPr lang="pt-BR" sz="1100" dirty="0"/>
              <a:t> de dados espaciais do mundo real.” (</a:t>
            </a:r>
            <a:r>
              <a:rPr lang="pt-BR" sz="1100" dirty="0" err="1"/>
              <a:t>Burrough</a:t>
            </a:r>
            <a:r>
              <a:rPr lang="pt-BR" sz="1100" dirty="0"/>
              <a:t>, 1986).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83" y="4531575"/>
            <a:ext cx="1278617" cy="61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95" y="4566300"/>
            <a:ext cx="805382" cy="5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67;p14">
            <a:extLst>
              <a:ext uri="{FF2B5EF4-FFF2-40B4-BE49-F238E27FC236}">
                <a16:creationId xmlns:a16="http://schemas.microsoft.com/office/drawing/2014/main" id="{E461D57C-B06F-4861-B1BD-936EF8B02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INFORMAÇÃO GEOGRÁFICA - SIG</a:t>
            </a:r>
            <a:endParaRPr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A584CA1-499A-4349-AB3B-081E64CA0078}"/>
              </a:ext>
            </a:extLst>
          </p:cNvPr>
          <p:cNvSpPr/>
          <p:nvPr/>
        </p:nvSpPr>
        <p:spPr>
          <a:xfrm>
            <a:off x="5458507" y="2304437"/>
            <a:ext cx="2381693" cy="180753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pt-BR" sz="1100" b="1" u="sng" dirty="0">
                <a:latin typeface="Nunito" panose="020B0604020202020204" charset="0"/>
              </a:rPr>
              <a:t>APLICAÇÕES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Geologia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Análises ambientais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Uso e cobertura da terra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Planejamento e ordenamento territorial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Redes de concessionárias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10CD2B3-4A7C-4B7B-891D-0E26A60B4459}"/>
              </a:ext>
            </a:extLst>
          </p:cNvPr>
          <p:cNvSpPr/>
          <p:nvPr/>
        </p:nvSpPr>
        <p:spPr>
          <a:xfrm>
            <a:off x="1303795" y="2304437"/>
            <a:ext cx="2381693" cy="18075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u="sng" dirty="0">
                <a:latin typeface="Nunito" panose="020B0604020202020204" charset="0"/>
              </a:rPr>
              <a:t>ÁREAS DE CONHECIMENTO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Cartografia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Sensoriamento remoto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Fotogrametria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Geodésia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Estatística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Computação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Banco de dados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1B3700B-8D73-4C1C-A688-B2D68075B55F}"/>
              </a:ext>
            </a:extLst>
          </p:cNvPr>
          <p:cNvSpPr/>
          <p:nvPr/>
        </p:nvSpPr>
        <p:spPr>
          <a:xfrm>
            <a:off x="3905688" y="2828260"/>
            <a:ext cx="1155405" cy="659219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bg2"/>
                </a:solidFill>
                <a:latin typeface="Nunito" panose="020B0604020202020204" charset="0"/>
              </a:rPr>
              <a:t>Possibilita a integração com outras tecnologias</a:t>
            </a:r>
          </a:p>
        </p:txBody>
      </p: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100" dirty="0"/>
              <a:t>A representação de dados espaciais em SIG podem ser agrupadas em duas estruturas, uma </a:t>
            </a:r>
            <a:r>
              <a:rPr lang="pt-BR" sz="1100" b="1" dirty="0"/>
              <a:t>vetorial</a:t>
            </a:r>
            <a:r>
              <a:rPr lang="pt-BR" sz="1100" dirty="0"/>
              <a:t> e outra </a:t>
            </a:r>
            <a:r>
              <a:rPr lang="pt-BR" sz="1100" b="1" dirty="0"/>
              <a:t>matricial</a:t>
            </a:r>
            <a:r>
              <a:rPr lang="pt-BR" sz="11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100" dirty="0"/>
          </a:p>
        </p:txBody>
      </p:sp>
      <p:pic>
        <p:nvPicPr>
          <p:cNvPr id="290" name="Google Shape;2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83" y="4531575"/>
            <a:ext cx="1278617" cy="61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95" y="4566300"/>
            <a:ext cx="805382" cy="5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67;p14">
            <a:extLst>
              <a:ext uri="{FF2B5EF4-FFF2-40B4-BE49-F238E27FC236}">
                <a16:creationId xmlns:a16="http://schemas.microsoft.com/office/drawing/2014/main" id="{E461D57C-B06F-4861-B1BD-936EF8B02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REPRESENTAÇÃO DE DADOS ESPACIAIS</a:t>
            </a:r>
            <a:endParaRPr dirty="0"/>
          </a:p>
        </p:txBody>
      </p:sp>
      <p:pic>
        <p:nvPicPr>
          <p:cNvPr id="2" name="3 Imagen">
            <a:extLst>
              <a:ext uri="{FF2B5EF4-FFF2-40B4-BE49-F238E27FC236}">
                <a16:creationId xmlns:a16="http://schemas.microsoft.com/office/drawing/2014/main" id="{30ED0645-17BA-4566-89E0-E76A24D20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86" y="2817075"/>
            <a:ext cx="2667000" cy="1714500"/>
          </a:xfrm>
          <a:prstGeom prst="rect">
            <a:avLst/>
          </a:prstGeom>
        </p:spPr>
      </p:pic>
      <p:pic>
        <p:nvPicPr>
          <p:cNvPr id="3" name="4 Imagen">
            <a:extLst>
              <a:ext uri="{FF2B5EF4-FFF2-40B4-BE49-F238E27FC236}">
                <a16:creationId xmlns:a16="http://schemas.microsoft.com/office/drawing/2014/main" id="{F9A64933-D410-4BBF-8197-63C4D2D00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99" y="2817075"/>
            <a:ext cx="2895600" cy="1581150"/>
          </a:xfrm>
          <a:prstGeom prst="rect">
            <a:avLst/>
          </a:prstGeom>
        </p:spPr>
      </p:pic>
      <p:sp>
        <p:nvSpPr>
          <p:cNvPr id="4" name="Fluxograma: Dados 3">
            <a:extLst>
              <a:ext uri="{FF2B5EF4-FFF2-40B4-BE49-F238E27FC236}">
                <a16:creationId xmlns:a16="http://schemas.microsoft.com/office/drawing/2014/main" id="{BA490732-D356-4CB6-A5A3-3F2DD9742369}"/>
              </a:ext>
            </a:extLst>
          </p:cNvPr>
          <p:cNvSpPr/>
          <p:nvPr/>
        </p:nvSpPr>
        <p:spPr>
          <a:xfrm>
            <a:off x="2139763" y="2380364"/>
            <a:ext cx="1800446" cy="382772"/>
          </a:xfrm>
          <a:prstGeom prst="flowChartInputOutp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Nunito" panose="020B0604020202020204" charset="0"/>
              </a:rPr>
              <a:t>Vetorial</a:t>
            </a:r>
          </a:p>
        </p:txBody>
      </p:sp>
      <p:sp>
        <p:nvSpPr>
          <p:cNvPr id="5" name="Fluxograma: Dados 4">
            <a:extLst>
              <a:ext uri="{FF2B5EF4-FFF2-40B4-BE49-F238E27FC236}">
                <a16:creationId xmlns:a16="http://schemas.microsoft.com/office/drawing/2014/main" id="{CDAC5A65-E578-4575-AE88-61E9E204CC6F}"/>
              </a:ext>
            </a:extLst>
          </p:cNvPr>
          <p:cNvSpPr/>
          <p:nvPr/>
        </p:nvSpPr>
        <p:spPr>
          <a:xfrm>
            <a:off x="5879576" y="2380364"/>
            <a:ext cx="1800446" cy="382772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Nunito" panose="020B0604020202020204" charset="0"/>
              </a:rPr>
              <a:t>Matricial</a:t>
            </a:r>
          </a:p>
        </p:txBody>
      </p:sp>
    </p:spTree>
    <p:extLst>
      <p:ext uri="{BB962C8B-B14F-4D97-AF65-F5344CB8AC3E}">
        <p14:creationId xmlns:p14="http://schemas.microsoft.com/office/powerpoint/2010/main" val="28101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100" b="1" dirty="0"/>
              <a:t>Projeção cartográfica: </a:t>
            </a:r>
            <a:r>
              <a:rPr lang="pt-BR" sz="1100" dirty="0"/>
              <a:t>busca retratar a superfície terrestre (3D), ou parte dela sobre uma superfície plana (2D) (Menezes e Fernandes, 2013).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100" b="1" dirty="0"/>
              <a:t>Sistema de Referência de Coordenadas: </a:t>
            </a:r>
            <a:r>
              <a:rPr lang="pt-BR" sz="1100" dirty="0"/>
              <a:t>define como o mapa bidimensional em um SIG se relaciona com o mundo real.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pt-BR" sz="1100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pt-BR" sz="11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9B246-B43E-4FAE-AFEF-EE9E2B31E4B3}"/>
              </a:ext>
            </a:extLst>
          </p:cNvPr>
          <p:cNvGrpSpPr/>
          <p:nvPr/>
        </p:nvGrpSpPr>
        <p:grpSpPr>
          <a:xfrm>
            <a:off x="1303795" y="4531575"/>
            <a:ext cx="7030505" cy="611849"/>
            <a:chOff x="1303795" y="4531575"/>
            <a:chExt cx="7030505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55683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267;p14">
            <a:extLst>
              <a:ext uri="{FF2B5EF4-FFF2-40B4-BE49-F238E27FC236}">
                <a16:creationId xmlns:a16="http://schemas.microsoft.com/office/drawing/2014/main" id="{E461D57C-B06F-4861-B1BD-936EF8B02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PROJEÇÃO E SISTEMA DE REFERÊNCIA DE COORDENADAS - SRC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35282-BFF7-4572-AB0D-3D2742FFF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486" y="2834162"/>
            <a:ext cx="2262240" cy="171076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5598E88-C6A0-4832-9C53-DB1213EA3431}"/>
              </a:ext>
            </a:extLst>
          </p:cNvPr>
          <p:cNvSpPr/>
          <p:nvPr/>
        </p:nvSpPr>
        <p:spPr>
          <a:xfrm>
            <a:off x="4371412" y="2912494"/>
            <a:ext cx="1786270" cy="1632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Nunito" panose="020B0604020202020204" charset="0"/>
              </a:rPr>
              <a:t>Sistemas de Coordenadas Geográficas</a:t>
            </a:r>
          </a:p>
          <a:p>
            <a:pPr algn="ctr"/>
            <a:endParaRPr lang="pt-BR" sz="1000" dirty="0">
              <a:latin typeface="Nunito" panose="020B0604020202020204" charset="0"/>
            </a:endParaRPr>
          </a:p>
          <a:p>
            <a:pPr algn="ctr"/>
            <a:r>
              <a:rPr lang="pt-BR" sz="1000" dirty="0">
                <a:latin typeface="Nunito" panose="020B0604020202020204" charset="0"/>
              </a:rPr>
              <a:t>Unidades: graus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5A992C1-DC95-40D1-AF62-2C6BBE52CA87}"/>
              </a:ext>
            </a:extLst>
          </p:cNvPr>
          <p:cNvSpPr/>
          <p:nvPr/>
        </p:nvSpPr>
        <p:spPr>
          <a:xfrm>
            <a:off x="6352856" y="2899144"/>
            <a:ext cx="1786270" cy="1632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Nunito" panose="020B0604020202020204" charset="0"/>
              </a:rPr>
              <a:t>Sistemas de Coordenadas Projetadas</a:t>
            </a:r>
          </a:p>
          <a:p>
            <a:pPr algn="ctr"/>
            <a:endParaRPr lang="pt-BR" dirty="0">
              <a:latin typeface="Nunito" panose="020B0604020202020204" charset="0"/>
            </a:endParaRPr>
          </a:p>
          <a:p>
            <a:pPr algn="ctr"/>
            <a:r>
              <a:rPr lang="pt-BR" sz="1000" dirty="0">
                <a:latin typeface="Nunito" panose="020B0604020202020204" charset="0"/>
              </a:rPr>
              <a:t>Unidades: metros</a:t>
            </a:r>
          </a:p>
        </p:txBody>
      </p:sp>
    </p:spTree>
    <p:extLst>
      <p:ext uri="{BB962C8B-B14F-4D97-AF65-F5344CB8AC3E}">
        <p14:creationId xmlns:p14="http://schemas.microsoft.com/office/powerpoint/2010/main" val="294994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/>
              <a:t>O QGIS é um programa de sistema de informação geográfica (SIG) livre, de código-fonte aberto e multiplataforma que permite a visualização, edição e análise de dados geográficos.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/>
              <a:t>O QGIS vem sendo desenvolvido desde 2002 e faz parte dos projetos ativos da OSGEO – Open </a:t>
            </a:r>
            <a:r>
              <a:rPr lang="pt-BR" sz="1100" dirty="0" err="1"/>
              <a:t>Source</a:t>
            </a:r>
            <a:r>
              <a:rPr lang="pt-BR" sz="1100" dirty="0"/>
              <a:t> </a:t>
            </a:r>
            <a:r>
              <a:rPr lang="pt-BR" sz="1100" dirty="0" err="1"/>
              <a:t>Geospatial</a:t>
            </a:r>
            <a:r>
              <a:rPr lang="pt-BR" sz="1100" dirty="0"/>
              <a:t> Foundation.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/>
              <a:t>Características principais: fornecer um crescimento contínuo do número de ferramentas por meio de funções núcleo e de plugins.</a:t>
            </a:r>
            <a:endParaRPr sz="1100" dirty="0"/>
          </a:p>
        </p:txBody>
      </p:sp>
      <p:sp>
        <p:nvSpPr>
          <p:cNvPr id="7" name="Google Shape;277;p15">
            <a:extLst>
              <a:ext uri="{FF2B5EF4-FFF2-40B4-BE49-F238E27FC236}">
                <a16:creationId xmlns:a16="http://schemas.microsoft.com/office/drawing/2014/main" id="{A6EFFFD7-C19C-4DAF-8679-4C4A19005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QGIS</a:t>
            </a:r>
            <a:endParaRPr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0BF433C-B782-4093-9D37-10FAE8C18640}"/>
              </a:ext>
            </a:extLst>
          </p:cNvPr>
          <p:cNvGrpSpPr/>
          <p:nvPr/>
        </p:nvGrpSpPr>
        <p:grpSpPr>
          <a:xfrm>
            <a:off x="1303795" y="4531575"/>
            <a:ext cx="7030505" cy="611849"/>
            <a:chOff x="1303795" y="4531575"/>
            <a:chExt cx="7030505" cy="611849"/>
          </a:xfrm>
        </p:grpSpPr>
        <p:pic>
          <p:nvPicPr>
            <p:cNvPr id="9" name="Google Shape;290;p16">
              <a:extLst>
                <a:ext uri="{FF2B5EF4-FFF2-40B4-BE49-F238E27FC236}">
                  <a16:creationId xmlns:a16="http://schemas.microsoft.com/office/drawing/2014/main" id="{01C6BF5C-D005-4E7E-9112-3593265D2A6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55683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92;p16">
              <a:extLst>
                <a:ext uri="{FF2B5EF4-FFF2-40B4-BE49-F238E27FC236}">
                  <a16:creationId xmlns:a16="http://schemas.microsoft.com/office/drawing/2014/main" id="{8EBA1022-FDD2-4E06-9C6A-2C3D04D50D3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41B8C0-6817-457A-AB6D-753CD8719AA0}"/>
              </a:ext>
            </a:extLst>
          </p:cNvPr>
          <p:cNvSpPr/>
          <p:nvPr/>
        </p:nvSpPr>
        <p:spPr>
          <a:xfrm>
            <a:off x="3767470" y="3374065"/>
            <a:ext cx="1609060" cy="11575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Nunito" panose="020B0604020202020204" charset="0"/>
              </a:rPr>
              <a:t>Interoperabilidade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Customização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Extensibilidade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Comunidade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Internacional</a:t>
            </a:r>
          </a:p>
        </p:txBody>
      </p:sp>
    </p:spTree>
    <p:extLst>
      <p:ext uri="{BB962C8B-B14F-4D97-AF65-F5344CB8AC3E}">
        <p14:creationId xmlns:p14="http://schemas.microsoft.com/office/powerpoint/2010/main" val="325970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15">
            <a:extLst>
              <a:ext uri="{FF2B5EF4-FFF2-40B4-BE49-F238E27FC236}">
                <a16:creationId xmlns:a16="http://schemas.microsoft.com/office/drawing/2014/main" id="{A6EFFFD7-C19C-4DAF-8679-4C4A19005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QGIS</a:t>
            </a:r>
            <a:endParaRPr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0BF433C-B782-4093-9D37-10FAE8C18640}"/>
              </a:ext>
            </a:extLst>
          </p:cNvPr>
          <p:cNvGrpSpPr/>
          <p:nvPr/>
        </p:nvGrpSpPr>
        <p:grpSpPr>
          <a:xfrm>
            <a:off x="1303795" y="4531575"/>
            <a:ext cx="7030505" cy="611849"/>
            <a:chOff x="1303795" y="4531575"/>
            <a:chExt cx="7030505" cy="611849"/>
          </a:xfrm>
        </p:grpSpPr>
        <p:pic>
          <p:nvPicPr>
            <p:cNvPr id="9" name="Google Shape;290;p16">
              <a:extLst>
                <a:ext uri="{FF2B5EF4-FFF2-40B4-BE49-F238E27FC236}">
                  <a16:creationId xmlns:a16="http://schemas.microsoft.com/office/drawing/2014/main" id="{01C6BF5C-D005-4E7E-9112-3593265D2A6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55683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92;p16">
              <a:extLst>
                <a:ext uri="{FF2B5EF4-FFF2-40B4-BE49-F238E27FC236}">
                  <a16:creationId xmlns:a16="http://schemas.microsoft.com/office/drawing/2014/main" id="{8EBA1022-FDD2-4E06-9C6A-2C3D04D50D3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8E94E28-288B-476C-9039-A4C2E6C4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9" y="1502735"/>
            <a:ext cx="3886672" cy="24171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87B338-3BAB-4D27-8DB5-98A5AC270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449" y="1502735"/>
            <a:ext cx="4204192" cy="236485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7F2D89-DD61-48DC-A218-2EF59AFBB5F5}"/>
              </a:ext>
            </a:extLst>
          </p:cNvPr>
          <p:cNvSpPr txBox="1"/>
          <p:nvPr/>
        </p:nvSpPr>
        <p:spPr>
          <a:xfrm>
            <a:off x="1514511" y="410458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Nunito" panose="020B0604020202020204" charset="0"/>
              </a:rPr>
              <a:t>Quantum GIS – versão 1.8.0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0C7B8-7680-4963-9968-37CD07E3FF2B}"/>
              </a:ext>
            </a:extLst>
          </p:cNvPr>
          <p:cNvSpPr txBox="1"/>
          <p:nvPr/>
        </p:nvSpPr>
        <p:spPr>
          <a:xfrm>
            <a:off x="5904358" y="406108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Nunito" panose="020B0604020202020204" charset="0"/>
              </a:rPr>
              <a:t>QGIS – versão 3.10.11</a:t>
            </a:r>
          </a:p>
        </p:txBody>
      </p:sp>
    </p:spTree>
    <p:extLst>
      <p:ext uri="{BB962C8B-B14F-4D97-AF65-F5344CB8AC3E}">
        <p14:creationId xmlns:p14="http://schemas.microsoft.com/office/powerpoint/2010/main" val="39859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Acesso ao material do curso</a:t>
            </a:r>
            <a:endParaRPr dirty="0"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1303800" y="1578188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Essa apresentação e os materiais suplementares: </a:t>
            </a:r>
            <a:r>
              <a:rPr lang="pt-BR" dirty="0">
                <a:hlinkClick r:id="rId3"/>
              </a:rPr>
              <a:t>https://github.com/thsdornelas/curso_qgis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2027B-7215-436E-94EF-44645CEA3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5" y="2160509"/>
            <a:ext cx="3759853" cy="2253408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6E74D5F-07B1-43FE-B9C8-952AEC1F7E13}"/>
              </a:ext>
            </a:extLst>
          </p:cNvPr>
          <p:cNvGrpSpPr/>
          <p:nvPr/>
        </p:nvGrpSpPr>
        <p:grpSpPr>
          <a:xfrm>
            <a:off x="1303795" y="4531575"/>
            <a:ext cx="7030505" cy="611849"/>
            <a:chOff x="1303795" y="4531575"/>
            <a:chExt cx="7030505" cy="611849"/>
          </a:xfrm>
        </p:grpSpPr>
        <p:pic>
          <p:nvPicPr>
            <p:cNvPr id="11" name="Google Shape;290;p16">
              <a:extLst>
                <a:ext uri="{FF2B5EF4-FFF2-40B4-BE49-F238E27FC236}">
                  <a16:creationId xmlns:a16="http://schemas.microsoft.com/office/drawing/2014/main" id="{246BB63A-0178-4143-A07E-DE9223E4F5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5683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92;p16">
              <a:extLst>
                <a:ext uri="{FF2B5EF4-FFF2-40B4-BE49-F238E27FC236}">
                  <a16:creationId xmlns:a16="http://schemas.microsoft.com/office/drawing/2014/main" id="{A9FBE4FF-DBF0-40E3-BBF3-0ADC2FF4AA5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Prática com QGIS</a:t>
            </a:r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Apresentação da interface e instalação de plugins;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Importação de dados vetoriais e matriciais;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Importação e união de tabelas a dados espaciais (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join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);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Consulta a partir de operadores lógicos e manipulação de tabelas;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Operações vetoriais básicas;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Elaboração de mapa temático;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Composição colorida da imagem CBERS 4A;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Recorte da imagem para área de interesse;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pt-BR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pt-BR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A117A7E-89B2-4302-A5D0-6C6354890B9C}"/>
              </a:ext>
            </a:extLst>
          </p:cNvPr>
          <p:cNvGrpSpPr/>
          <p:nvPr/>
        </p:nvGrpSpPr>
        <p:grpSpPr>
          <a:xfrm>
            <a:off x="1303795" y="4531575"/>
            <a:ext cx="7030505" cy="611849"/>
            <a:chOff x="1303795" y="4531575"/>
            <a:chExt cx="7030505" cy="611849"/>
          </a:xfrm>
        </p:grpSpPr>
        <p:pic>
          <p:nvPicPr>
            <p:cNvPr id="9" name="Google Shape;290;p16">
              <a:extLst>
                <a:ext uri="{FF2B5EF4-FFF2-40B4-BE49-F238E27FC236}">
                  <a16:creationId xmlns:a16="http://schemas.microsoft.com/office/drawing/2014/main" id="{E3F03914-EF40-4798-BB2F-909B2E256DE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55683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92;p16">
              <a:extLst>
                <a:ext uri="{FF2B5EF4-FFF2-40B4-BE49-F238E27FC236}">
                  <a16:creationId xmlns:a16="http://schemas.microsoft.com/office/drawing/2014/main" id="{E81EC83B-7684-4C45-9C2B-82870FBC506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050" b="0" i="0" dirty="0">
                <a:solidFill>
                  <a:srgbClr val="000000"/>
                </a:solidFill>
                <a:effectLst/>
                <a:latin typeface="Nunito" panose="020B0604020202020204" charset="0"/>
              </a:rPr>
              <a:t>Menezes, P. M. L. Fernandes, M. C. Roteiro de Cartografia. São Paulo: Oficina de Textos, 2013.</a:t>
            </a:r>
            <a:r>
              <a:rPr lang="pt-BR" sz="1050" dirty="0">
                <a:latin typeface="Nunito" panose="020B0604020202020204" charset="0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050" b="0" i="0" dirty="0">
                <a:solidFill>
                  <a:srgbClr val="0000FF"/>
                </a:solidFill>
                <a:effectLst/>
                <a:latin typeface="Nunito" panose="020B0604020202020204" charset="0"/>
              </a:rPr>
              <a:t>http://www.qgistutorials.com/</a:t>
            </a:r>
            <a:r>
              <a:rPr lang="pt-BR" sz="1050" b="0" i="0" dirty="0" err="1">
                <a:solidFill>
                  <a:srgbClr val="0000FF"/>
                </a:solidFill>
                <a:effectLst/>
                <a:latin typeface="Nunito" panose="020B0604020202020204" charset="0"/>
              </a:rPr>
              <a:t>pt_BR</a:t>
            </a:r>
            <a:r>
              <a:rPr lang="pt-BR" sz="1050" b="0" i="0" dirty="0">
                <a:solidFill>
                  <a:srgbClr val="0000FF"/>
                </a:solidFill>
                <a:effectLst/>
                <a:latin typeface="Nunito" panose="020B0604020202020204" charset="0"/>
              </a:rPr>
              <a:t>/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.</a:t>
            </a:r>
            <a:r>
              <a:rPr lang="pt-BR" sz="1050" b="0" i="0" dirty="0">
                <a:solidFill>
                  <a:srgbClr val="0000FF"/>
                </a:solidFill>
                <a:effectLst/>
                <a:latin typeface="Nunito" panose="020B0604020202020204" charset="0"/>
              </a:rPr>
              <a:t> </a:t>
            </a:r>
            <a:r>
              <a:rPr lang="pt-BR" sz="1050" b="0" i="0" dirty="0">
                <a:solidFill>
                  <a:schemeClr val="bg2">
                    <a:lumMod val="50000"/>
                  </a:schemeClr>
                </a:solidFill>
                <a:effectLst/>
                <a:latin typeface="Nunito" panose="020B0604020202020204" charset="0"/>
              </a:rPr>
              <a:t>Tutoriais e dicas para QGIS.</a:t>
            </a:r>
            <a:r>
              <a:rPr lang="pt-BR" sz="1050" b="0" i="0" dirty="0">
                <a:solidFill>
                  <a:srgbClr val="0000FF"/>
                </a:solidFill>
                <a:effectLst/>
                <a:latin typeface="Nunito" panose="020B0604020202020204" charset="0"/>
              </a:rPr>
              <a:t> </a:t>
            </a:r>
            <a:r>
              <a:rPr lang="pt-BR" sz="1050" b="0" i="0" dirty="0">
                <a:solidFill>
                  <a:srgbClr val="000000"/>
                </a:solidFill>
                <a:effectLst/>
                <a:latin typeface="Nunito" panose="020B0604020202020204" charset="0"/>
              </a:rPr>
              <a:t>Acesso em 08 de novembro de 2020.</a:t>
            </a:r>
            <a:r>
              <a:rPr lang="pt-BR" sz="1050" dirty="0">
                <a:latin typeface="Nunito" panose="020B0604020202020204" charset="0"/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https://courses.spatialthoughts.com/index.html. Acesso em 08 de novembro de 2020.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https://docs.qgis.org/3.10/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pt_BR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docs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gentle_gis_introduction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3"/>
              </a:rPr>
              <a:t>/index.html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. Acesso em 08 de novembro de 2020.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https://spatialreference.org/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ref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sr-org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/albers-conical-equal-area-brazil-sirgas-2000/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html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4"/>
              </a:rPr>
              <a:t>/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. Acesso em 08 de novembro de 2020.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5"/>
              </a:rPr>
              <a:t>https://www.osgeo.org/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5"/>
              </a:rPr>
              <a:t>projects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5"/>
              </a:rPr>
              <a:t>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5"/>
              </a:rPr>
              <a:t>qgis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5"/>
              </a:rPr>
              <a:t>/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. Acesso em 08 de novembro de 2020.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6"/>
              </a:rPr>
              <a:t>https://live.osgeo.org/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6"/>
              </a:rPr>
              <a:t>archive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6"/>
              </a:rPr>
              <a:t>/6.0/</a:t>
            </a:r>
            <a:r>
              <a:rPr lang="pt-BR" sz="1050" dirty="0" err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6"/>
              </a:rPr>
              <a:t>en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hlinkClick r:id="rId6"/>
              </a:rPr>
              <a:t>/overview/qgis_overview.html</a:t>
            </a: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. Acesso em 08 de novembro de 2020.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endParaRPr lang="pt-BR" sz="105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endParaRPr lang="pt-BR" sz="105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pt-BR" sz="105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5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</p:txBody>
      </p:sp>
      <p:sp>
        <p:nvSpPr>
          <p:cNvPr id="7" name="Google Shape;277;p15">
            <a:extLst>
              <a:ext uri="{FF2B5EF4-FFF2-40B4-BE49-F238E27FC236}">
                <a16:creationId xmlns:a16="http://schemas.microsoft.com/office/drawing/2014/main" id="{1B3FA273-206E-45DE-A85C-FAB908EFF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FONTES</a:t>
            </a:r>
            <a:endParaRPr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B1F55CE-2277-489C-A3BA-E169692FC5DB}"/>
              </a:ext>
            </a:extLst>
          </p:cNvPr>
          <p:cNvGrpSpPr/>
          <p:nvPr/>
        </p:nvGrpSpPr>
        <p:grpSpPr>
          <a:xfrm>
            <a:off x="1303795" y="4531575"/>
            <a:ext cx="7030505" cy="611849"/>
            <a:chOff x="1303795" y="4531575"/>
            <a:chExt cx="7030505" cy="611849"/>
          </a:xfrm>
        </p:grpSpPr>
        <p:pic>
          <p:nvPicPr>
            <p:cNvPr id="9" name="Google Shape;290;p16">
              <a:extLst>
                <a:ext uri="{FF2B5EF4-FFF2-40B4-BE49-F238E27FC236}">
                  <a16:creationId xmlns:a16="http://schemas.microsoft.com/office/drawing/2014/main" id="{11BB43E5-04BA-4173-9389-9060FB166A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55683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92;p16">
              <a:extLst>
                <a:ext uri="{FF2B5EF4-FFF2-40B4-BE49-F238E27FC236}">
                  <a16:creationId xmlns:a16="http://schemas.microsoft.com/office/drawing/2014/main" id="{6E241047-71F8-4529-BAF7-84666FEECE8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769443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541</Words>
  <Application>Microsoft Office PowerPoint</Application>
  <PresentationFormat>Apresentação na tela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Nunito</vt:lpstr>
      <vt:lpstr>Momentum</vt:lpstr>
      <vt:lpstr>Introdução ao QGIS 3.10</vt:lpstr>
      <vt:lpstr>SISTEMA DE INFORMAÇÃO GEOGRÁFICA - SIG</vt:lpstr>
      <vt:lpstr>REPRESENTAÇÃO DE DADOS ESPACIAIS</vt:lpstr>
      <vt:lpstr>PROJEÇÃO E SISTEMA DE REFERÊNCIA DE COORDENADAS - SRC</vt:lpstr>
      <vt:lpstr>PROJETO QGIS</vt:lpstr>
      <vt:lpstr>PROJETO QGIS</vt:lpstr>
      <vt:lpstr>Acesso ao material do curso</vt:lpstr>
      <vt:lpstr>Prática com QGIS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QGIS: Básico</dc:title>
  <dc:creator>thsdornelas</dc:creator>
  <cp:lastModifiedBy>Thais Dornelas</cp:lastModifiedBy>
  <cp:revision>59</cp:revision>
  <dcterms:modified xsi:type="dcterms:W3CDTF">2020-11-08T23:37:26Z</dcterms:modified>
</cp:coreProperties>
</file>