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22"/>
  </p:notesMasterIdLst>
  <p:sldIdLst>
    <p:sldId id="256" r:id="rId2"/>
    <p:sldId id="270" r:id="rId3"/>
    <p:sldId id="259" r:id="rId4"/>
    <p:sldId id="257" r:id="rId5"/>
    <p:sldId id="275" r:id="rId6"/>
    <p:sldId id="258" r:id="rId7"/>
    <p:sldId id="280" r:id="rId8"/>
    <p:sldId id="265" r:id="rId9"/>
    <p:sldId id="268" r:id="rId10"/>
    <p:sldId id="267" r:id="rId11"/>
    <p:sldId id="260" r:id="rId12"/>
    <p:sldId id="276" r:id="rId13"/>
    <p:sldId id="261" r:id="rId14"/>
    <p:sldId id="272" r:id="rId15"/>
    <p:sldId id="277" r:id="rId16"/>
    <p:sldId id="262" r:id="rId17"/>
    <p:sldId id="278" r:id="rId18"/>
    <p:sldId id="264" r:id="rId19"/>
    <p:sldId id="27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6798" autoAdjust="0"/>
  </p:normalViewPr>
  <p:slideViewPr>
    <p:cSldViewPr snapToGrid="0">
      <p:cViewPr varScale="1">
        <p:scale>
          <a:sx n="70" d="100"/>
          <a:sy n="70" d="100"/>
        </p:scale>
        <p:origin x="8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1929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7000-6DF7-42CC-BCE0-30BCA2AF220E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146C3-7C2F-4959-A780-7F710EF1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9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6C3-7C2F-4959-A780-7F710EF15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7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6C3-7C2F-4959-A780-7F710EF15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6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https://developer.mozilla.org/en-US/docs/Web/HTML/Element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6C3-7C2F-4959-A780-7F710EF153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7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6C3-7C2F-4959-A780-7F710EF153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6C3-7C2F-4959-A780-7F710EF153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6C3-7C2F-4959-A780-7F710EF153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646D-4194-4A57-9E18-6217D1349A0A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2FD-EC74-4182-A187-068A8583838B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84DD-B33C-442C-BA2A-322D2740C6E0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32B8-0A9F-447A-B5AF-660C43D6F7E4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6C2B-0E83-40DC-970A-5421630AD1AE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CC4-A0C1-4370-A56E-C46DC9549461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9756-FCEA-477F-9515-BD9EC1C932D2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6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4993-A1F6-452E-B0AB-45BB76BE6530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8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9F84-39ED-4D0F-9932-E8A1D8172A9C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4F52-1B24-43B5-92C7-8BC78DCA06DD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7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594F-7A8E-44E9-9E26-A571B42CA99B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A31E-E753-40B5-BAA8-2EBA7DA35E31}" type="datetime1">
              <a:rPr lang="en-US" smtClean="0"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harsets/ref_html_symbol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3" TargetMode="External"/><Relationship Id="rId2" Type="http://schemas.openxmlformats.org/officeDocument/2006/relationships/hyperlink" Target="http://www.microsoft.com/web/webmatrix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hexa.com/" TargetMode="External"/><Relationship Id="rId2" Type="http://schemas.openxmlformats.org/officeDocument/2006/relationships/hyperlink" Target="https://kuler.ado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0to255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044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Html 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05084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Prepared by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Kyaw Lin Oo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Founder of EventNook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email: k@eventnook.com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Syntax is not case-sensitive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syntax is </a:t>
            </a:r>
            <a:r>
              <a:rPr lang="en-US" b="1" dirty="0" smtClean="0">
                <a:solidFill>
                  <a:srgbClr val="FF0000"/>
                </a:solidFill>
              </a:rPr>
              <a:t>NOT case-sensitive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A </a:t>
            </a:r>
            <a:r>
              <a:rPr lang="en-US" dirty="0" smtClean="0"/>
              <a:t>is the same</a:t>
            </a:r>
          </a:p>
          <a:p>
            <a:r>
              <a:rPr lang="en-US" dirty="0" smtClean="0"/>
              <a:t>Recommendation</a:t>
            </a:r>
            <a:endParaRPr lang="en-US" dirty="0" smtClean="0"/>
          </a:p>
          <a:p>
            <a:pPr lvl="1"/>
            <a:r>
              <a:rPr lang="en-US" dirty="0" smtClean="0"/>
              <a:t>Use “lower </a:t>
            </a:r>
            <a:r>
              <a:rPr lang="en-US" dirty="0" smtClean="0"/>
              <a:t>case” to make code clean &amp; readable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Commonly Used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Headers - </a:t>
            </a:r>
            <a:r>
              <a:rPr lang="en-US" sz="1800" dirty="0" smtClean="0">
                <a:solidFill>
                  <a:srgbClr val="FF0000"/>
                </a:solidFill>
              </a:rPr>
              <a:t>h1,h2,h3,h4,h5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Container Elements - </a:t>
            </a:r>
            <a:r>
              <a:rPr lang="en-US" sz="1800" dirty="0" smtClean="0">
                <a:solidFill>
                  <a:srgbClr val="FF0000"/>
                </a:solidFill>
              </a:rPr>
              <a:t>div, span, p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Font Styles - </a:t>
            </a:r>
            <a:r>
              <a:rPr lang="en-US" sz="1800" dirty="0" smtClean="0">
                <a:solidFill>
                  <a:srgbClr val="FF0000"/>
                </a:solidFill>
              </a:rPr>
              <a:t>font, b, strong, </a:t>
            </a:r>
            <a:r>
              <a:rPr lang="en-US" sz="1800" dirty="0" err="1" smtClean="0">
                <a:solidFill>
                  <a:srgbClr val="FF0000"/>
                </a:solidFill>
              </a:rPr>
              <a:t>u,I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em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/>
              <a:t>List - </a:t>
            </a:r>
            <a:r>
              <a:rPr lang="en-US" sz="1800" dirty="0" err="1" smtClean="0">
                <a:solidFill>
                  <a:srgbClr val="FF0000"/>
                </a:solidFill>
              </a:rPr>
              <a:t>ul,ol,li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/>
              <a:t>Table - </a:t>
            </a:r>
            <a:r>
              <a:rPr lang="en-US" sz="1800" dirty="0" smtClean="0">
                <a:solidFill>
                  <a:srgbClr val="FF0000"/>
                </a:solidFill>
              </a:rPr>
              <a:t>table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Anchor - </a:t>
            </a:r>
            <a:r>
              <a:rPr lang="en-US" sz="1800" dirty="0" smtClean="0">
                <a:solidFill>
                  <a:srgbClr val="FF0000"/>
                </a:solidFill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Image - </a:t>
            </a:r>
            <a:r>
              <a:rPr lang="en-US" sz="1800" dirty="0" err="1" smtClean="0">
                <a:solidFill>
                  <a:srgbClr val="FF0000"/>
                </a:solidFill>
              </a:rPr>
              <a:t>img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/>
              <a:t>Form Elements – </a:t>
            </a:r>
            <a:r>
              <a:rPr lang="en-US" sz="1800" dirty="0" smtClean="0">
                <a:solidFill>
                  <a:srgbClr val="FF0000"/>
                </a:solidFill>
              </a:rPr>
              <a:t>form, input, select, label, </a:t>
            </a:r>
            <a:r>
              <a:rPr lang="en-US" sz="1800" dirty="0" err="1" smtClean="0">
                <a:solidFill>
                  <a:srgbClr val="FF0000"/>
                </a:solidFill>
              </a:rPr>
              <a:t>textarea</a:t>
            </a:r>
            <a:r>
              <a:rPr lang="en-US" sz="1800" dirty="0" smtClean="0">
                <a:solidFill>
                  <a:srgbClr val="FF0000"/>
                </a:solidFill>
              </a:rPr>
              <a:t>, button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blockquote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err="1" smtClean="0"/>
              <a:t>hr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meta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fieldset</a:t>
            </a:r>
            <a:r>
              <a:rPr lang="en-US" sz="1800" dirty="0" smtClean="0"/>
              <a:t>, legend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Script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</a:t>
            </a:r>
            <a:r>
              <a:rPr lang="en-US" sz="1800" dirty="0" smtClean="0"/>
              <a:t>tyle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Ref: https://developer.mozilla.org/en-US/docs/Web/HTML/Element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 – Html Part 1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Head/Body set-up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Title, Meta tag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</a:rPr>
              <a:t>Headers h1-h6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</a:rPr>
              <a:t>Paragraphs p 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Font, Bold</a:t>
            </a:r>
            <a:r>
              <a:rPr lang="en-US" dirty="0">
                <a:solidFill>
                  <a:schemeClr val="bg1"/>
                </a:solidFill>
              </a:rPr>
              <a:t>, Italic, </a:t>
            </a:r>
            <a:r>
              <a:rPr lang="en-US" dirty="0" smtClean="0">
                <a:solidFill>
                  <a:schemeClr val="bg1"/>
                </a:solidFill>
              </a:rPr>
              <a:t>Underline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Special characters - &amp;, space, &gt;, &lt;,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</a:t>
            </a:r>
            <a:r>
              <a:rPr lang="en-US" dirty="0" err="1" smtClean="0"/>
              <a:t>nbsp</a:t>
            </a:r>
            <a:r>
              <a:rPr lang="en-US" dirty="0" smtClean="0"/>
              <a:t>;    - space</a:t>
            </a:r>
          </a:p>
          <a:p>
            <a:r>
              <a:rPr lang="en-US" dirty="0" smtClean="0"/>
              <a:t>&amp;copy;    - ©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gt</a:t>
            </a:r>
            <a:r>
              <a:rPr lang="en-US" dirty="0" smtClean="0"/>
              <a:t>;  - 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Ref: </a:t>
            </a:r>
            <a:r>
              <a:rPr lang="en-US" dirty="0" smtClean="0">
                <a:hlinkClick r:id="rId2"/>
              </a:rPr>
              <a:t>http://www.w3schools.com/charsets/ref_html_symbols.asp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Tags for Search Engine (Google)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Title,Keywords</a:t>
            </a:r>
            <a:r>
              <a:rPr lang="en-US" dirty="0" smtClean="0"/>
              <a:t>, description</a:t>
            </a:r>
          </a:p>
          <a:p>
            <a:endParaRPr lang="en-US" dirty="0" smtClean="0"/>
          </a:p>
          <a:p>
            <a:r>
              <a:rPr lang="en-US" dirty="0" smtClean="0"/>
              <a:t>E.g.,</a:t>
            </a:r>
          </a:p>
          <a:p>
            <a:r>
              <a:rPr lang="en-US" dirty="0" smtClean="0"/>
              <a:t>&lt;title&gt;EventNook – Online Event Registration &amp; Ticketing&lt;/title&gt;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meta name="keywords" content</a:t>
            </a:r>
            <a:r>
              <a:rPr lang="en-US" dirty="0" smtClean="0"/>
              <a:t>=“…"&gt; 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meta name="description" content</a:t>
            </a:r>
            <a:r>
              <a:rPr lang="en-US" dirty="0" smtClean="0"/>
              <a:t>=“…."&gt;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2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 – Html Part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iv, span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HyperLinks (Anchors)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In-line </a:t>
            </a:r>
            <a:r>
              <a:rPr lang="en-US" dirty="0">
                <a:solidFill>
                  <a:schemeClr val="bg1"/>
                </a:solidFill>
              </a:rPr>
              <a:t>CSS for title/text color (just 1)-- Text and Background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3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(anchor)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Website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a </a:t>
            </a:r>
            <a:r>
              <a:rPr lang="en-US" sz="1600" dirty="0" err="1"/>
              <a:t>href</a:t>
            </a:r>
            <a:r>
              <a:rPr lang="en-US" sz="1600" dirty="0"/>
              <a:t>="http://www.google.com"&gt;Go To Google&lt;/a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Open in New Window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="http://www.google.com" </a:t>
            </a:r>
            <a:r>
              <a:rPr lang="en-US" sz="1600" dirty="0">
                <a:solidFill>
                  <a:srgbClr val="FF0000"/>
                </a:solidFill>
              </a:rPr>
              <a:t>target="_blank"&gt;</a:t>
            </a:r>
            <a:r>
              <a:rPr lang="en-US" sz="1600" dirty="0"/>
              <a:t>Go To Google&lt;/a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Document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 smtClean="0"/>
              <a:t>=“#top"&gt;</a:t>
            </a:r>
            <a:r>
              <a:rPr lang="en-US" sz="1600" dirty="0"/>
              <a:t>Go To </a:t>
            </a:r>
            <a:r>
              <a:rPr lang="en-US" sz="1600" dirty="0" smtClean="0"/>
              <a:t>Top&lt;/</a:t>
            </a:r>
            <a:r>
              <a:rPr lang="en-US" sz="1600" dirty="0"/>
              <a:t>a&gt;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Email</a:t>
            </a:r>
            <a:endParaRPr lang="en-US" sz="1600" b="1" dirty="0"/>
          </a:p>
          <a:p>
            <a:r>
              <a:rPr lang="en-US" sz="1600" dirty="0" smtClean="0"/>
              <a:t>&lt;</a:t>
            </a:r>
            <a:r>
              <a:rPr lang="en-US" sz="1600" dirty="0"/>
              <a:t>a </a:t>
            </a:r>
            <a:r>
              <a:rPr lang="en-US" sz="1600" dirty="0" err="1"/>
              <a:t>href</a:t>
            </a:r>
            <a:r>
              <a:rPr lang="en-US" sz="1600" dirty="0"/>
              <a:t>="mailto:kyaw.linoo@eventnook.com?subject=Html%20Class&amp;body=This%20class%20is%20awesome"&gt;Email Feedback&lt;/a&gt;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 – Html Part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</a:rPr>
              <a:t>Tables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Iframe</a:t>
            </a:r>
            <a:r>
              <a:rPr lang="en-US" dirty="0" smtClean="0">
                <a:solidFill>
                  <a:schemeClr val="bg1"/>
                </a:solidFill>
              </a:rPr>
              <a:t> – (E.g., </a:t>
            </a:r>
            <a:r>
              <a:rPr lang="en-US" dirty="0" err="1">
                <a:solidFill>
                  <a:schemeClr val="bg1"/>
                </a:solidFill>
              </a:rPr>
              <a:t>Y</a:t>
            </a:r>
            <a:r>
              <a:rPr lang="en-US" dirty="0" err="1" smtClean="0">
                <a:solidFill>
                  <a:schemeClr val="bg1"/>
                </a:solidFill>
              </a:rPr>
              <a:t>outube</a:t>
            </a:r>
            <a:r>
              <a:rPr lang="en-US" dirty="0" smtClean="0">
                <a:solidFill>
                  <a:schemeClr val="bg1"/>
                </a:solidFill>
              </a:rPr>
              <a:t>, Google Map, EventNook ticket widget)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Facebook Like button embed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62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– </a:t>
            </a:r>
            <a:r>
              <a:rPr lang="en-US" dirty="0" err="1" smtClean="0"/>
              <a:t>tr</a:t>
            </a:r>
            <a:endParaRPr lang="en-US" dirty="0" smtClean="0"/>
          </a:p>
          <a:p>
            <a:r>
              <a:rPr lang="en-US" dirty="0" smtClean="0"/>
              <a:t>Cell – td</a:t>
            </a:r>
          </a:p>
          <a:p>
            <a:r>
              <a:rPr lang="en-US" dirty="0" smtClean="0"/>
              <a:t>Padding, Spacing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err="1" smtClean="0"/>
              <a:t>Rowspan</a:t>
            </a:r>
            <a:endParaRPr lang="en-US" dirty="0" smtClean="0"/>
          </a:p>
          <a:p>
            <a:r>
              <a:rPr lang="en-US" dirty="0" err="1" smtClean="0"/>
              <a:t>Colspan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&amp; Hosting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name</a:t>
            </a:r>
          </a:p>
          <a:p>
            <a:r>
              <a:rPr lang="en-US" dirty="0" smtClean="0"/>
              <a:t>Sub domain</a:t>
            </a:r>
          </a:p>
          <a:p>
            <a:r>
              <a:rPr lang="en-US" dirty="0" smtClean="0"/>
              <a:t>Sub directory</a:t>
            </a:r>
          </a:p>
          <a:p>
            <a:r>
              <a:rPr lang="en-US" dirty="0" smtClean="0"/>
              <a:t>Dropbox link / Cloud Hosting</a:t>
            </a:r>
          </a:p>
          <a:p>
            <a:r>
              <a:rPr lang="en-US" dirty="0" smtClean="0"/>
              <a:t>Hosting </a:t>
            </a:r>
            <a:r>
              <a:rPr lang="en-US" dirty="0"/>
              <a:t>-- directories </a:t>
            </a:r>
            <a:endParaRPr lang="en-US" b="0" dirty="0" smtClean="0">
              <a:effectLst/>
            </a:endParaRPr>
          </a:p>
          <a:p>
            <a:r>
              <a:rPr lang="en-US" dirty="0"/>
              <a:t>Website 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Editor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WebMatrix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http://www.microsoft.com/web/webmatrix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Sublime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www.sublimetext.com/3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Color Pixel picker (Chrome plugin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Color Tool </a:t>
            </a:r>
            <a:r>
              <a:rPr lang="en-US" smtClean="0"/>
              <a:t>from Adobe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://kuler.adobe.com</a:t>
            </a:r>
            <a:endParaRPr lang="en-US" dirty="0" smtClean="0"/>
          </a:p>
          <a:p>
            <a:pPr lvl="1"/>
            <a:r>
              <a:rPr lang="en-US" dirty="0" smtClean="0"/>
              <a:t>Color code hex# to </a:t>
            </a:r>
            <a:r>
              <a:rPr lang="en-US" dirty="0" err="1" smtClean="0"/>
              <a:t>rgb</a:t>
            </a:r>
            <a:r>
              <a:rPr lang="en-US" dirty="0" smtClean="0"/>
              <a:t> (</a:t>
            </a:r>
            <a:r>
              <a:rPr lang="en-US" u="sng" dirty="0">
                <a:hlinkClick r:id="rId3"/>
              </a:rPr>
              <a:t>http://www.colorhexa.com</a:t>
            </a:r>
            <a:r>
              <a:rPr lang="en-US" u="sng" dirty="0" smtClean="0">
                <a:hlinkClick r:id="rId3"/>
              </a:rPr>
              <a:t>/</a:t>
            </a:r>
            <a:r>
              <a:rPr lang="en-US" u="sng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Color selection tool (</a:t>
            </a:r>
            <a:r>
              <a:rPr lang="en-US" u="sng" dirty="0">
                <a:hlinkClick r:id="rId4"/>
              </a:rPr>
              <a:t>http://0to255.com</a:t>
            </a:r>
            <a:r>
              <a:rPr lang="en-US" u="sng" dirty="0" smtClean="0">
                <a:hlinkClick r:id="rId4"/>
              </a:rPr>
              <a:t>/</a:t>
            </a:r>
            <a:r>
              <a:rPr lang="en-US" u="sng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Screenshot </a:t>
            </a:r>
            <a:r>
              <a:rPr lang="en-US" dirty="0"/>
              <a:t> (Chrome plugin)</a:t>
            </a:r>
            <a:endParaRPr lang="en-US" dirty="0" smtClean="0"/>
          </a:p>
          <a:p>
            <a:pPr lvl="1"/>
            <a:r>
              <a:rPr lang="en-US" dirty="0" smtClean="0"/>
              <a:t>Evernote screen comment tool</a:t>
            </a:r>
          </a:p>
          <a:p>
            <a:pPr lvl="1"/>
            <a:r>
              <a:rPr lang="en-US" dirty="0" smtClean="0"/>
              <a:t>Chrome developer tool</a:t>
            </a:r>
          </a:p>
          <a:p>
            <a:pPr lvl="1"/>
            <a:r>
              <a:rPr lang="en-US" dirty="0" smtClean="0"/>
              <a:t>Firefox Responsive UI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 (page)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&lt;!DOCTYPE html&gt;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&lt;/head&gt;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&lt;body&gt;</a:t>
            </a:r>
            <a:endParaRPr lang="en-U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&lt;html&gt; -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dirty="0" smtClean="0"/>
              <a:t>yper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ext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arkup 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/>
              <a:t>anguage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I</a:t>
            </a:r>
            <a:r>
              <a:rPr lang="en-US" dirty="0" smtClean="0"/>
              <a:t>nventor of Html</a:t>
            </a:r>
          </a:p>
          <a:p>
            <a:pPr lvl="1"/>
            <a:r>
              <a:rPr lang="en-US" dirty="0" smtClean="0"/>
              <a:t>1989</a:t>
            </a:r>
            <a:r>
              <a:rPr lang="en-US" dirty="0"/>
              <a:t>: Tim Berners-Lee </a:t>
            </a:r>
            <a:endParaRPr lang="en-US" dirty="0" smtClean="0"/>
          </a:p>
          <a:p>
            <a:pPr lvl="1"/>
            <a:r>
              <a:rPr lang="en-US" dirty="0" smtClean="0"/>
              <a:t>For information management and publishing language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http://www.waouo.com/wp-content/uploads/2012/04/timothyjohnbernersl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30" y="1863862"/>
            <a:ext cx="1588315" cy="24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Version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://www.w3.org/MarkUp/tims_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6149"/>
            <a:ext cx="6354170" cy="47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243248" y="2313295"/>
            <a:ext cx="2879677" cy="1978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Latest Html Version is </a:t>
            </a:r>
          </a:p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76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&lt;–&gt; HTTP </a:t>
            </a:r>
            <a:r>
              <a:rPr lang="en-US" dirty="0"/>
              <a:t>&lt;–&gt;</a:t>
            </a:r>
            <a:r>
              <a:rPr lang="en-US" dirty="0" smtClean="0"/>
              <a:t>  Web Server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Browser for?</a:t>
            </a:r>
          </a:p>
          <a:p>
            <a:pPr lvl="1"/>
            <a:r>
              <a:rPr lang="en-US" dirty="0" smtClean="0"/>
              <a:t>Browser vs Microsoft Word / PDF</a:t>
            </a:r>
          </a:p>
          <a:p>
            <a:r>
              <a:rPr lang="en-US" dirty="0" smtClean="0"/>
              <a:t>What is Web Server for?</a:t>
            </a:r>
          </a:p>
          <a:p>
            <a:r>
              <a:rPr lang="en-US" dirty="0" smtClean="0"/>
              <a:t>Http protocol (communication and data transfer)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Client (Browser) side languages (</a:t>
            </a:r>
            <a:r>
              <a:rPr lang="en-US" dirty="0" smtClean="0">
                <a:solidFill>
                  <a:srgbClr val="FF0000"/>
                </a:solidFill>
              </a:rPr>
              <a:t>Html, CSS, 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Server side languages (Java, ASP.NET, PHP, Ruby on Rail, Python,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CSS –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– Structure</a:t>
            </a:r>
          </a:p>
          <a:p>
            <a:endParaRPr lang="en-US" dirty="0" smtClean="0"/>
          </a:p>
          <a:p>
            <a:r>
              <a:rPr lang="en-US" dirty="0" smtClean="0"/>
              <a:t>CSS – </a:t>
            </a:r>
            <a:r>
              <a:rPr lang="en-US" dirty="0"/>
              <a:t>F</a:t>
            </a:r>
            <a:r>
              <a:rPr lang="en-US" dirty="0" smtClean="0"/>
              <a:t>or Styling</a:t>
            </a:r>
          </a:p>
          <a:p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– programming language for creating dynamic interaction within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Terminologies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lements (</a:t>
            </a:r>
            <a:r>
              <a:rPr lang="en-US" b="1" dirty="0" err="1" smtClean="0">
                <a:solidFill>
                  <a:srgbClr val="FF0000"/>
                </a:solidFill>
              </a:rPr>
              <a:t>a.k.a</a:t>
            </a:r>
            <a:r>
              <a:rPr lang="en-US" b="1" dirty="0" smtClean="0">
                <a:solidFill>
                  <a:srgbClr val="FF0000"/>
                </a:solidFill>
              </a:rPr>
              <a:t> Tags) and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ttributes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Html </a:t>
            </a:r>
            <a:r>
              <a:rPr lang="en-US" sz="2400" dirty="0" smtClean="0"/>
              <a:t>document is formed by </a:t>
            </a:r>
            <a:r>
              <a:rPr lang="en-US" sz="2400" dirty="0" smtClean="0"/>
              <a:t>elements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tags)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 – anchor element</a:t>
            </a:r>
          </a:p>
          <a:p>
            <a:r>
              <a:rPr lang="en-US" sz="2400" dirty="0" smtClean="0"/>
              <a:t>&lt;a&gt; Click here &lt;/a&gt; - anchor tag</a:t>
            </a:r>
          </a:p>
          <a:p>
            <a:r>
              <a:rPr lang="en-US" sz="2400" dirty="0" err="1"/>
              <a:t>h</a:t>
            </a:r>
            <a:r>
              <a:rPr lang="en-US" sz="2400" dirty="0" err="1" smtClean="0"/>
              <a:t>ref</a:t>
            </a:r>
            <a:r>
              <a:rPr lang="en-US" sz="2400" dirty="0" smtClean="0"/>
              <a:t> is an attribute of “&lt;a&gt;”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&lt;</a:t>
            </a:r>
            <a:r>
              <a:rPr lang="en-US" sz="3600" dirty="0"/>
              <a:t>a </a:t>
            </a:r>
            <a:r>
              <a:rPr lang="en-US" sz="3600" dirty="0" err="1">
                <a:solidFill>
                  <a:srgbClr val="FF0000"/>
                </a:solidFill>
              </a:rPr>
              <a:t>href</a:t>
            </a:r>
            <a:r>
              <a:rPr lang="en-US" sz="3600" dirty="0"/>
              <a:t>="http://www.google.com</a:t>
            </a:r>
            <a:r>
              <a:rPr lang="en-US" sz="3600" dirty="0" smtClean="0"/>
              <a:t>"&gt; Go </a:t>
            </a:r>
            <a:r>
              <a:rPr lang="en-US" sz="3600" dirty="0"/>
              <a:t>To </a:t>
            </a:r>
            <a:r>
              <a:rPr lang="en-US" sz="3600" dirty="0" smtClean="0"/>
              <a:t>Google &lt;/</a:t>
            </a:r>
            <a:r>
              <a:rPr lang="en-US" sz="3600" dirty="0"/>
              <a:t>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Global Attributes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id, class, style</a:t>
            </a:r>
          </a:p>
          <a:p>
            <a:pPr marL="0" indent="0">
              <a:buNone/>
            </a:pPr>
            <a:r>
              <a:rPr lang="en-US" sz="2400" dirty="0" smtClean="0"/>
              <a:t>&lt;p id=“</a:t>
            </a:r>
            <a:r>
              <a:rPr lang="en-US" sz="2400" dirty="0" err="1" smtClean="0"/>
              <a:t>first_paragraph</a:t>
            </a:r>
            <a:r>
              <a:rPr lang="en-US" sz="2400" dirty="0" smtClean="0"/>
              <a:t>”&gt;This is first paragraph&lt;/p&gt;</a:t>
            </a:r>
          </a:p>
          <a:p>
            <a:endParaRPr lang="en-US" sz="3600" dirty="0" smtClean="0"/>
          </a:p>
          <a:p>
            <a:r>
              <a:rPr lang="en-US" sz="3600" dirty="0" smtClean="0">
                <a:solidFill>
                  <a:srgbClr val="FF0000"/>
                </a:solidFill>
              </a:rPr>
              <a:t>Elements </a:t>
            </a:r>
            <a:r>
              <a:rPr lang="en-US" sz="3600" dirty="0" smtClean="0">
                <a:solidFill>
                  <a:srgbClr val="FF0000"/>
                </a:solidFill>
              </a:rPr>
              <a:t>Specific Attributes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href</a:t>
            </a:r>
            <a:r>
              <a:rPr lang="en-US" dirty="0" smtClean="0"/>
              <a:t> is only applicable for “a” element</a:t>
            </a:r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=“http://map.google.com”&gt;Go To Google Map&lt;/a&gt;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695</Words>
  <Application>Microsoft Office PowerPoint</Application>
  <PresentationFormat>Widescreen</PresentationFormat>
  <Paragraphs>172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Basic Html 101</vt:lpstr>
      <vt:lpstr>Html Editor Downloads</vt:lpstr>
      <vt:lpstr>html document structure (page)</vt:lpstr>
      <vt:lpstr>Intro HTML</vt:lpstr>
      <vt:lpstr>Html Version 1.0</vt:lpstr>
      <vt:lpstr>Browser &lt;–&gt; HTTP &lt;–&gt;  Web Server</vt:lpstr>
      <vt:lpstr>Html - CSS – Javascript</vt:lpstr>
      <vt:lpstr>HTML Terminologies Elements (a.k.a Tags) and Attributes</vt:lpstr>
      <vt:lpstr>Html Attributes</vt:lpstr>
      <vt:lpstr>Html Syntax is not case-sensitive</vt:lpstr>
      <vt:lpstr>Most Commonly Used Elements</vt:lpstr>
      <vt:lpstr>Demo – Html Part 1 </vt:lpstr>
      <vt:lpstr>Special Characters</vt:lpstr>
      <vt:lpstr>Meta Tags for Search Engine (Google)</vt:lpstr>
      <vt:lpstr>Demo – Html Part 2</vt:lpstr>
      <vt:lpstr>A (anchor)</vt:lpstr>
      <vt:lpstr>Demo – Html Part 3</vt:lpstr>
      <vt:lpstr>table</vt:lpstr>
      <vt:lpstr>Domain &amp; Hosting Basic</vt:lpstr>
      <vt:lpstr>Introducing Useful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kyaw.linoo@cpefocus.com</dc:creator>
  <cp:lastModifiedBy>kyaw.linoo@cpefocus.com</cp:lastModifiedBy>
  <cp:revision>246</cp:revision>
  <dcterms:created xsi:type="dcterms:W3CDTF">2014-02-07T06:25:04Z</dcterms:created>
  <dcterms:modified xsi:type="dcterms:W3CDTF">2014-08-15T16:16:50Z</dcterms:modified>
</cp:coreProperties>
</file>