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21" r:id="rId3"/>
    <p:sldId id="527" r:id="rId4"/>
    <p:sldId id="530" r:id="rId5"/>
    <p:sldId id="566" r:id="rId6"/>
    <p:sldId id="537" r:id="rId7"/>
    <p:sldId id="572" r:id="rId8"/>
    <p:sldId id="571" r:id="rId9"/>
    <p:sldId id="568" r:id="rId10"/>
    <p:sldId id="569" r:id="rId11"/>
    <p:sldId id="573" r:id="rId12"/>
    <p:sldId id="620" r:id="rId13"/>
    <p:sldId id="576" r:id="rId14"/>
    <p:sldId id="577" r:id="rId15"/>
    <p:sldId id="578" r:id="rId16"/>
    <p:sldId id="574" r:id="rId17"/>
    <p:sldId id="579" r:id="rId18"/>
    <p:sldId id="580" r:id="rId19"/>
    <p:sldId id="581" r:id="rId20"/>
    <p:sldId id="582" r:id="rId21"/>
    <p:sldId id="583" r:id="rId22"/>
    <p:sldId id="585" r:id="rId23"/>
    <p:sldId id="586" r:id="rId24"/>
    <p:sldId id="584" r:id="rId25"/>
    <p:sldId id="5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pos="597" userDrawn="1">
          <p15:clr>
            <a:srgbClr val="A4A3A4"/>
          </p15:clr>
        </p15:guide>
        <p15:guide id="6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D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50" autoAdjust="0"/>
  </p:normalViewPr>
  <p:slideViewPr>
    <p:cSldViewPr snapToGrid="0" showGuides="1">
      <p:cViewPr varScale="1">
        <p:scale>
          <a:sx n="62" d="100"/>
          <a:sy n="62" d="100"/>
        </p:scale>
        <p:origin x="612" y="66"/>
      </p:cViewPr>
      <p:guideLst>
        <p:guide orient="horz" pos="2160"/>
        <p:guide pos="3840"/>
        <p:guide orient="horz" pos="346"/>
        <p:guide pos="98"/>
        <p:guide pos="597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B98BD973-662A-4B92-9246-D11D8F3D1B97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AF189C80-4CE3-4CA7-89F8-5DC4FEFDD1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5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다음시간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ko-KR" altLang="en-US" dirty="0"/>
              <a:t> 이해하기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7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9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KNN </a:t>
            </a:r>
            <a:r>
              <a:rPr lang="ko-KR" altLang="en-US"/>
              <a:t>알고리즘</a:t>
            </a:r>
            <a:endParaRPr lang="en-US" altLang="ko-KR"/>
          </a:p>
          <a:p>
            <a:r>
              <a:rPr lang="en-US" altLang="ko-KR"/>
              <a:t>K</a:t>
            </a:r>
            <a:r>
              <a:rPr lang="ko-KR" altLang="en-US"/>
              <a:t>최근접 이웃 알고리즘 </a:t>
            </a:r>
            <a:endParaRPr lang="en-US" altLang="ko-KR"/>
          </a:p>
          <a:p>
            <a:r>
              <a:rPr lang="ko-KR" altLang="en-US"/>
              <a:t>여기서  </a:t>
            </a:r>
            <a:r>
              <a:rPr lang="en-US" altLang="ko-KR"/>
              <a:t>K</a:t>
            </a:r>
            <a:r>
              <a:rPr lang="ko-KR" altLang="en-US"/>
              <a:t>는 특징 공간 내에 가장 가까운 훈련데이터로 구성</a:t>
            </a:r>
            <a:endParaRPr lang="en-US" altLang="ko-KR"/>
          </a:p>
          <a:p>
            <a:r>
              <a:rPr lang="en-US" altLang="ko-KR"/>
              <a:t>https://hleecaster.com/ml-knn-concept/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모든 데이터에는 각각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x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값과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y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값이 있다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그리고 점의 색상으로 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하얀해골과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검은 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해골으로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표시하여 분류를 나타냈다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그리고 가운데의 사람은 아직 분류가 안 된 새로운 데이터다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K-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최근접 이웃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(K-Nearest Neighbors)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알고리즘의 목적은 이렇게 새로운 데이터가 등장했을 때 </a:t>
            </a: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이걸 </a:t>
            </a:r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하얀해골이나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검은 해골로 분류하는 거다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모든 데이터에는 각각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x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값과 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y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값이 있다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그리고 점의 색상으로 하얀해골과 검은 해골으로 표시하여 분류를 나타냈다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</a:t>
            </a:r>
          </a:p>
          <a:p>
            <a:pPr algn="l"/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그리고 가운데의 사람은 아직 분류가 안 된 새로운 데이터다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 </a:t>
            </a:r>
          </a:p>
          <a:p>
            <a:pPr algn="l"/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K-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최근접 이웃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(K-Nearest Neighbor) </a:t>
            </a:r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알고리즘의 목적은 이렇게 새로운 데이터가 등장했을 때 </a:t>
            </a:r>
            <a:endParaRPr lang="en-US" altLang="ko-KR" b="0" i="0">
              <a:solidFill>
                <a:srgbClr val="404248"/>
              </a:solidFill>
              <a:effectLst/>
              <a:latin typeface="Graphik"/>
            </a:endParaRPr>
          </a:p>
          <a:p>
            <a:pPr algn="l"/>
            <a:r>
              <a:rPr lang="ko-KR" altLang="en-US" b="0" i="0">
                <a:solidFill>
                  <a:srgbClr val="404248"/>
                </a:solidFill>
                <a:effectLst/>
                <a:latin typeface="Graphik"/>
              </a:rPr>
              <a:t>이걸 하얀해골이나 검은 해골로 분류하는 거다</a:t>
            </a:r>
            <a:r>
              <a:rPr lang="en-US" altLang="ko-KR" b="0" i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6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BMI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실습때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잡음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(noise)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이란 측정된 변수에 무작위의 오류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(random error)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또는 분산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(variance)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가 존재하는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0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차원일때</a:t>
            </a:r>
            <a:r>
              <a:rPr lang="en-US" altLang="ko-KR"/>
              <a:t>(</a:t>
            </a:r>
            <a:r>
              <a:rPr lang="ko-KR" altLang="en-US"/>
              <a:t>특성이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8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특성이 늘어날 경우 </a:t>
            </a:r>
            <a:r>
              <a:rPr lang="en-US" altLang="ko-KR"/>
              <a:t>2</a:t>
            </a:r>
            <a:r>
              <a:rPr lang="ko-KR" altLang="en-US"/>
              <a:t>차원 이상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차원 이상 </a:t>
            </a:r>
            <a:r>
              <a:rPr lang="en-US" altLang="ko-KR"/>
              <a:t>(</a:t>
            </a:r>
            <a:r>
              <a:rPr lang="ko-KR" altLang="en-US"/>
              <a:t>특성이 </a:t>
            </a:r>
            <a:r>
              <a:rPr lang="en-US" altLang="ko-KR"/>
              <a:t>2</a:t>
            </a:r>
            <a:r>
              <a:rPr lang="ko-KR" altLang="en-US"/>
              <a:t>개이상인 데이터</a:t>
            </a:r>
            <a:r>
              <a:rPr lang="en-US" altLang="ko-KR"/>
              <a:t>) </a:t>
            </a:r>
            <a:r>
              <a:rPr lang="ko-KR" altLang="en-US"/>
              <a:t>인 경우</a:t>
            </a:r>
            <a:endParaRPr lang="en-US" altLang="ko-KR"/>
          </a:p>
          <a:p>
            <a:r>
              <a:rPr lang="ko-KR" altLang="en-US"/>
              <a:t>피타고라스 정의를 사용하기 어렵다</a:t>
            </a:r>
            <a:endParaRPr lang="en-US" altLang="ko-KR"/>
          </a:p>
          <a:p>
            <a:r>
              <a:rPr lang="ko-KR" altLang="en-US"/>
              <a:t>그래서 이걸 해결하기 위한 방식으로 유클리디언 거리 공식을 사용한다</a:t>
            </a:r>
            <a:endParaRPr lang="en-US" altLang="ko-KR"/>
          </a:p>
          <a:p>
            <a:r>
              <a:rPr lang="ko-KR" altLang="en-US"/>
              <a:t>비슷한 개념인데 조금더 응용된 것으로 이해하면 쉽게 접근할 수있다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uniform = </a:t>
            </a:r>
            <a:r>
              <a:rPr lang="ko-KR" altLang="en-US" dirty="0"/>
              <a:t>모든 데이터가 같은 가중치를 가짐 그러니 거리로만 판단하겠다</a:t>
            </a:r>
          </a:p>
          <a:p>
            <a:r>
              <a:rPr lang="en-US" altLang="ko-KR" dirty="0"/>
              <a:t>distance = </a:t>
            </a:r>
            <a:r>
              <a:rPr lang="ko-KR" altLang="en-US" dirty="0"/>
              <a:t>거리가 가까운 데이터한테 가중치를 더 </a:t>
            </a:r>
            <a:r>
              <a:rPr lang="ko-KR" altLang="en-US" dirty="0" err="1"/>
              <a:t>줄수</a:t>
            </a:r>
            <a:r>
              <a:rPr lang="ko-KR" altLang="en-US" dirty="0"/>
              <a:t> 있다</a:t>
            </a:r>
          </a:p>
          <a:p>
            <a:endParaRPr lang="ko-KR" altLang="en-US" dirty="0"/>
          </a:p>
          <a:p>
            <a:r>
              <a:rPr lang="en-US" altLang="ko-KR" dirty="0"/>
              <a:t>scale - </a:t>
            </a:r>
            <a:r>
              <a:rPr lang="ko-KR" altLang="en-US" dirty="0"/>
              <a:t>거리로만 계산하는 알고리즘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예시 키데이터 </a:t>
            </a:r>
            <a:r>
              <a:rPr lang="ko-KR" altLang="en-US" dirty="0" err="1"/>
              <a:t>어떤사람</a:t>
            </a:r>
            <a:r>
              <a:rPr lang="ko-KR" altLang="en-US" dirty="0"/>
              <a:t> </a:t>
            </a:r>
            <a:r>
              <a:rPr lang="en-US" altLang="ko-KR" dirty="0"/>
              <a:t>CM </a:t>
            </a:r>
            <a:r>
              <a:rPr lang="ko-KR" altLang="en-US" dirty="0"/>
              <a:t>어떤 사람 </a:t>
            </a:r>
            <a:r>
              <a:rPr lang="en-US" altLang="ko-KR" dirty="0"/>
              <a:t>M -&gt; </a:t>
            </a:r>
            <a:r>
              <a:rPr lang="ko-KR" altLang="en-US" dirty="0"/>
              <a:t>차이가 난다 </a:t>
            </a:r>
            <a:r>
              <a:rPr lang="en-US" altLang="ko-KR" dirty="0"/>
              <a:t>: </a:t>
            </a:r>
            <a:r>
              <a:rPr lang="ko-KR" altLang="en-US" dirty="0"/>
              <a:t>단위의 통일</a:t>
            </a:r>
          </a:p>
          <a:p>
            <a:r>
              <a:rPr lang="en-US" altLang="ko-KR" dirty="0"/>
              <a:t>scaling library -&gt; </a:t>
            </a:r>
            <a:r>
              <a:rPr lang="ko-KR" altLang="en-US" dirty="0"/>
              <a:t>자동으로 스케일링을 해주는 라이브러리</a:t>
            </a:r>
          </a:p>
          <a:p>
            <a:r>
              <a:rPr lang="en-US" altLang="ko-KR" dirty="0"/>
              <a:t>ex </a:t>
            </a:r>
            <a:r>
              <a:rPr lang="en-US" altLang="ko-KR" dirty="0" err="1"/>
              <a:t>min_max</a:t>
            </a:r>
            <a:r>
              <a:rPr lang="en-US" altLang="ko-KR" dirty="0"/>
              <a:t> scalar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D332-88F8-42E6-63F0-8463D800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87B5B-9E17-D354-BCC2-F3997352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38901-D2DA-7919-507D-3C19933B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832BB-A420-8E69-B3D9-51D58C6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877DD-B9D3-29E7-5FDE-8C169E9F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D505E-E810-A28C-519E-F5C4CAFB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8CB0B-75EA-B4BF-B865-E6C9BD7D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4A7C-6CE6-D06E-EBAD-2AC67C49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551DB-AF46-D314-E7EB-BF4FCDF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22C4B-B65C-C7AE-9A67-7B7E2C1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FCACB-BE77-2BA6-447A-00C4BF8B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0A3B2-0E41-4729-45DA-63AC21E5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511A1-A2BF-05E6-BCCC-2CA4756C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BE225-F82F-3C78-F441-4080FD2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B217A-4A49-55F2-4A2A-FBF7632E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2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1"/>
              </a:buClr>
              <a:buSzPts val="2800"/>
              <a:buFont typeface="Arial"/>
              <a:buNone/>
              <a:defRPr sz="28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64821" y="929641"/>
            <a:ext cx="1124712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9809532" y="286780"/>
            <a:ext cx="1902408" cy="49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3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9F04-AA37-15B9-BEB3-9CBC5EB8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C3C23-7ED5-52EB-A6B4-FED4EBE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B2EBF-AEA8-16DF-FA99-07BB7BF1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929D3-79BE-AEAE-E257-4D6A72D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BB24F-DD3E-37F7-A7F9-19586130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0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ABD4-4F78-7850-3E60-7D698533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123CA-5E4C-078E-D591-6029D8DA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76254-3302-9B29-D4E0-574DC90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E3F2D-38AB-B236-F80A-A61C752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F99E-7B52-DFCB-20C4-C3A2F95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4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EE06-724F-00F7-3608-1CAABC71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D4863-DC2B-C6E4-70E9-911BC5F7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560EE-A79C-03B8-BE61-AB2D8B3F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56493-354A-D2DE-3452-229F9DAB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C1FB-0AFD-2FB6-A1BF-BA02FC1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EED14-2ACE-293F-D567-2C58CC12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FA73-8EC1-745C-385E-FDC6674C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5BB1D-BA4D-820D-3150-B1A6DDE8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D04D3-E6E0-787F-BE71-5CAA424A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772FF-6A82-38B7-FBA5-680743F9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EA9C6-8C97-6352-C167-7B1BBFCCA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E6EFF-F39F-AFC8-C3F9-643536E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369F4-94BB-2B45-DEFA-27DF1CB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69516-67DC-1477-83AF-CBE1378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0A02-AE77-5178-F372-28FD4B8D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EB667-1512-B329-00E6-34D95BD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0C38D1-6E9D-779C-8CDA-0E232A9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841FC-A38D-8A8B-8F13-C20B430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744FC-1696-2785-1F15-79B71214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F9EA2-E62B-FD38-6E7B-37C5991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FF7DE-EF75-5844-E32D-63141D46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2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7C40-5181-C217-6DD0-8F31D30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2F068-6A27-60DD-60B0-10204A44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98214-AD76-BCF3-9A73-0B9991EC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EC78F-1712-AFA9-99AA-60C9ECFD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A8B14-BDAE-504B-1CB1-D1EE2B5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CF58-3C4F-11C3-EC5A-D7B7C626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9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1C8C5-0A7E-E57C-D7D2-B7153EBD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5FE9F-F14F-72F7-ED42-1E1FEF57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26DFF-2B80-6246-6D2B-91BBDD24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AA3F0-F583-6A71-E64B-EB3DC663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C1C5E-5B2B-4477-3943-A555D21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F5C97-4C4B-781E-1CB3-26C1278E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8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9A5467-E637-097F-B164-05382F2E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B5EC-812C-13F6-155A-7F91C0E7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3AFA6-214C-7862-A47C-5E2D98D04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86F6D625-AB81-4FC6-80C9-C89F6B85148E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4BD07-8B8E-6673-6A18-093DBB19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D8AD-5402-A6D9-A8F9-32F2C5748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D64AA8F-CFAF-48AC-8715-EBA791F69B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4.bin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bin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bin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83A260-8FB0-3060-512D-B58B8C9F9397}"/>
              </a:ext>
            </a:extLst>
          </p:cNvPr>
          <p:cNvSpPr/>
          <p:nvPr/>
        </p:nvSpPr>
        <p:spPr>
          <a:xfrm>
            <a:off x="0" y="2128345"/>
            <a:ext cx="6096000" cy="472965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CB64931F-71FA-FDB6-A980-E6B625CC49EE}"/>
              </a:ext>
            </a:extLst>
          </p:cNvPr>
          <p:cNvSpPr/>
          <p:nvPr/>
        </p:nvSpPr>
        <p:spPr>
          <a:xfrm rot="18900000">
            <a:off x="-2284486" y="643901"/>
            <a:ext cx="8647704" cy="2826191"/>
          </a:xfrm>
          <a:prstGeom prst="trapezoid">
            <a:avLst>
              <a:gd name="adj" fmla="val 100977"/>
            </a:avLst>
          </a:prstGeom>
          <a:solidFill>
            <a:srgbClr val="1CD8EC"/>
          </a:solidFill>
          <a:ln>
            <a:solidFill>
              <a:srgbClr val="1CD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893C0F-8EF9-4BEC-6C96-6F2A1078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434" y="1182414"/>
            <a:ext cx="6574221" cy="2554014"/>
          </a:xfrm>
        </p:spPr>
        <p:txBody>
          <a:bodyPr>
            <a:noAutofit/>
          </a:bodyPr>
          <a:lstStyle/>
          <a:p>
            <a:pPr algn="r"/>
            <a:r>
              <a:rPr lang="en-US" altLang="ko-KR" sz="80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Machine</a:t>
            </a:r>
            <a:b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</a:br>
            <a: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Learning</a:t>
            </a:r>
            <a:endParaRPr lang="ko-KR" altLang="en-US" sz="880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DA0F71-FDF8-99FE-353E-69DC861A7740}"/>
              </a:ext>
            </a:extLst>
          </p:cNvPr>
          <p:cNvSpPr txBox="1">
            <a:spLocks/>
          </p:cNvSpPr>
          <p:nvPr/>
        </p:nvSpPr>
        <p:spPr>
          <a:xfrm>
            <a:off x="8261132" y="5675586"/>
            <a:ext cx="3326524" cy="59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00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규 남 </a:t>
            </a:r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B7E45D-0075-EDE7-B16B-47D038EE736B}"/>
              </a:ext>
            </a:extLst>
          </p:cNvPr>
          <p:cNvSpPr/>
          <p:nvPr/>
        </p:nvSpPr>
        <p:spPr>
          <a:xfrm>
            <a:off x="5238750" y="3822153"/>
            <a:ext cx="6411969" cy="6306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DF6AA-DBEE-6930-4DAE-B723537A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77842"/>
            <a:ext cx="2497194" cy="650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62D24F-04FF-80FA-617D-8F099E8F8C65}"/>
              </a:ext>
            </a:extLst>
          </p:cNvPr>
          <p:cNvSpPr txBox="1">
            <a:spLocks/>
          </p:cNvSpPr>
          <p:nvPr/>
        </p:nvSpPr>
        <p:spPr>
          <a:xfrm>
            <a:off x="4294489" y="3913565"/>
            <a:ext cx="7293166" cy="1085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chap 2.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</a:p>
        </p:txBody>
      </p:sp>
    </p:spTree>
    <p:extLst>
      <p:ext uri="{BB962C8B-B14F-4D97-AF65-F5344CB8AC3E}">
        <p14:creationId xmlns:p14="http://schemas.microsoft.com/office/powerpoint/2010/main" val="362416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0724-BBF1-495A-96C3-01935524BC30}"/>
              </a:ext>
            </a:extLst>
          </p:cNvPr>
          <p:cNvSpPr txBox="1"/>
          <p:nvPr/>
        </p:nvSpPr>
        <p:spPr>
          <a:xfrm>
            <a:off x="717575" y="1144006"/>
            <a:ext cx="4279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복잡도 곡선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15F609-22CD-404B-8C6A-6249D470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88" y="1334799"/>
            <a:ext cx="6747785" cy="4793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FD661-CB1F-E324-F78F-264942CED278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5E529-B9A8-9B8D-E707-B30AF1755E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0724-BBF1-495A-96C3-01935524BC30}"/>
              </a:ext>
            </a:extLst>
          </p:cNvPr>
          <p:cNvSpPr txBox="1"/>
          <p:nvPr/>
        </p:nvSpPr>
        <p:spPr>
          <a:xfrm>
            <a:off x="717575" y="1144006"/>
            <a:ext cx="4279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복잡도 해결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735EA9-2864-46BB-9C3D-C40744A77481}"/>
              </a:ext>
            </a:extLst>
          </p:cNvPr>
          <p:cNvSpPr/>
          <p:nvPr/>
        </p:nvSpPr>
        <p:spPr>
          <a:xfrm>
            <a:off x="2112620" y="1890833"/>
            <a:ext cx="8840725" cy="28113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일반적으로 데이터 양이 많으면 일반화에 도움이 됨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주어진 훈련데이터의 다양성 보장되어야 함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다양한 데이터포인트를 골고루 나타내기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편중된 데이터를 많이 모으는 것은 도움이 되지 않음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(Regularization)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통해 모델의 복잡도를 적정선으로 설정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6E90B-9E27-4E11-EE3A-A0768ADE6114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6CB4A-ECDB-8B31-3E0C-A37D12282F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E83A0-6A39-851D-14E2-D8DC745B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01" y="-187766"/>
            <a:ext cx="5502285" cy="55022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26725" y="4540436"/>
            <a:ext cx="7136835" cy="132782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00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</a:t>
            </a:r>
          </a:p>
          <a:p>
            <a:pPr algn="ctr"/>
            <a:r>
              <a:rPr lang="ko-KR" altLang="en-US" sz="400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r>
              <a:rPr lang="en-US" altLang="ko-KR" sz="400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en-US" altLang="ko-KR" sz="40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KNN)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2" y="528330"/>
            <a:ext cx="2377121" cy="576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C8901E-36E2-C7BB-42AF-E6E8642FA958}"/>
              </a:ext>
            </a:extLst>
          </p:cNvPr>
          <p:cNvSpPr/>
          <p:nvPr/>
        </p:nvSpPr>
        <p:spPr>
          <a:xfrm>
            <a:off x="6422834" y="1418164"/>
            <a:ext cx="51036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느낌표">
            <a:extLst>
              <a:ext uri="{FF2B5EF4-FFF2-40B4-BE49-F238E27FC236}">
                <a16:creationId xmlns:a16="http://schemas.microsoft.com/office/drawing/2014/main" id="{E9B61522-37F4-907D-E5F2-18461D375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0307" y="1337534"/>
            <a:ext cx="389860" cy="3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0724-BBF1-495A-96C3-01935524BC30}"/>
              </a:ext>
            </a:extLst>
          </p:cNvPr>
          <p:cNvSpPr txBox="1"/>
          <p:nvPr/>
        </p:nvSpPr>
        <p:spPr>
          <a:xfrm>
            <a:off x="618359" y="1073049"/>
            <a:ext cx="547764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71E51-65F1-45F5-BD4C-823296376F08}"/>
              </a:ext>
            </a:extLst>
          </p:cNvPr>
          <p:cNvSpPr/>
          <p:nvPr/>
        </p:nvSpPr>
        <p:spPr>
          <a:xfrm>
            <a:off x="1291396" y="2407796"/>
            <a:ext cx="10387423" cy="246659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유유상종의 개념과 유사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새로운 데이터 포인트와 가장 가까운 훈련 데이터셋의 데이터  포인트를 찾아 예측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값에 따라 가까운 이웃의 수가 결정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분류와 회귀에 모두 사용 가능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941AF-A986-9638-276E-F71B829B6073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0414D-A38A-54F3-A6A3-CA2064AAC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9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4AE495-E81E-4918-B6B0-C6142701FF6C}"/>
              </a:ext>
            </a:extLst>
          </p:cNvPr>
          <p:cNvSpPr/>
          <p:nvPr/>
        </p:nvSpPr>
        <p:spPr>
          <a:xfrm>
            <a:off x="1811419" y="1850261"/>
            <a:ext cx="8801284" cy="438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3A7A48-46FF-4B56-9580-6FF0CE17AF19}"/>
              </a:ext>
            </a:extLst>
          </p:cNvPr>
          <p:cNvSpPr/>
          <p:nvPr/>
        </p:nvSpPr>
        <p:spPr>
          <a:xfrm>
            <a:off x="5104890" y="2291234"/>
            <a:ext cx="2617431" cy="26174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D64B-1006-437F-8E7D-AF0BA18AE83D}"/>
              </a:ext>
            </a:extLst>
          </p:cNvPr>
          <p:cNvSpPr txBox="1"/>
          <p:nvPr/>
        </p:nvSpPr>
        <p:spPr>
          <a:xfrm>
            <a:off x="975123" y="230582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(k=3)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36A2A-DC38-4838-B6BB-0C2F34AB5A5A}"/>
              </a:ext>
            </a:extLst>
          </p:cNvPr>
          <p:cNvGrpSpPr/>
          <p:nvPr/>
        </p:nvGrpSpPr>
        <p:grpSpPr>
          <a:xfrm>
            <a:off x="2800634" y="2314502"/>
            <a:ext cx="6840759" cy="3518971"/>
            <a:chOff x="1259632" y="1083644"/>
            <a:chExt cx="6840759" cy="3518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8AB1AE0-5392-4F53-9EF0-84725E717294}"/>
                </a:ext>
              </a:extLst>
            </p:cNvPr>
            <p:cNvGrpSpPr/>
            <p:nvPr/>
          </p:nvGrpSpPr>
          <p:grpSpPr>
            <a:xfrm>
              <a:off x="1259632" y="1213023"/>
              <a:ext cx="6408712" cy="3389592"/>
              <a:chOff x="1259632" y="1213023"/>
              <a:chExt cx="6408712" cy="3389592"/>
            </a:xfrm>
          </p:grpSpPr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6B84751F-DF86-4124-B2C6-110A4155849F}"/>
                  </a:ext>
                </a:extLst>
              </p:cNvPr>
              <p:cNvCxnSpPr/>
              <p:nvPr/>
            </p:nvCxnSpPr>
            <p:spPr>
              <a:xfrm flipV="1">
                <a:off x="1259632" y="4228730"/>
                <a:ext cx="6408712" cy="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7889C0D-4F8C-472F-8963-5627734962A2}"/>
                  </a:ext>
                </a:extLst>
              </p:cNvPr>
              <p:cNvCxnSpPr/>
              <p:nvPr/>
            </p:nvCxnSpPr>
            <p:spPr>
              <a:xfrm flipV="1">
                <a:off x="1691680" y="1213023"/>
                <a:ext cx="1" cy="3389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42E795-0426-4393-A618-15E2E7AC8F2C}"/>
                </a:ext>
              </a:extLst>
            </p:cNvPr>
            <p:cNvSpPr txBox="1"/>
            <p:nvPr/>
          </p:nvSpPr>
          <p:spPr>
            <a:xfrm>
              <a:off x="6708052" y="4233283"/>
              <a:ext cx="139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Feature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A8A677-5B07-4F93-A58E-5C4BEF0E4740}"/>
                </a:ext>
              </a:extLst>
            </p:cNvPr>
            <p:cNvSpPr txBox="1"/>
            <p:nvPr/>
          </p:nvSpPr>
          <p:spPr>
            <a:xfrm rot="16200000">
              <a:off x="784556" y="1558720"/>
              <a:ext cx="131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Feature 2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AC3E947-5C52-4814-9EFC-C9ACB49F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53" l="9211" r="100000">
                        <a14:foregroundMark x1="36842" y1="26042" x2="36842" y2="26042"/>
                        <a14:foregroundMark x1="32895" y1="43750" x2="32895" y2="43750"/>
                        <a14:foregroundMark x1="63816" y1="22569" x2="63816" y2="22569"/>
                        <a14:foregroundMark x1="75658" y1="17708" x2="75658" y2="17708"/>
                        <a14:foregroundMark x1="75658" y1="21181" x2="75658" y2="2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4010" y="2831552"/>
            <a:ext cx="898768" cy="170292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BF9CC8-5BDB-40B9-9A94-5FAAA8A81E9A}"/>
              </a:ext>
            </a:extLst>
          </p:cNvPr>
          <p:cNvGrpSpPr/>
          <p:nvPr/>
        </p:nvGrpSpPr>
        <p:grpSpPr>
          <a:xfrm>
            <a:off x="3600956" y="2347651"/>
            <a:ext cx="5461686" cy="3016755"/>
            <a:chOff x="2059954" y="1116793"/>
            <a:chExt cx="5461686" cy="301675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BFE9B8E-79CB-409A-A62E-BA6CA4AB7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9954" y="1397690"/>
              <a:ext cx="638815" cy="60237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C593228-5691-4D08-B10A-0191A94E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3638" y="3496468"/>
              <a:ext cx="621153" cy="63708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EBB3627-2DDE-47F1-B109-30C9C6A8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1885" y="1864484"/>
              <a:ext cx="638815" cy="60237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FCE548A-A50B-4FB5-81C9-73FD3F9C1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89001" y="1255908"/>
              <a:ext cx="638815" cy="60237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DF92520-326A-4632-8A71-91BEC25BF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2244" y="1116793"/>
              <a:ext cx="638815" cy="6023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A4DAEF8-9B15-4038-97F5-05A3916A8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2352" y="2407680"/>
              <a:ext cx="638815" cy="60237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C9B58C-7BBA-4142-ABCE-27C404DB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0487" y="2527058"/>
              <a:ext cx="621153" cy="63708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DFD4665-640E-4E3C-9BE8-59E3080A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1661" y="2527058"/>
              <a:ext cx="621153" cy="63708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6299419-7798-48D7-AD95-D36DD777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19444" y="1975632"/>
              <a:ext cx="621153" cy="63708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6DC1BD-A010-4164-99E3-D794AFE79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224" y="3216074"/>
              <a:ext cx="621153" cy="63708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921BC5-100E-45E3-801B-A18C15D95D7C}"/>
              </a:ext>
            </a:extLst>
          </p:cNvPr>
          <p:cNvGrpSpPr/>
          <p:nvPr/>
        </p:nvGrpSpPr>
        <p:grpSpPr>
          <a:xfrm>
            <a:off x="9557627" y="2317477"/>
            <a:ext cx="1800268" cy="1028149"/>
            <a:chOff x="6948264" y="767915"/>
            <a:chExt cx="1800268" cy="10281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DBB676-DC63-437F-AB85-A0694381A981}"/>
                </a:ext>
              </a:extLst>
            </p:cNvPr>
            <p:cNvSpPr/>
            <p:nvPr/>
          </p:nvSpPr>
          <p:spPr>
            <a:xfrm>
              <a:off x="6948264" y="767915"/>
              <a:ext cx="1800268" cy="1028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85DC50-5880-4C6A-BA36-F11A8C2A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848901"/>
              <a:ext cx="412791" cy="42337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4F64214-0B1F-4186-8455-26C3245A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1329944"/>
              <a:ext cx="424528" cy="4003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017C5C-F1E8-421F-9A58-EF06480064C7}"/>
                </a:ext>
              </a:extLst>
            </p:cNvPr>
            <p:cNvSpPr txBox="1"/>
            <p:nvPr/>
          </p:nvSpPr>
          <p:spPr>
            <a:xfrm>
              <a:off x="7524379" y="875922"/>
              <a:ext cx="122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Survived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A8C4F9-A249-41FC-B1E7-AA8B1CBA111B}"/>
                </a:ext>
              </a:extLst>
            </p:cNvPr>
            <p:cNvSpPr txBox="1"/>
            <p:nvPr/>
          </p:nvSpPr>
          <p:spPr>
            <a:xfrm>
              <a:off x="7528251" y="1342142"/>
              <a:ext cx="107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Dead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AED432A-F1D6-4632-8E12-C40F52A76BEE}"/>
              </a:ext>
            </a:extLst>
          </p:cNvPr>
          <p:cNvSpPr txBox="1"/>
          <p:nvPr/>
        </p:nvSpPr>
        <p:spPr>
          <a:xfrm>
            <a:off x="618359" y="1073049"/>
            <a:ext cx="51190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</a:t>
            </a: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B9780-BDC8-AE27-72F0-6E13F66D764B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980A2-BBB0-B5FF-FC7A-B86E3A91AB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1BCB5-3EF3-45EF-88B7-9FA45AC46E26}"/>
              </a:ext>
            </a:extLst>
          </p:cNvPr>
          <p:cNvSpPr/>
          <p:nvPr/>
        </p:nvSpPr>
        <p:spPr>
          <a:xfrm>
            <a:off x="1963155" y="1762886"/>
            <a:ext cx="8801284" cy="438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469B72-B2A9-4DCF-BC83-F132840EDA6F}"/>
              </a:ext>
            </a:extLst>
          </p:cNvPr>
          <p:cNvSpPr/>
          <p:nvPr/>
        </p:nvSpPr>
        <p:spPr>
          <a:xfrm>
            <a:off x="4792182" y="1891058"/>
            <a:ext cx="3595572" cy="35955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82EE28-0DC2-48E1-A4C4-EE9F024E8516}"/>
              </a:ext>
            </a:extLst>
          </p:cNvPr>
          <p:cNvGrpSpPr/>
          <p:nvPr/>
        </p:nvGrpSpPr>
        <p:grpSpPr>
          <a:xfrm>
            <a:off x="3011869" y="2552457"/>
            <a:ext cx="6408712" cy="3389592"/>
            <a:chOff x="1259632" y="1213023"/>
            <a:chExt cx="6408712" cy="3389592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6E1F86F-58F4-4C5D-A55C-B613B8EC5697}"/>
                </a:ext>
              </a:extLst>
            </p:cNvPr>
            <p:cNvCxnSpPr/>
            <p:nvPr/>
          </p:nvCxnSpPr>
          <p:spPr>
            <a:xfrm flipV="1">
              <a:off x="1259632" y="4228730"/>
              <a:ext cx="6408712" cy="4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4B6A632-5690-455B-A4D0-85F4CCD47E5D}"/>
                </a:ext>
              </a:extLst>
            </p:cNvPr>
            <p:cNvCxnSpPr/>
            <p:nvPr/>
          </p:nvCxnSpPr>
          <p:spPr>
            <a:xfrm flipV="1">
              <a:off x="1691680" y="1213023"/>
              <a:ext cx="1" cy="3389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DD5A4024-C168-4E12-8A79-C03D40E1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53" l="9211" r="100000">
                        <a14:foregroundMark x1="36842" y1="26042" x2="36842" y2="26042"/>
                        <a14:foregroundMark x1="32895" y1="43750" x2="32895" y2="43750"/>
                        <a14:foregroundMark x1="63816" y1="22569" x2="63816" y2="22569"/>
                        <a14:foregroundMark x1="75658" y1="17708" x2="75658" y2="17708"/>
                        <a14:foregroundMark x1="75658" y1="21181" x2="75658" y2="2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5245" y="2852579"/>
            <a:ext cx="898768" cy="170292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938E3F-43AA-4263-B00B-9865FA6ED030}"/>
              </a:ext>
            </a:extLst>
          </p:cNvPr>
          <p:cNvGrpSpPr/>
          <p:nvPr/>
        </p:nvGrpSpPr>
        <p:grpSpPr>
          <a:xfrm>
            <a:off x="3812191" y="2456227"/>
            <a:ext cx="5461686" cy="3016755"/>
            <a:chOff x="2059954" y="1116793"/>
            <a:chExt cx="5461686" cy="301675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8855554-3368-4594-A676-2059B122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9954" y="1397690"/>
              <a:ext cx="638815" cy="60237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B8ABA44-3924-4B94-B291-D6EF84BE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3638" y="3496468"/>
              <a:ext cx="621153" cy="63708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49EFA99-5A80-425E-99A9-14E63C75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1885" y="1864484"/>
              <a:ext cx="638815" cy="60237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E36ADDB-13EC-4C37-A7A2-3350FAC2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89001" y="1255908"/>
              <a:ext cx="638815" cy="60237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9DD6EF6-088E-461E-A253-72510C5C9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2244" y="1116793"/>
              <a:ext cx="638815" cy="60237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05868DF-0103-4125-82BD-72DE1FF84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2352" y="2407680"/>
              <a:ext cx="638815" cy="60237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A84A199-9EF9-4C65-B489-41BF016C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0487" y="2527058"/>
              <a:ext cx="621153" cy="63708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FB25FB2-9F37-4C37-A96E-F2DC3CE3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1661" y="2527058"/>
              <a:ext cx="621153" cy="63708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4091966-3B96-4A4C-B7E3-59A80EC7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19444" y="1975632"/>
              <a:ext cx="621153" cy="63708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D248F8-5813-4B9F-BC9D-A05E4B8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224" y="3216074"/>
              <a:ext cx="621153" cy="63708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D64B-1006-437F-8E7D-AF0BA18AE83D}"/>
              </a:ext>
            </a:extLst>
          </p:cNvPr>
          <p:cNvSpPr txBox="1"/>
          <p:nvPr/>
        </p:nvSpPr>
        <p:spPr>
          <a:xfrm>
            <a:off x="975123" y="230582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(k=5)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36A2A-DC38-4838-B6BB-0C2F34AB5A5A}"/>
              </a:ext>
            </a:extLst>
          </p:cNvPr>
          <p:cNvGrpSpPr/>
          <p:nvPr/>
        </p:nvGrpSpPr>
        <p:grpSpPr>
          <a:xfrm>
            <a:off x="3042136" y="2267404"/>
            <a:ext cx="6737957" cy="3693797"/>
            <a:chOff x="1501134" y="1036546"/>
            <a:chExt cx="6737957" cy="36937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42E795-0426-4393-A618-15E2E7AC8F2C}"/>
                </a:ext>
              </a:extLst>
            </p:cNvPr>
            <p:cNvSpPr txBox="1"/>
            <p:nvPr/>
          </p:nvSpPr>
          <p:spPr>
            <a:xfrm>
              <a:off x="6846752" y="4361011"/>
              <a:ext cx="139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Feature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A8A677-5B07-4F93-A58E-5C4BEF0E4740}"/>
                </a:ext>
              </a:extLst>
            </p:cNvPr>
            <p:cNvSpPr txBox="1"/>
            <p:nvPr/>
          </p:nvSpPr>
          <p:spPr>
            <a:xfrm rot="16200000">
              <a:off x="1026058" y="1511622"/>
              <a:ext cx="131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Feature 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921BC5-100E-45E3-801B-A18C15D95D7C}"/>
              </a:ext>
            </a:extLst>
          </p:cNvPr>
          <p:cNvGrpSpPr/>
          <p:nvPr/>
        </p:nvGrpSpPr>
        <p:grpSpPr>
          <a:xfrm>
            <a:off x="9557627" y="2317477"/>
            <a:ext cx="1800268" cy="1028149"/>
            <a:chOff x="6948264" y="767915"/>
            <a:chExt cx="1800268" cy="10281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DBB676-DC63-437F-AB85-A0694381A981}"/>
                </a:ext>
              </a:extLst>
            </p:cNvPr>
            <p:cNvSpPr/>
            <p:nvPr/>
          </p:nvSpPr>
          <p:spPr>
            <a:xfrm>
              <a:off x="6948264" y="767915"/>
              <a:ext cx="1800268" cy="1028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85DC50-5880-4C6A-BA36-F11A8C2A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848901"/>
              <a:ext cx="412791" cy="42337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4F64214-0B1F-4186-8455-26C3245A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1329944"/>
              <a:ext cx="424528" cy="4003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017C5C-F1E8-421F-9A58-EF06480064C7}"/>
                </a:ext>
              </a:extLst>
            </p:cNvPr>
            <p:cNvSpPr txBox="1"/>
            <p:nvPr/>
          </p:nvSpPr>
          <p:spPr>
            <a:xfrm>
              <a:off x="7524379" y="875922"/>
              <a:ext cx="122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Survived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A8C4F9-A249-41FC-B1E7-AA8B1CBA111B}"/>
                </a:ext>
              </a:extLst>
            </p:cNvPr>
            <p:cNvSpPr txBox="1"/>
            <p:nvPr/>
          </p:nvSpPr>
          <p:spPr>
            <a:xfrm>
              <a:off x="7528251" y="1342142"/>
              <a:ext cx="107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Dead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AED432A-F1D6-4632-8E12-C40F52A76BEE}"/>
              </a:ext>
            </a:extLst>
          </p:cNvPr>
          <p:cNvSpPr txBox="1"/>
          <p:nvPr/>
        </p:nvSpPr>
        <p:spPr>
          <a:xfrm>
            <a:off x="618359" y="1073049"/>
            <a:ext cx="51190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</a:t>
            </a: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4C5CB-5328-90C0-901F-34B19B2FEF5B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37A4E-5B82-01F2-F398-01C5245E97B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9980E-0A0E-4D1C-ACC2-3015CBE02460}"/>
              </a:ext>
            </a:extLst>
          </p:cNvPr>
          <p:cNvSpPr/>
          <p:nvPr/>
        </p:nvSpPr>
        <p:spPr>
          <a:xfrm>
            <a:off x="1547760" y="2272644"/>
            <a:ext cx="9501734" cy="231271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작을 수록 모델의 복잡도가 상대적으로 증가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(noise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값에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민감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반대로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커질수록 모델의 복잡도가 낮아짐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데이터를 학습하고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개로 설정하여 예측하면 빈도가 가장 많은 클래스 레이블로 분류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안 좋은 분류 모델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E659-1F7C-4AB6-BCD7-02CD6786EFC0}"/>
              </a:ext>
            </a:extLst>
          </p:cNvPr>
          <p:cNvSpPr txBox="1"/>
          <p:nvPr/>
        </p:nvSpPr>
        <p:spPr>
          <a:xfrm>
            <a:off x="618359" y="1073049"/>
            <a:ext cx="64536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</a:t>
            </a:r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 정리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8B667-E872-A1A4-1632-216EBB305338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60C8F7-C772-E0A7-EE3A-CA90351544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E659-1F7C-4AB6-BCD7-02CD6786EFC0}"/>
              </a:ext>
            </a:extLst>
          </p:cNvPr>
          <p:cNvSpPr txBox="1"/>
          <p:nvPr/>
        </p:nvSpPr>
        <p:spPr>
          <a:xfrm>
            <a:off x="618359" y="1073049"/>
            <a:ext cx="64536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거리 공식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4866A26-87F8-4B86-A520-715A36A57FAF}"/>
              </a:ext>
            </a:extLst>
          </p:cNvPr>
          <p:cNvGraphicFramePr>
            <a:graphicFrameLocks noGrp="1"/>
          </p:cNvGraphicFramePr>
          <p:nvPr/>
        </p:nvGraphicFramePr>
        <p:xfrm>
          <a:off x="1903846" y="2413278"/>
          <a:ext cx="4216008" cy="342689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0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1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894706-4A38-43EB-B5F8-F3E7804F5420}"/>
              </a:ext>
            </a:extLst>
          </p:cNvPr>
          <p:cNvCxnSpPr/>
          <p:nvPr/>
        </p:nvCxnSpPr>
        <p:spPr>
          <a:xfrm flipV="1">
            <a:off x="1882142" y="2114490"/>
            <a:ext cx="0" cy="373296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5D3823-0959-4817-9F02-C877F3BC9F9B}"/>
              </a:ext>
            </a:extLst>
          </p:cNvPr>
          <p:cNvCxnSpPr/>
          <p:nvPr/>
        </p:nvCxnSpPr>
        <p:spPr>
          <a:xfrm flipV="1">
            <a:off x="1860626" y="5860364"/>
            <a:ext cx="4558020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FE98173-3A04-4AAB-B3D6-A1AA8A8BAD39}"/>
              </a:ext>
            </a:extLst>
          </p:cNvPr>
          <p:cNvSpPr txBox="1"/>
          <p:nvPr/>
        </p:nvSpPr>
        <p:spPr>
          <a:xfrm>
            <a:off x="1563657" y="5077576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2F52D8-C8A6-4249-9A5E-9FD0603A41FB}"/>
              </a:ext>
            </a:extLst>
          </p:cNvPr>
          <p:cNvSpPr txBox="1"/>
          <p:nvPr/>
        </p:nvSpPr>
        <p:spPr>
          <a:xfrm>
            <a:off x="1563657" y="4501512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A7BD7-A3F1-4E1D-BE24-B09E1E1ACA9D}"/>
              </a:ext>
            </a:extLst>
          </p:cNvPr>
          <p:cNvSpPr txBox="1"/>
          <p:nvPr/>
        </p:nvSpPr>
        <p:spPr>
          <a:xfrm>
            <a:off x="1563657" y="3930903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9BBA9-9CB9-4842-914F-4B319A306D38}"/>
              </a:ext>
            </a:extLst>
          </p:cNvPr>
          <p:cNvSpPr txBox="1"/>
          <p:nvPr/>
        </p:nvSpPr>
        <p:spPr>
          <a:xfrm>
            <a:off x="1563657" y="3349384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DC41AA-4B08-428B-8108-70296C29F6BD}"/>
              </a:ext>
            </a:extLst>
          </p:cNvPr>
          <p:cNvSpPr txBox="1"/>
          <p:nvPr/>
        </p:nvSpPr>
        <p:spPr>
          <a:xfrm>
            <a:off x="1563657" y="2773320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C3D558-F524-4D23-B23C-EC3C77259150}"/>
              </a:ext>
            </a:extLst>
          </p:cNvPr>
          <p:cNvSpPr txBox="1"/>
          <p:nvPr/>
        </p:nvSpPr>
        <p:spPr>
          <a:xfrm>
            <a:off x="5337078" y="6158620"/>
            <a:ext cx="1154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Feature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5B6C09-709B-455C-A4B9-7E4D25EB27D9}"/>
              </a:ext>
            </a:extLst>
          </p:cNvPr>
          <p:cNvSpPr txBox="1"/>
          <p:nvPr/>
        </p:nvSpPr>
        <p:spPr>
          <a:xfrm>
            <a:off x="2922502" y="2824118"/>
            <a:ext cx="744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지영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D279E-200C-4941-9EED-C1D3975FF42A}"/>
              </a:ext>
            </a:extLst>
          </p:cNvPr>
          <p:cNvSpPr txBox="1"/>
          <p:nvPr/>
        </p:nvSpPr>
        <p:spPr>
          <a:xfrm>
            <a:off x="5043008" y="3381658"/>
            <a:ext cx="744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A8DA5F5-F860-47E1-9408-D1B16220810C}"/>
              </a:ext>
            </a:extLst>
          </p:cNvPr>
          <p:cNvCxnSpPr/>
          <p:nvPr/>
        </p:nvCxnSpPr>
        <p:spPr>
          <a:xfrm>
            <a:off x="3522047" y="3063210"/>
            <a:ext cx="1616450" cy="4301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9CC13A-E319-4EA4-BA55-1E670B2F25DF}"/>
              </a:ext>
            </a:extLst>
          </p:cNvPr>
          <p:cNvSpPr txBox="1"/>
          <p:nvPr/>
        </p:nvSpPr>
        <p:spPr>
          <a:xfrm>
            <a:off x="1598858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84D5C7-C9DD-4477-87EF-EA791AF3CF9A}"/>
              </a:ext>
            </a:extLst>
          </p:cNvPr>
          <p:cNvSpPr txBox="1"/>
          <p:nvPr/>
        </p:nvSpPr>
        <p:spPr>
          <a:xfrm>
            <a:off x="2410641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D855B0-36FE-4EA2-80C1-1CD7B978796C}"/>
              </a:ext>
            </a:extLst>
          </p:cNvPr>
          <p:cNvSpPr txBox="1"/>
          <p:nvPr/>
        </p:nvSpPr>
        <p:spPr>
          <a:xfrm>
            <a:off x="3130721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0D430-60C5-4F2D-AA08-B64C8C221915}"/>
              </a:ext>
            </a:extLst>
          </p:cNvPr>
          <p:cNvSpPr txBox="1"/>
          <p:nvPr/>
        </p:nvSpPr>
        <p:spPr>
          <a:xfrm>
            <a:off x="3834371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89319-5C2B-417D-B7C8-6930D3056283}"/>
              </a:ext>
            </a:extLst>
          </p:cNvPr>
          <p:cNvSpPr txBox="1"/>
          <p:nvPr/>
        </p:nvSpPr>
        <p:spPr>
          <a:xfrm>
            <a:off x="4531147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6F9AB-8DDE-439C-806A-2AF118864ACA}"/>
              </a:ext>
            </a:extLst>
          </p:cNvPr>
          <p:cNvSpPr txBox="1"/>
          <p:nvPr/>
        </p:nvSpPr>
        <p:spPr>
          <a:xfrm>
            <a:off x="5251227" y="586036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03E3F9-7701-4448-BF54-56CCAD6D323C}"/>
              </a:ext>
            </a:extLst>
          </p:cNvPr>
          <p:cNvSpPr txBox="1"/>
          <p:nvPr/>
        </p:nvSpPr>
        <p:spPr>
          <a:xfrm>
            <a:off x="4139636" y="2755085"/>
            <a:ext cx="376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B5A60-F511-472B-AA5A-69FABD941B31}"/>
                  </a:ext>
                </a:extLst>
              </p:cNvPr>
              <p:cNvSpPr txBox="1"/>
              <p:nvPr/>
            </p:nvSpPr>
            <p:spPr>
              <a:xfrm>
                <a:off x="7110837" y="2296286"/>
                <a:ext cx="3361626" cy="37555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(</a:t>
                </a:r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피타고라스의 정리</a:t>
                </a:r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B5A60-F511-472B-AA5A-69FABD941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37" y="2296286"/>
                <a:ext cx="3361626" cy="375552"/>
              </a:xfrm>
              <a:prstGeom prst="rect">
                <a:avLst/>
              </a:prstGeom>
              <a:blipFill>
                <a:blip r:embed="rId3"/>
                <a:stretch>
                  <a:fillRect t="-4762" r="-181" b="-253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DFBB8A-D87C-4BAB-9257-21EB3ADAB24D}"/>
              </a:ext>
            </a:extLst>
          </p:cNvPr>
          <p:cNvCxnSpPr/>
          <p:nvPr/>
        </p:nvCxnSpPr>
        <p:spPr>
          <a:xfrm flipH="1">
            <a:off x="3306332" y="3104054"/>
            <a:ext cx="2" cy="4192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F31C30D-A05E-42D9-A0B0-4DD0B4A47380}"/>
              </a:ext>
            </a:extLst>
          </p:cNvPr>
          <p:cNvCxnSpPr/>
          <p:nvPr/>
        </p:nvCxnSpPr>
        <p:spPr>
          <a:xfrm flipH="1">
            <a:off x="3328025" y="3549439"/>
            <a:ext cx="176805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9FBEE6-8464-486E-9AC0-66977A3F6219}"/>
              </a:ext>
            </a:extLst>
          </p:cNvPr>
          <p:cNvSpPr txBox="1"/>
          <p:nvPr/>
        </p:nvSpPr>
        <p:spPr>
          <a:xfrm>
            <a:off x="2894829" y="3099444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6FB997-42EA-484B-B905-D2A454BA555C}"/>
              </a:ext>
            </a:extLst>
          </p:cNvPr>
          <p:cNvSpPr txBox="1"/>
          <p:nvPr/>
        </p:nvSpPr>
        <p:spPr>
          <a:xfrm>
            <a:off x="3958071" y="3586735"/>
            <a:ext cx="3764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945D0D5-9D67-4DFF-84E7-468AC7381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24" y="2726618"/>
            <a:ext cx="2743200" cy="2305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551C85-E392-4EEC-B62A-8367AC7CF299}"/>
              </a:ext>
            </a:extLst>
          </p:cNvPr>
          <p:cNvSpPr txBox="1"/>
          <p:nvPr/>
        </p:nvSpPr>
        <p:spPr>
          <a:xfrm rot="16200000">
            <a:off x="846236" y="2253866"/>
            <a:ext cx="13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D7A6B-7496-E3B8-6433-9985167575D3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48F91-A7E6-E590-5B36-0BA2B701C8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0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FC53-95DD-4DE9-9CF9-074390DE1EA3}"/>
              </a:ext>
            </a:extLst>
          </p:cNvPr>
          <p:cNvSpPr txBox="1"/>
          <p:nvPr/>
        </p:nvSpPr>
        <p:spPr>
          <a:xfrm>
            <a:off x="618359" y="1073049"/>
            <a:ext cx="64536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거리 공식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C677096-44CC-43F6-BBCD-00A4A7B3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6" y="2753701"/>
            <a:ext cx="8409440" cy="165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601B00-CF37-436A-AEF0-140C4BD04535}"/>
              </a:ext>
            </a:extLst>
          </p:cNvPr>
          <p:cNvSpPr txBox="1"/>
          <p:nvPr/>
        </p:nvSpPr>
        <p:spPr>
          <a:xfrm>
            <a:off x="3666297" y="2462652"/>
            <a:ext cx="712400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포인트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(sample)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사이 거리 값 측정 방법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546EC97-33B0-4CF0-A6E6-1F29BA6A1E85}"/>
              </a:ext>
            </a:extLst>
          </p:cNvPr>
          <p:cNvSpPr/>
          <p:nvPr/>
        </p:nvSpPr>
        <p:spPr>
          <a:xfrm>
            <a:off x="1021117" y="2352164"/>
            <a:ext cx="10141528" cy="2059526"/>
          </a:xfrm>
          <a:prstGeom prst="roundRect">
            <a:avLst/>
          </a:prstGeom>
          <a:noFill/>
          <a:ln w="28575">
            <a:solidFill>
              <a:srgbClr val="699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CA7E1-7449-44EF-A727-93940C84D2BC}"/>
              </a:ext>
            </a:extLst>
          </p:cNvPr>
          <p:cNvSpPr txBox="1"/>
          <p:nvPr/>
        </p:nvSpPr>
        <p:spPr>
          <a:xfrm>
            <a:off x="3353748" y="2066976"/>
            <a:ext cx="586811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유클리디언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거리공식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Euclidean Distance)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FA0779-D973-4308-BC49-BD7D36421E1D}"/>
              </a:ext>
            </a:extLst>
          </p:cNvPr>
          <p:cNvGraphicFramePr>
            <a:graphicFrameLocks noGrp="1"/>
          </p:cNvGraphicFramePr>
          <p:nvPr/>
        </p:nvGraphicFramePr>
        <p:xfrm>
          <a:off x="2437906" y="4636750"/>
          <a:ext cx="7043140" cy="11731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0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628">
                  <a:extLst>
                    <a:ext uri="{9D8B030D-6E8A-4147-A177-3AD203B41FA5}">
                      <a16:colId xmlns:a16="http://schemas.microsoft.com/office/drawing/2014/main" val="910236457"/>
                    </a:ext>
                  </a:extLst>
                </a:gridCol>
                <a:gridCol w="1408628">
                  <a:extLst>
                    <a:ext uri="{9D8B030D-6E8A-4147-A177-3AD203B41FA5}">
                      <a16:colId xmlns:a16="http://schemas.microsoft.com/office/drawing/2014/main" val="2818410465"/>
                    </a:ext>
                  </a:extLst>
                </a:gridCol>
              </a:tblGrid>
              <a:tr h="3964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Feature1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feature2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feature3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008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지영</a:t>
                      </a: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……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수민</a:t>
                      </a:r>
                    </a:p>
                  </a:txBody>
                  <a:tcPr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……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1176A3-F73B-9FFD-A8B8-8E7BDCF90F1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AD9297-DFCA-8B68-F771-335DFE7D00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E659-1F7C-4AB6-BCD7-02CD6786EFC0}"/>
              </a:ext>
            </a:extLst>
          </p:cNvPr>
          <p:cNvSpPr txBox="1"/>
          <p:nvPr/>
        </p:nvSpPr>
        <p:spPr>
          <a:xfrm>
            <a:off x="618359" y="1073049"/>
            <a:ext cx="76954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</a:t>
            </a:r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장단점 및 키워드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최근접 이웃 알고리즘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37FF4-7A07-4D0C-8C64-F9E2C89F36EC}"/>
              </a:ext>
            </a:extLst>
          </p:cNvPr>
          <p:cNvSpPr/>
          <p:nvPr/>
        </p:nvSpPr>
        <p:spPr>
          <a:xfrm>
            <a:off x="1304817" y="2147539"/>
            <a:ext cx="10476322" cy="328400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n_neighbors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이웃의 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, metrics: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유클리디안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거리 방식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이해하기 매우 쉬운 모델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새로운 테스트 데이터 세트가 들어오면 훈련데이터 세트와의 거리를 계산 해서 훈련 데이터 세트가 크면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샘플의 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예측이 느려짐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수백개의 많은 특성을 가진 데이터 세트와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특성 값 대부분이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희소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(sparse)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데이터 세트에는 잘 동작 안함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거리를 측정하기 때문에 같은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scale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같도록 정규화 필요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2EE4F-F747-FE6C-30FC-FD94F21094CF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C4626-1410-A1BA-D5FA-CFB029EBC8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3629-4CCB-73FB-8771-E3CDFD77FD6D}"/>
              </a:ext>
            </a:extLst>
          </p:cNvPr>
          <p:cNvSpPr txBox="1"/>
          <p:nvPr/>
        </p:nvSpPr>
        <p:spPr>
          <a:xfrm>
            <a:off x="964555" y="263483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목표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84CE4-252A-1338-3435-9031578D14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F4707C-67CB-44A5-A1E1-EDA2D288F250}"/>
              </a:ext>
            </a:extLst>
          </p:cNvPr>
          <p:cNvSpPr/>
          <p:nvPr/>
        </p:nvSpPr>
        <p:spPr>
          <a:xfrm>
            <a:off x="2090382" y="1535689"/>
            <a:ext cx="8011236" cy="34145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과소적합을 이해 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 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이해 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하이퍼파라미터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튜닝을 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8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E659-1F7C-4AB6-BCD7-02CD6786EFC0}"/>
              </a:ext>
            </a:extLst>
          </p:cNvPr>
          <p:cNvSpPr txBox="1"/>
          <p:nvPr/>
        </p:nvSpPr>
        <p:spPr>
          <a:xfrm>
            <a:off x="618358" y="1073049"/>
            <a:ext cx="7979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실습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88C186-7A43-4860-815B-7DB615DBF397}"/>
              </a:ext>
            </a:extLst>
          </p:cNvPr>
          <p:cNvSpPr/>
          <p:nvPr/>
        </p:nvSpPr>
        <p:spPr>
          <a:xfrm>
            <a:off x="2643048" y="3134419"/>
            <a:ext cx="6905903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iris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이용한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분류 실습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629EF-1A91-1DA3-DC9E-45F8ECE4387F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43E0B-460C-0443-1726-12FF808D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F9BC5BB-B104-4997-8BA6-1690186CBA23}"/>
              </a:ext>
            </a:extLst>
          </p:cNvPr>
          <p:cNvSpPr/>
          <p:nvPr/>
        </p:nvSpPr>
        <p:spPr>
          <a:xfrm>
            <a:off x="1710633" y="2251497"/>
            <a:ext cx="2333244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B89646E-125B-433A-B324-3CBFF2F41C96}"/>
              </a:ext>
            </a:extLst>
          </p:cNvPr>
          <p:cNvSpPr/>
          <p:nvPr/>
        </p:nvSpPr>
        <p:spPr>
          <a:xfrm>
            <a:off x="3125667" y="2384085"/>
            <a:ext cx="703580" cy="354965"/>
          </a:xfrm>
          <a:custGeom>
            <a:avLst/>
            <a:gdLst/>
            <a:ahLst/>
            <a:cxnLst/>
            <a:rect l="l" t="t" r="r" b="b"/>
            <a:pathLst>
              <a:path w="703579" h="354964">
                <a:moveTo>
                  <a:pt x="73660" y="246634"/>
                </a:moveTo>
                <a:lnTo>
                  <a:pt x="65659" y="248158"/>
                </a:lnTo>
                <a:lnTo>
                  <a:pt x="61722" y="254000"/>
                </a:lnTo>
                <a:lnTo>
                  <a:pt x="0" y="344932"/>
                </a:lnTo>
                <a:lnTo>
                  <a:pt x="116586" y="354584"/>
                </a:lnTo>
                <a:lnTo>
                  <a:pt x="122682" y="349376"/>
                </a:lnTo>
                <a:lnTo>
                  <a:pt x="123028" y="345567"/>
                </a:lnTo>
                <a:lnTo>
                  <a:pt x="28193" y="345567"/>
                </a:lnTo>
                <a:lnTo>
                  <a:pt x="17271" y="322580"/>
                </a:lnTo>
                <a:lnTo>
                  <a:pt x="59588" y="302365"/>
                </a:lnTo>
                <a:lnTo>
                  <a:pt x="82803" y="268224"/>
                </a:lnTo>
                <a:lnTo>
                  <a:pt x="86740" y="262509"/>
                </a:lnTo>
                <a:lnTo>
                  <a:pt x="85216" y="254508"/>
                </a:lnTo>
                <a:lnTo>
                  <a:pt x="79375" y="250571"/>
                </a:lnTo>
                <a:lnTo>
                  <a:pt x="73660" y="246634"/>
                </a:lnTo>
                <a:close/>
              </a:path>
              <a:path w="703579" h="354964">
                <a:moveTo>
                  <a:pt x="59588" y="302365"/>
                </a:moveTo>
                <a:lnTo>
                  <a:pt x="17271" y="322580"/>
                </a:lnTo>
                <a:lnTo>
                  <a:pt x="28193" y="345567"/>
                </a:lnTo>
                <a:lnTo>
                  <a:pt x="37229" y="341249"/>
                </a:lnTo>
                <a:lnTo>
                  <a:pt x="33146" y="341249"/>
                </a:lnTo>
                <a:lnTo>
                  <a:pt x="23749" y="321437"/>
                </a:lnTo>
                <a:lnTo>
                  <a:pt x="46619" y="321437"/>
                </a:lnTo>
                <a:lnTo>
                  <a:pt x="59588" y="302365"/>
                </a:lnTo>
                <a:close/>
              </a:path>
              <a:path w="703579" h="354964">
                <a:moveTo>
                  <a:pt x="70608" y="325296"/>
                </a:moveTo>
                <a:lnTo>
                  <a:pt x="28193" y="345567"/>
                </a:lnTo>
                <a:lnTo>
                  <a:pt x="123028" y="345567"/>
                </a:lnTo>
                <a:lnTo>
                  <a:pt x="123316" y="342392"/>
                </a:lnTo>
                <a:lnTo>
                  <a:pt x="123825" y="335407"/>
                </a:lnTo>
                <a:lnTo>
                  <a:pt x="118617" y="329311"/>
                </a:lnTo>
                <a:lnTo>
                  <a:pt x="70608" y="325296"/>
                </a:lnTo>
                <a:close/>
              </a:path>
              <a:path w="703579" h="354964">
                <a:moveTo>
                  <a:pt x="23749" y="321437"/>
                </a:moveTo>
                <a:lnTo>
                  <a:pt x="33146" y="341249"/>
                </a:lnTo>
                <a:lnTo>
                  <a:pt x="45406" y="323220"/>
                </a:lnTo>
                <a:lnTo>
                  <a:pt x="23749" y="321437"/>
                </a:lnTo>
                <a:close/>
              </a:path>
              <a:path w="703579" h="354964">
                <a:moveTo>
                  <a:pt x="45406" y="323220"/>
                </a:moveTo>
                <a:lnTo>
                  <a:pt x="33146" y="341249"/>
                </a:lnTo>
                <a:lnTo>
                  <a:pt x="37229" y="341249"/>
                </a:lnTo>
                <a:lnTo>
                  <a:pt x="70608" y="325296"/>
                </a:lnTo>
                <a:lnTo>
                  <a:pt x="45406" y="323220"/>
                </a:lnTo>
                <a:close/>
              </a:path>
              <a:path w="703579" h="354964">
                <a:moveTo>
                  <a:pt x="692530" y="0"/>
                </a:moveTo>
                <a:lnTo>
                  <a:pt x="59588" y="302365"/>
                </a:lnTo>
                <a:lnTo>
                  <a:pt x="45406" y="323220"/>
                </a:lnTo>
                <a:lnTo>
                  <a:pt x="70608" y="325296"/>
                </a:lnTo>
                <a:lnTo>
                  <a:pt x="703452" y="22860"/>
                </a:lnTo>
                <a:lnTo>
                  <a:pt x="692530" y="0"/>
                </a:lnTo>
                <a:close/>
              </a:path>
              <a:path w="703579" h="354964">
                <a:moveTo>
                  <a:pt x="46619" y="321437"/>
                </a:moveTo>
                <a:lnTo>
                  <a:pt x="23749" y="321437"/>
                </a:lnTo>
                <a:lnTo>
                  <a:pt x="45406" y="323220"/>
                </a:lnTo>
                <a:lnTo>
                  <a:pt x="46619" y="32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18FBDCF7-2A67-4C9D-9224-3BA2CE0B5875}"/>
              </a:ext>
            </a:extLst>
          </p:cNvPr>
          <p:cNvSpPr txBox="1"/>
          <p:nvPr/>
        </p:nvSpPr>
        <p:spPr>
          <a:xfrm>
            <a:off x="3866585" y="2212889"/>
            <a:ext cx="5421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메이플스토리" panose="02000300000000000000" pitchFamily="2" charset="-127"/>
                <a:cs typeface="나눔스퀘어 Bold"/>
              </a:rPr>
              <a:t>꽃잎</a:t>
            </a:r>
            <a:endParaRPr sz="1800" dirty="0">
              <a:latin typeface="메이플스토리" panose="02000300000000000000" pitchFamily="2" charset="-127"/>
              <a:cs typeface="나눔스퀘어 Bold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D3BFFCDB-E2AE-47D6-AAD6-796ED5D0EFF5}"/>
              </a:ext>
            </a:extLst>
          </p:cNvPr>
          <p:cNvSpPr/>
          <p:nvPr/>
        </p:nvSpPr>
        <p:spPr>
          <a:xfrm>
            <a:off x="3125667" y="4478822"/>
            <a:ext cx="360045" cy="534035"/>
          </a:xfrm>
          <a:custGeom>
            <a:avLst/>
            <a:gdLst/>
            <a:ahLst/>
            <a:cxnLst/>
            <a:rect l="l" t="t" r="r" b="b"/>
            <a:pathLst>
              <a:path w="360045" h="534035">
                <a:moveTo>
                  <a:pt x="27800" y="42016"/>
                </a:moveTo>
                <a:lnTo>
                  <a:pt x="29247" y="67113"/>
                </a:lnTo>
                <a:lnTo>
                  <a:pt x="338327" y="533780"/>
                </a:lnTo>
                <a:lnTo>
                  <a:pt x="359537" y="519810"/>
                </a:lnTo>
                <a:lnTo>
                  <a:pt x="50492" y="53198"/>
                </a:lnTo>
                <a:lnTo>
                  <a:pt x="27800" y="42016"/>
                </a:lnTo>
                <a:close/>
              </a:path>
              <a:path w="360045" h="534035">
                <a:moveTo>
                  <a:pt x="0" y="0"/>
                </a:moveTo>
                <a:lnTo>
                  <a:pt x="6604" y="116712"/>
                </a:lnTo>
                <a:lnTo>
                  <a:pt x="12573" y="122173"/>
                </a:lnTo>
                <a:lnTo>
                  <a:pt x="19685" y="121665"/>
                </a:lnTo>
                <a:lnTo>
                  <a:pt x="26669" y="121284"/>
                </a:lnTo>
                <a:lnTo>
                  <a:pt x="32004" y="115315"/>
                </a:lnTo>
                <a:lnTo>
                  <a:pt x="31623" y="108330"/>
                </a:lnTo>
                <a:lnTo>
                  <a:pt x="29247" y="67113"/>
                </a:lnTo>
                <a:lnTo>
                  <a:pt x="3301" y="27939"/>
                </a:lnTo>
                <a:lnTo>
                  <a:pt x="24511" y="13969"/>
                </a:lnTo>
                <a:lnTo>
                  <a:pt x="28415" y="13969"/>
                </a:lnTo>
                <a:lnTo>
                  <a:pt x="0" y="0"/>
                </a:lnTo>
                <a:close/>
              </a:path>
              <a:path w="360045" h="534035">
                <a:moveTo>
                  <a:pt x="28415" y="13969"/>
                </a:moveTo>
                <a:lnTo>
                  <a:pt x="24511" y="13969"/>
                </a:lnTo>
                <a:lnTo>
                  <a:pt x="50492" y="53198"/>
                </a:lnTo>
                <a:lnTo>
                  <a:pt x="87375" y="71373"/>
                </a:lnTo>
                <a:lnTo>
                  <a:pt x="93725" y="74421"/>
                </a:lnTo>
                <a:lnTo>
                  <a:pt x="101346" y="71881"/>
                </a:lnTo>
                <a:lnTo>
                  <a:pt x="104393" y="65531"/>
                </a:lnTo>
                <a:lnTo>
                  <a:pt x="107568" y="59308"/>
                </a:lnTo>
                <a:lnTo>
                  <a:pt x="104901" y="51688"/>
                </a:lnTo>
                <a:lnTo>
                  <a:pt x="98678" y="48513"/>
                </a:lnTo>
                <a:lnTo>
                  <a:pt x="28415" y="13969"/>
                </a:lnTo>
                <a:close/>
              </a:path>
              <a:path w="360045" h="534035">
                <a:moveTo>
                  <a:pt x="24511" y="13969"/>
                </a:moveTo>
                <a:lnTo>
                  <a:pt x="3301" y="27939"/>
                </a:lnTo>
                <a:lnTo>
                  <a:pt x="29247" y="67113"/>
                </a:lnTo>
                <a:lnTo>
                  <a:pt x="27800" y="42016"/>
                </a:lnTo>
                <a:lnTo>
                  <a:pt x="8255" y="32384"/>
                </a:lnTo>
                <a:lnTo>
                  <a:pt x="26543" y="20192"/>
                </a:lnTo>
                <a:lnTo>
                  <a:pt x="28632" y="20192"/>
                </a:lnTo>
                <a:lnTo>
                  <a:pt x="24511" y="13969"/>
                </a:lnTo>
                <a:close/>
              </a:path>
              <a:path w="360045" h="534035">
                <a:moveTo>
                  <a:pt x="28632" y="20192"/>
                </a:moveTo>
                <a:lnTo>
                  <a:pt x="26543" y="20192"/>
                </a:lnTo>
                <a:lnTo>
                  <a:pt x="27800" y="42016"/>
                </a:lnTo>
                <a:lnTo>
                  <a:pt x="50492" y="53198"/>
                </a:lnTo>
                <a:lnTo>
                  <a:pt x="28632" y="20192"/>
                </a:lnTo>
                <a:close/>
              </a:path>
              <a:path w="360045" h="534035">
                <a:moveTo>
                  <a:pt x="26543" y="20192"/>
                </a:moveTo>
                <a:lnTo>
                  <a:pt x="8255" y="32384"/>
                </a:lnTo>
                <a:lnTo>
                  <a:pt x="27800" y="42016"/>
                </a:lnTo>
                <a:lnTo>
                  <a:pt x="26543" y="2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30740509-B133-4D26-9A69-26D008B67D42}"/>
              </a:ext>
            </a:extLst>
          </p:cNvPr>
          <p:cNvSpPr txBox="1"/>
          <p:nvPr/>
        </p:nvSpPr>
        <p:spPr>
          <a:xfrm>
            <a:off x="3397446" y="5006990"/>
            <a:ext cx="8046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메이플스토리" panose="02000300000000000000" pitchFamily="2" charset="-127"/>
                <a:cs typeface="나눔스퀘어 Bold"/>
              </a:rPr>
              <a:t>꽃받침</a:t>
            </a:r>
            <a:endParaRPr sz="1800">
              <a:latin typeface="메이플스토리" panose="02000300000000000000" pitchFamily="2" charset="-127"/>
              <a:cs typeface="나눔스퀘어 Bold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6F7F4CE7-49CB-4EEA-B142-3C049FD12556}"/>
              </a:ext>
            </a:extLst>
          </p:cNvPr>
          <p:cNvSpPr/>
          <p:nvPr/>
        </p:nvSpPr>
        <p:spPr>
          <a:xfrm>
            <a:off x="6649917" y="4482633"/>
            <a:ext cx="1947672" cy="154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C147FB6E-2035-4E64-A10E-EB3791CDBDE3}"/>
              </a:ext>
            </a:extLst>
          </p:cNvPr>
          <p:cNvSpPr/>
          <p:nvPr/>
        </p:nvSpPr>
        <p:spPr>
          <a:xfrm>
            <a:off x="4597090" y="2135673"/>
            <a:ext cx="1947671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28067EE3-6522-41B2-8AB3-FE90D8DB19E0}"/>
              </a:ext>
            </a:extLst>
          </p:cNvPr>
          <p:cNvSpPr/>
          <p:nvPr/>
        </p:nvSpPr>
        <p:spPr>
          <a:xfrm>
            <a:off x="6649917" y="2135673"/>
            <a:ext cx="1947672" cy="1545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1B77CE82-BD60-4AB1-9774-91C5E891573A}"/>
              </a:ext>
            </a:extLst>
          </p:cNvPr>
          <p:cNvSpPr/>
          <p:nvPr/>
        </p:nvSpPr>
        <p:spPr>
          <a:xfrm>
            <a:off x="8685982" y="2135673"/>
            <a:ext cx="1946148" cy="1545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D765A017-6D50-478A-935C-B77BE545C987}"/>
              </a:ext>
            </a:extLst>
          </p:cNvPr>
          <p:cNvSpPr txBox="1"/>
          <p:nvPr/>
        </p:nvSpPr>
        <p:spPr>
          <a:xfrm>
            <a:off x="5247584" y="1859067"/>
            <a:ext cx="7397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메이플스토리" panose="02000300000000000000" pitchFamily="2" charset="-127"/>
                <a:cs typeface="맑은 고딕"/>
              </a:rPr>
              <a:t>s</a:t>
            </a:r>
            <a:r>
              <a:rPr sz="1400" b="1" spc="-5" dirty="0">
                <a:latin typeface="메이플스토리" panose="02000300000000000000" pitchFamily="2" charset="-127"/>
                <a:cs typeface="맑은 고딕"/>
              </a:rPr>
              <a:t>et</a:t>
            </a:r>
            <a:r>
              <a:rPr sz="1400" b="1" spc="-10" dirty="0">
                <a:latin typeface="메이플스토리" panose="02000300000000000000" pitchFamily="2" charset="-127"/>
                <a:cs typeface="맑은 고딕"/>
              </a:rPr>
              <a:t>o</a:t>
            </a:r>
            <a:r>
              <a:rPr sz="1400" b="1" dirty="0">
                <a:latin typeface="메이플스토리" panose="02000300000000000000" pitchFamily="2" charset="-127"/>
                <a:cs typeface="맑은 고딕"/>
              </a:rPr>
              <a:t>sa</a:t>
            </a:r>
            <a:endParaRPr sz="1400" dirty="0">
              <a:latin typeface="메이플스토리" panose="02000300000000000000" pitchFamily="2" charset="-127"/>
              <a:cs typeface="맑은 고딕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F5AAC35-A47C-47E3-806E-8730B9156655}"/>
              </a:ext>
            </a:extLst>
          </p:cNvPr>
          <p:cNvSpPr txBox="1"/>
          <p:nvPr/>
        </p:nvSpPr>
        <p:spPr>
          <a:xfrm>
            <a:off x="7300792" y="1859067"/>
            <a:ext cx="7397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메이플스토리" panose="02000300000000000000" pitchFamily="2" charset="-127"/>
                <a:cs typeface="맑은 고딕"/>
              </a:rPr>
              <a:t>virginica</a:t>
            </a:r>
            <a:endParaRPr sz="1400" dirty="0">
              <a:latin typeface="메이플스토리" panose="02000300000000000000" pitchFamily="2" charset="-127"/>
              <a:cs typeface="맑은 고딕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F75972C-5CFD-4AD9-8DBA-12C9451DBB7A}"/>
              </a:ext>
            </a:extLst>
          </p:cNvPr>
          <p:cNvSpPr txBox="1"/>
          <p:nvPr/>
        </p:nvSpPr>
        <p:spPr>
          <a:xfrm>
            <a:off x="9265483" y="1859067"/>
            <a:ext cx="98812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메이플스토리" panose="02000300000000000000" pitchFamily="2" charset="-127"/>
                <a:cs typeface="맑은 고딕"/>
              </a:rPr>
              <a:t>versicolor</a:t>
            </a:r>
            <a:endParaRPr sz="1400">
              <a:latin typeface="메이플스토리" panose="02000300000000000000" pitchFamily="2" charset="-127"/>
              <a:cs typeface="맑은 고딕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849F6CB-B4C2-4E6E-8919-AFCD8FD288AC}"/>
              </a:ext>
            </a:extLst>
          </p:cNvPr>
          <p:cNvSpPr/>
          <p:nvPr/>
        </p:nvSpPr>
        <p:spPr>
          <a:xfrm>
            <a:off x="5571688" y="3663609"/>
            <a:ext cx="2057400" cy="832485"/>
          </a:xfrm>
          <a:custGeom>
            <a:avLst/>
            <a:gdLst/>
            <a:ahLst/>
            <a:cxnLst/>
            <a:rect l="l" t="t" r="r" b="b"/>
            <a:pathLst>
              <a:path w="2057400" h="832485">
                <a:moveTo>
                  <a:pt x="71784" y="32575"/>
                </a:moveTo>
                <a:lnTo>
                  <a:pt x="46916" y="36490"/>
                </a:lnTo>
                <a:lnTo>
                  <a:pt x="62541" y="56211"/>
                </a:lnTo>
                <a:lnTo>
                  <a:pt x="2048001" y="832104"/>
                </a:lnTo>
                <a:lnTo>
                  <a:pt x="2057272" y="808355"/>
                </a:lnTo>
                <a:lnTo>
                  <a:pt x="71784" y="32575"/>
                </a:lnTo>
                <a:close/>
              </a:path>
              <a:path w="2057400" h="832485">
                <a:moveTo>
                  <a:pt x="115569" y="0"/>
                </a:moveTo>
                <a:lnTo>
                  <a:pt x="0" y="18161"/>
                </a:lnTo>
                <a:lnTo>
                  <a:pt x="72643" y="109855"/>
                </a:lnTo>
                <a:lnTo>
                  <a:pt x="80644" y="110744"/>
                </a:lnTo>
                <a:lnTo>
                  <a:pt x="86105" y="106426"/>
                </a:lnTo>
                <a:lnTo>
                  <a:pt x="91566" y="101981"/>
                </a:lnTo>
                <a:lnTo>
                  <a:pt x="92582" y="94107"/>
                </a:lnTo>
                <a:lnTo>
                  <a:pt x="62541" y="56211"/>
                </a:lnTo>
                <a:lnTo>
                  <a:pt x="18795" y="39116"/>
                </a:lnTo>
                <a:lnTo>
                  <a:pt x="28066" y="15494"/>
                </a:lnTo>
                <a:lnTo>
                  <a:pt x="123686" y="15494"/>
                </a:lnTo>
                <a:lnTo>
                  <a:pt x="123062" y="11684"/>
                </a:lnTo>
                <a:lnTo>
                  <a:pt x="122046" y="4699"/>
                </a:lnTo>
                <a:lnTo>
                  <a:pt x="115569" y="0"/>
                </a:lnTo>
                <a:close/>
              </a:path>
              <a:path w="2057400" h="832485">
                <a:moveTo>
                  <a:pt x="28066" y="15494"/>
                </a:moveTo>
                <a:lnTo>
                  <a:pt x="18795" y="39116"/>
                </a:lnTo>
                <a:lnTo>
                  <a:pt x="62541" y="56211"/>
                </a:lnTo>
                <a:lnTo>
                  <a:pt x="49600" y="39878"/>
                </a:lnTo>
                <a:lnTo>
                  <a:pt x="25400" y="39878"/>
                </a:lnTo>
                <a:lnTo>
                  <a:pt x="33400" y="19431"/>
                </a:lnTo>
                <a:lnTo>
                  <a:pt x="38143" y="19431"/>
                </a:lnTo>
                <a:lnTo>
                  <a:pt x="28066" y="15494"/>
                </a:lnTo>
                <a:close/>
              </a:path>
              <a:path w="2057400" h="832485">
                <a:moveTo>
                  <a:pt x="33400" y="19431"/>
                </a:moveTo>
                <a:lnTo>
                  <a:pt x="25400" y="39878"/>
                </a:lnTo>
                <a:lnTo>
                  <a:pt x="46916" y="36490"/>
                </a:lnTo>
                <a:lnTo>
                  <a:pt x="33400" y="19431"/>
                </a:lnTo>
                <a:close/>
              </a:path>
              <a:path w="2057400" h="832485">
                <a:moveTo>
                  <a:pt x="46916" y="36490"/>
                </a:moveTo>
                <a:lnTo>
                  <a:pt x="25400" y="39878"/>
                </a:lnTo>
                <a:lnTo>
                  <a:pt x="49600" y="39878"/>
                </a:lnTo>
                <a:lnTo>
                  <a:pt x="46916" y="36490"/>
                </a:lnTo>
                <a:close/>
              </a:path>
              <a:path w="2057400" h="832485">
                <a:moveTo>
                  <a:pt x="38143" y="19431"/>
                </a:moveTo>
                <a:lnTo>
                  <a:pt x="33400" y="19431"/>
                </a:lnTo>
                <a:lnTo>
                  <a:pt x="46916" y="36490"/>
                </a:lnTo>
                <a:lnTo>
                  <a:pt x="71784" y="32575"/>
                </a:lnTo>
                <a:lnTo>
                  <a:pt x="38143" y="19431"/>
                </a:lnTo>
                <a:close/>
              </a:path>
              <a:path w="2057400" h="832485">
                <a:moveTo>
                  <a:pt x="123686" y="15494"/>
                </a:moveTo>
                <a:lnTo>
                  <a:pt x="28066" y="15494"/>
                </a:lnTo>
                <a:lnTo>
                  <a:pt x="71784" y="32575"/>
                </a:lnTo>
                <a:lnTo>
                  <a:pt x="112521" y="26162"/>
                </a:lnTo>
                <a:lnTo>
                  <a:pt x="119506" y="25146"/>
                </a:lnTo>
                <a:lnTo>
                  <a:pt x="124205" y="18669"/>
                </a:lnTo>
                <a:lnTo>
                  <a:pt x="123686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D12AEE1-62DC-44F5-B3E7-0F8404387332}"/>
              </a:ext>
            </a:extLst>
          </p:cNvPr>
          <p:cNvSpPr/>
          <p:nvPr/>
        </p:nvSpPr>
        <p:spPr>
          <a:xfrm>
            <a:off x="7565587" y="3681771"/>
            <a:ext cx="118110" cy="802640"/>
          </a:xfrm>
          <a:custGeom>
            <a:avLst/>
            <a:gdLst/>
            <a:ahLst/>
            <a:cxnLst/>
            <a:rect l="l" t="t" r="r" b="b"/>
            <a:pathLst>
              <a:path w="118109" h="802639">
                <a:moveTo>
                  <a:pt x="58927" y="50219"/>
                </a:moveTo>
                <a:lnTo>
                  <a:pt x="46227" y="71990"/>
                </a:lnTo>
                <a:lnTo>
                  <a:pt x="46227" y="802132"/>
                </a:lnTo>
                <a:lnTo>
                  <a:pt x="71627" y="802132"/>
                </a:lnTo>
                <a:lnTo>
                  <a:pt x="71627" y="71990"/>
                </a:lnTo>
                <a:lnTo>
                  <a:pt x="58927" y="50219"/>
                </a:lnTo>
                <a:close/>
              </a:path>
              <a:path w="118109" h="802639">
                <a:moveTo>
                  <a:pt x="58927" y="0"/>
                </a:moveTo>
                <a:lnTo>
                  <a:pt x="3556" y="94996"/>
                </a:lnTo>
                <a:lnTo>
                  <a:pt x="0" y="100965"/>
                </a:lnTo>
                <a:lnTo>
                  <a:pt x="2032" y="108839"/>
                </a:lnTo>
                <a:lnTo>
                  <a:pt x="8127" y="112268"/>
                </a:lnTo>
                <a:lnTo>
                  <a:pt x="14097" y="115824"/>
                </a:lnTo>
                <a:lnTo>
                  <a:pt x="21971" y="113792"/>
                </a:lnTo>
                <a:lnTo>
                  <a:pt x="25400" y="107696"/>
                </a:lnTo>
                <a:lnTo>
                  <a:pt x="46227" y="71990"/>
                </a:lnTo>
                <a:lnTo>
                  <a:pt x="46227" y="25146"/>
                </a:lnTo>
                <a:lnTo>
                  <a:pt x="73585" y="25146"/>
                </a:lnTo>
                <a:lnTo>
                  <a:pt x="58927" y="0"/>
                </a:lnTo>
                <a:close/>
              </a:path>
              <a:path w="118109" h="802639">
                <a:moveTo>
                  <a:pt x="73585" y="25146"/>
                </a:moveTo>
                <a:lnTo>
                  <a:pt x="71627" y="25146"/>
                </a:lnTo>
                <a:lnTo>
                  <a:pt x="71628" y="71990"/>
                </a:lnTo>
                <a:lnTo>
                  <a:pt x="92456" y="107696"/>
                </a:lnTo>
                <a:lnTo>
                  <a:pt x="95885" y="113792"/>
                </a:lnTo>
                <a:lnTo>
                  <a:pt x="103759" y="115824"/>
                </a:lnTo>
                <a:lnTo>
                  <a:pt x="109727" y="112268"/>
                </a:lnTo>
                <a:lnTo>
                  <a:pt x="115824" y="108839"/>
                </a:lnTo>
                <a:lnTo>
                  <a:pt x="117856" y="100965"/>
                </a:lnTo>
                <a:lnTo>
                  <a:pt x="114300" y="94996"/>
                </a:lnTo>
                <a:lnTo>
                  <a:pt x="73585" y="25146"/>
                </a:lnTo>
                <a:close/>
              </a:path>
              <a:path w="118109" h="802639">
                <a:moveTo>
                  <a:pt x="71627" y="25146"/>
                </a:moveTo>
                <a:lnTo>
                  <a:pt x="46227" y="25146"/>
                </a:lnTo>
                <a:lnTo>
                  <a:pt x="46227" y="71990"/>
                </a:lnTo>
                <a:lnTo>
                  <a:pt x="58927" y="50219"/>
                </a:lnTo>
                <a:lnTo>
                  <a:pt x="48006" y="31496"/>
                </a:lnTo>
                <a:lnTo>
                  <a:pt x="71627" y="31496"/>
                </a:lnTo>
                <a:lnTo>
                  <a:pt x="71627" y="25146"/>
                </a:lnTo>
                <a:close/>
              </a:path>
              <a:path w="118109" h="802639">
                <a:moveTo>
                  <a:pt x="71627" y="31496"/>
                </a:moveTo>
                <a:lnTo>
                  <a:pt x="69850" y="31496"/>
                </a:lnTo>
                <a:lnTo>
                  <a:pt x="58927" y="50219"/>
                </a:lnTo>
                <a:lnTo>
                  <a:pt x="71628" y="71990"/>
                </a:lnTo>
                <a:lnTo>
                  <a:pt x="71627" y="31496"/>
                </a:lnTo>
                <a:close/>
              </a:path>
              <a:path w="118109" h="802639">
                <a:moveTo>
                  <a:pt x="69850" y="31496"/>
                </a:moveTo>
                <a:lnTo>
                  <a:pt x="48006" y="31496"/>
                </a:lnTo>
                <a:lnTo>
                  <a:pt x="58927" y="50219"/>
                </a:lnTo>
                <a:lnTo>
                  <a:pt x="69850" y="3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B86A3FE-0ED1-4563-A529-6320845B0741}"/>
              </a:ext>
            </a:extLst>
          </p:cNvPr>
          <p:cNvSpPr/>
          <p:nvPr/>
        </p:nvSpPr>
        <p:spPr>
          <a:xfrm>
            <a:off x="7619816" y="3663990"/>
            <a:ext cx="2040889" cy="831850"/>
          </a:xfrm>
          <a:custGeom>
            <a:avLst/>
            <a:gdLst/>
            <a:ahLst/>
            <a:cxnLst/>
            <a:rect l="l" t="t" r="r" b="b"/>
            <a:pathLst>
              <a:path w="2040890" h="831850">
                <a:moveTo>
                  <a:pt x="1968755" y="32373"/>
                </a:moveTo>
                <a:lnTo>
                  <a:pt x="0" y="807973"/>
                </a:lnTo>
                <a:lnTo>
                  <a:pt x="9398" y="831722"/>
                </a:lnTo>
                <a:lnTo>
                  <a:pt x="1978054" y="56161"/>
                </a:lnTo>
                <a:lnTo>
                  <a:pt x="1993802" y="36201"/>
                </a:lnTo>
                <a:lnTo>
                  <a:pt x="1968755" y="32373"/>
                </a:lnTo>
                <a:close/>
              </a:path>
              <a:path w="2040890" h="831850">
                <a:moveTo>
                  <a:pt x="2023340" y="15112"/>
                </a:moveTo>
                <a:lnTo>
                  <a:pt x="2012569" y="15112"/>
                </a:lnTo>
                <a:lnTo>
                  <a:pt x="2021967" y="38862"/>
                </a:lnTo>
                <a:lnTo>
                  <a:pt x="1978054" y="56161"/>
                </a:lnTo>
                <a:lnTo>
                  <a:pt x="1952625" y="88391"/>
                </a:lnTo>
                <a:lnTo>
                  <a:pt x="1948307" y="93979"/>
                </a:lnTo>
                <a:lnTo>
                  <a:pt x="1949323" y="101853"/>
                </a:lnTo>
                <a:lnTo>
                  <a:pt x="1954784" y="106298"/>
                </a:lnTo>
                <a:lnTo>
                  <a:pt x="1960245" y="110616"/>
                </a:lnTo>
                <a:lnTo>
                  <a:pt x="1968246" y="109600"/>
                </a:lnTo>
                <a:lnTo>
                  <a:pt x="2040636" y="17779"/>
                </a:lnTo>
                <a:lnTo>
                  <a:pt x="2023340" y="15112"/>
                </a:lnTo>
                <a:close/>
              </a:path>
              <a:path w="2040890" h="831850">
                <a:moveTo>
                  <a:pt x="1993802" y="36201"/>
                </a:moveTo>
                <a:lnTo>
                  <a:pt x="1978054" y="56161"/>
                </a:lnTo>
                <a:lnTo>
                  <a:pt x="2020355" y="39496"/>
                </a:lnTo>
                <a:lnTo>
                  <a:pt x="2015363" y="39496"/>
                </a:lnTo>
                <a:lnTo>
                  <a:pt x="1993802" y="36201"/>
                </a:lnTo>
                <a:close/>
              </a:path>
              <a:path w="2040890" h="831850">
                <a:moveTo>
                  <a:pt x="2007235" y="19176"/>
                </a:moveTo>
                <a:lnTo>
                  <a:pt x="1993802" y="36201"/>
                </a:lnTo>
                <a:lnTo>
                  <a:pt x="2015363" y="39496"/>
                </a:lnTo>
                <a:lnTo>
                  <a:pt x="2007235" y="19176"/>
                </a:lnTo>
                <a:close/>
              </a:path>
              <a:path w="2040890" h="831850">
                <a:moveTo>
                  <a:pt x="2014177" y="19176"/>
                </a:moveTo>
                <a:lnTo>
                  <a:pt x="2007235" y="19176"/>
                </a:lnTo>
                <a:lnTo>
                  <a:pt x="2015363" y="39496"/>
                </a:lnTo>
                <a:lnTo>
                  <a:pt x="2020355" y="39496"/>
                </a:lnTo>
                <a:lnTo>
                  <a:pt x="2021967" y="38862"/>
                </a:lnTo>
                <a:lnTo>
                  <a:pt x="2014177" y="19176"/>
                </a:lnTo>
                <a:close/>
              </a:path>
              <a:path w="2040890" h="831850">
                <a:moveTo>
                  <a:pt x="2012569" y="15112"/>
                </a:moveTo>
                <a:lnTo>
                  <a:pt x="1968755" y="32373"/>
                </a:lnTo>
                <a:lnTo>
                  <a:pt x="1993802" y="36201"/>
                </a:lnTo>
                <a:lnTo>
                  <a:pt x="2007235" y="19176"/>
                </a:lnTo>
                <a:lnTo>
                  <a:pt x="2014177" y="19176"/>
                </a:lnTo>
                <a:lnTo>
                  <a:pt x="2012569" y="15112"/>
                </a:lnTo>
                <a:close/>
              </a:path>
              <a:path w="2040890" h="831850">
                <a:moveTo>
                  <a:pt x="1925066" y="0"/>
                </a:moveTo>
                <a:lnTo>
                  <a:pt x="1918589" y="4698"/>
                </a:lnTo>
                <a:lnTo>
                  <a:pt x="1917446" y="11683"/>
                </a:lnTo>
                <a:lnTo>
                  <a:pt x="1916430" y="18541"/>
                </a:lnTo>
                <a:lnTo>
                  <a:pt x="1921129" y="25018"/>
                </a:lnTo>
                <a:lnTo>
                  <a:pt x="1928114" y="26162"/>
                </a:lnTo>
                <a:lnTo>
                  <a:pt x="1968755" y="32373"/>
                </a:lnTo>
                <a:lnTo>
                  <a:pt x="2012569" y="15112"/>
                </a:lnTo>
                <a:lnTo>
                  <a:pt x="2023340" y="15112"/>
                </a:lnTo>
                <a:lnTo>
                  <a:pt x="192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698E808-7B14-408B-B7E4-2348AF7DE905}"/>
              </a:ext>
            </a:extLst>
          </p:cNvPr>
          <p:cNvSpPr/>
          <p:nvPr/>
        </p:nvSpPr>
        <p:spPr>
          <a:xfrm>
            <a:off x="7193986" y="3949233"/>
            <a:ext cx="858012" cy="797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메이플스토리" panose="02000300000000000000" pitchFamily="2" charset="-127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3B999741-569E-4228-8F61-015DB84B5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85" y="1156964"/>
            <a:ext cx="7618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붓꽃(iris)</a:t>
            </a:r>
            <a:r>
              <a:rPr spc="-45" dirty="0"/>
              <a:t> </a:t>
            </a:r>
            <a:r>
              <a:rPr spc="-10" dirty="0" err="1"/>
              <a:t>데이터</a:t>
            </a:r>
            <a:r>
              <a:rPr lang="en-US" spc="-10" dirty="0"/>
              <a:t> </a:t>
            </a:r>
            <a:r>
              <a:rPr spc="-10" dirty="0"/>
              <a:t>셋</a:t>
            </a:r>
            <a:r>
              <a:rPr lang="en-US" spc="-10" dirty="0"/>
              <a:t>(scikit-learn </a:t>
            </a:r>
            <a:r>
              <a:rPr lang="ko-KR" altLang="en-US" spc="-10" dirty="0"/>
              <a:t>제공</a:t>
            </a:r>
            <a:r>
              <a:rPr lang="en-US" spc="-10" dirty="0"/>
              <a:t>)</a:t>
            </a:r>
            <a:endParaRPr spc="-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B4E78-75E7-91E4-F450-CFA017C88CEF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9C9C5-0065-A9E3-6E06-6C3488D9B9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3AEC4969-FB44-4C56-9FE6-007021DF6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785" y="1156964"/>
            <a:ext cx="7618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붓꽃(iris)</a:t>
            </a:r>
            <a:r>
              <a:rPr spc="-45" dirty="0"/>
              <a:t> </a:t>
            </a:r>
            <a:r>
              <a:rPr spc="-10" dirty="0" err="1"/>
              <a:t>데이터</a:t>
            </a:r>
            <a:r>
              <a:rPr lang="en-US" spc="-10" dirty="0"/>
              <a:t> </a:t>
            </a:r>
            <a:r>
              <a:rPr spc="-10" dirty="0"/>
              <a:t>셋</a:t>
            </a:r>
            <a:r>
              <a:rPr lang="en-US" spc="-10" dirty="0"/>
              <a:t>(scikit-learn </a:t>
            </a:r>
            <a:r>
              <a:rPr lang="ko-KR" altLang="en-US" spc="-10" dirty="0"/>
              <a:t>제공</a:t>
            </a:r>
            <a:r>
              <a:rPr lang="en-US" spc="-10" dirty="0"/>
              <a:t>)</a:t>
            </a:r>
            <a:endParaRPr spc="-10" dirty="0"/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9F3BD3B3-8A9D-40DD-BD57-6EF6C309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9529"/>
              </p:ext>
            </p:extLst>
          </p:nvPr>
        </p:nvGraphicFramePr>
        <p:xfrm>
          <a:off x="968376" y="3242620"/>
          <a:ext cx="10495741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5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3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sepal_length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3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sepal_width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3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petal_length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3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petal_width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3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species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꽃받침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 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길이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꽃받침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 넓이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꽃잎</a:t>
                      </a:r>
                      <a:r>
                        <a:rPr sz="2000" b="1" spc="-2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 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길이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꽃잎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 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넓이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품종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5.1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3.5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1.4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0.2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3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Iris-setosa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2</a:t>
                      </a: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4.9</a:t>
                      </a: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3.0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1.4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0.2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3</a:t>
                      </a: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4.7</a:t>
                      </a: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3.2</a:t>
                      </a: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1.3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0.2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5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...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15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150</a:t>
                      </a:r>
                      <a:endParaRPr sz="2000" b="1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B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5.9</a:t>
                      </a: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3.0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5.1</a:t>
                      </a:r>
                      <a:endParaRPr sz="2000" b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-5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1.8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0" spc="3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나눔스퀘어 Bold"/>
                        </a:rPr>
                        <a:t>Iris-virginica</a:t>
                      </a:r>
                      <a:endParaRPr sz="2000" b="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  <a:cs typeface="나눔스퀘어 Bol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object 10">
            <a:extLst>
              <a:ext uri="{FF2B5EF4-FFF2-40B4-BE49-F238E27FC236}">
                <a16:creationId xmlns:a16="http://schemas.microsoft.com/office/drawing/2014/main" id="{DACE7774-8A7B-461B-B67F-D53F68B892D8}"/>
              </a:ext>
            </a:extLst>
          </p:cNvPr>
          <p:cNvSpPr txBox="1"/>
          <p:nvPr/>
        </p:nvSpPr>
        <p:spPr>
          <a:xfrm>
            <a:off x="1404291" y="1859987"/>
            <a:ext cx="7618984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535"/>
              </a:spcBef>
              <a:buChar char="-"/>
              <a:tabLst>
                <a:tab pos="218440" algn="l"/>
              </a:tabLst>
            </a:pPr>
            <a:r>
              <a:rPr sz="2400" spc="1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150개의</a:t>
            </a:r>
            <a:r>
              <a:rPr sz="2400" spc="5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데이터</a:t>
            </a:r>
          </a:p>
          <a:p>
            <a:pPr marL="218440" indent="-205740">
              <a:lnSpc>
                <a:spcPct val="100000"/>
              </a:lnSpc>
              <a:spcBef>
                <a:spcPts val="1440"/>
              </a:spcBef>
              <a:buChar char="-"/>
              <a:tabLst>
                <a:tab pos="218440" algn="l"/>
              </a:tabLst>
            </a:pPr>
            <a:r>
              <a:rPr sz="2400" spc="5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4개의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특성과 </a:t>
            </a:r>
            <a:r>
              <a:rPr sz="2400" spc="5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1개의 </a:t>
            </a:r>
            <a:r>
              <a:rPr lang="ko-KR" altLang="en-US" sz="2400" spc="1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정답</a:t>
            </a:r>
            <a:r>
              <a:rPr sz="2400" spc="1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(3개의 품종)로</a:t>
            </a:r>
            <a:r>
              <a:rPr sz="2400" spc="-7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나눔스퀘어 Bold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E54C-B41A-7327-0738-689FBB6744B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2A551-4EB8-C510-D965-17046CE6E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E659-1F7C-4AB6-BCD7-02CD6786EFC0}"/>
              </a:ext>
            </a:extLst>
          </p:cNvPr>
          <p:cNvSpPr txBox="1"/>
          <p:nvPr/>
        </p:nvSpPr>
        <p:spPr>
          <a:xfrm>
            <a:off x="618358" y="1073049"/>
            <a:ext cx="7979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K-Nearest Neighbors (KNN)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실습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en-US" altLang="ko-KR" sz="2400" dirty="0">
              <a:solidFill>
                <a:schemeClr val="accent1">
                  <a:lumMod val="40000"/>
                  <a:lumOff val="6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88C186-7A43-4860-815B-7DB615DBF397}"/>
              </a:ext>
            </a:extLst>
          </p:cNvPr>
          <p:cNvSpPr/>
          <p:nvPr/>
        </p:nvSpPr>
        <p:spPr>
          <a:xfrm>
            <a:off x="2643048" y="3134419"/>
            <a:ext cx="6905903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b="1" spc="5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유방암 </a:t>
            </a:r>
            <a:r>
              <a:rPr lang="ko-KR" altLang="en-US" sz="3200" b="1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이용한 </a:t>
            </a:r>
            <a:r>
              <a:rPr lang="en-US" altLang="ko-KR" sz="3200" b="1" spc="55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 </a:t>
            </a:r>
            <a:r>
              <a:rPr lang="ko-KR" altLang="en-US" sz="3200" b="1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</a:t>
            </a:r>
            <a:r>
              <a:rPr lang="ko-KR" altLang="en-US" sz="3200" b="1" spc="-185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실습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8458E-048A-AF6D-4723-006EBB75E07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3DD1EE-B231-174B-53FB-8DC8478399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35454A9E-6436-4855-A295-9EAB90929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957" y="1162868"/>
            <a:ext cx="59599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 err="1"/>
              <a:t>유방암</a:t>
            </a:r>
            <a:r>
              <a:rPr spc="-60" dirty="0"/>
              <a:t> </a:t>
            </a:r>
            <a:r>
              <a:rPr spc="-10" dirty="0" err="1"/>
              <a:t>데이터셋</a:t>
            </a:r>
            <a:r>
              <a:rPr lang="en-US" altLang="ko-KR" spc="-10" dirty="0"/>
              <a:t> (scikit-learn </a:t>
            </a:r>
            <a:r>
              <a:rPr lang="ko-KR" altLang="en-US" spc="-10" dirty="0"/>
              <a:t>제공</a:t>
            </a:r>
            <a:r>
              <a:rPr lang="en-US" altLang="ko-KR" spc="-10" dirty="0"/>
              <a:t>)</a:t>
            </a:r>
            <a:endParaRPr spc="-10" dirty="0"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1A47004-2B06-4089-9F76-F5DA265FECD3}"/>
              </a:ext>
            </a:extLst>
          </p:cNvPr>
          <p:cNvSpPr txBox="1"/>
          <p:nvPr/>
        </p:nvSpPr>
        <p:spPr>
          <a:xfrm>
            <a:off x="1329684" y="1846516"/>
            <a:ext cx="4870394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0"/>
              </a:spcBef>
              <a:buChar char="-"/>
              <a:tabLst>
                <a:tab pos="206375" algn="l"/>
              </a:tabLst>
            </a:pPr>
            <a:r>
              <a:rPr sz="2400" spc="-5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wisconsin의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유방암</a:t>
            </a:r>
            <a:r>
              <a:rPr sz="2400" spc="-55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데이터셋</a:t>
            </a:r>
          </a:p>
          <a:p>
            <a:pPr marL="205740" indent="-193040">
              <a:lnSpc>
                <a:spcPct val="100000"/>
              </a:lnSpc>
              <a:spcBef>
                <a:spcPts val="1200"/>
              </a:spcBef>
              <a:buChar char="-"/>
              <a:tabLst>
                <a:tab pos="206375" algn="l"/>
              </a:tabLst>
            </a:pP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총 569건의</a:t>
            </a:r>
            <a:r>
              <a:rPr sz="2400" spc="-4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데이터</a:t>
            </a:r>
          </a:p>
          <a:p>
            <a:pPr marL="1905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(악성(212), 양성 (357)으로</a:t>
            </a:r>
            <a:r>
              <a:rPr sz="2400" spc="-12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 </a:t>
            </a:r>
            <a:r>
              <a:rPr sz="24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"/>
              </a:rPr>
              <a:t>구성)</a:t>
            </a: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89F7B040-80A4-44AA-A820-C4B136A31727}"/>
              </a:ext>
            </a:extLst>
          </p:cNvPr>
          <p:cNvSpPr/>
          <p:nvPr/>
        </p:nvSpPr>
        <p:spPr>
          <a:xfrm>
            <a:off x="7113114" y="1084809"/>
            <a:ext cx="3936380" cy="553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39A1D-816A-1328-3C2C-9FB64DBD4D7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4B702-89B3-2B71-7940-1DE122C256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8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39B10-00B0-4FC6-966A-4266AA313860}"/>
              </a:ext>
            </a:extLst>
          </p:cNvPr>
          <p:cNvSpPr txBox="1"/>
          <p:nvPr/>
        </p:nvSpPr>
        <p:spPr>
          <a:xfrm>
            <a:off x="3612936" y="2901821"/>
            <a:ext cx="5139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THE END</a:t>
            </a:r>
            <a:endParaRPr lang="ko-KR" altLang="en-US" sz="96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CAA6-4144-7B8B-A36A-2A1D8397D6B6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C75AC-3EA5-D7B1-6210-CA38179BC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2F563-BDE5-46C8-AACE-BB1CDDD3F57A}"/>
              </a:ext>
            </a:extLst>
          </p:cNvPr>
          <p:cNvSpPr txBox="1"/>
          <p:nvPr/>
        </p:nvSpPr>
        <p:spPr>
          <a:xfrm>
            <a:off x="1438274" y="1960038"/>
            <a:ext cx="90297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신뢰도를 측정하고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성능을 확인하기 위한 개념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85B7AD-8838-42C8-B624-EA69942A9EE4}"/>
              </a:ext>
            </a:extLst>
          </p:cNvPr>
          <p:cNvSpPr/>
          <p:nvPr/>
        </p:nvSpPr>
        <p:spPr>
          <a:xfrm>
            <a:off x="1076024" y="1436818"/>
            <a:ext cx="10141528" cy="1227034"/>
          </a:xfrm>
          <a:prstGeom prst="roundRect">
            <a:avLst/>
          </a:prstGeom>
          <a:noFill/>
          <a:ln w="28575">
            <a:solidFill>
              <a:srgbClr val="699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C5DC9-E4D0-4AE6-B4BE-11C6C086D30C}"/>
              </a:ext>
            </a:extLst>
          </p:cNvPr>
          <p:cNvSpPr txBox="1"/>
          <p:nvPr/>
        </p:nvSpPr>
        <p:spPr>
          <a:xfrm>
            <a:off x="3538537" y="1175208"/>
            <a:ext cx="511492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7C330C-C198-41D1-9645-CB29781B761A}"/>
              </a:ext>
            </a:extLst>
          </p:cNvPr>
          <p:cNvGrpSpPr/>
          <p:nvPr/>
        </p:nvGrpSpPr>
        <p:grpSpPr>
          <a:xfrm>
            <a:off x="1999031" y="2872672"/>
            <a:ext cx="8125350" cy="3072708"/>
            <a:chOff x="1999031" y="2872672"/>
            <a:chExt cx="8125350" cy="3072708"/>
          </a:xfrm>
        </p:grpSpPr>
        <p:pic>
          <p:nvPicPr>
            <p:cNvPr id="8" name="Picture 2" descr="ê´ë ¨ ì´ë¯¸ì§">
              <a:extLst>
                <a:ext uri="{FF2B5EF4-FFF2-40B4-BE49-F238E27FC236}">
                  <a16:creationId xmlns:a16="http://schemas.microsoft.com/office/drawing/2014/main" id="{AF7291F0-BE5E-4B70-9602-570183B63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31" y="2872672"/>
              <a:ext cx="2445387" cy="3072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0A4183-3196-42BC-927D-E3D5D9DA017F}"/>
                </a:ext>
              </a:extLst>
            </p:cNvPr>
            <p:cNvSpPr/>
            <p:nvPr/>
          </p:nvSpPr>
          <p:spPr>
            <a:xfrm>
              <a:off x="4444418" y="4194149"/>
              <a:ext cx="5679963" cy="589162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아이에게 공이 무엇인지 알려주자</a:t>
              </a:r>
              <a:endPara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C2A6D5-7BD2-C509-B3AD-295FF4514F05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59835-AD51-4803-D278-51F839A2BC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2E4D7-E8F6-414C-A1BA-82865E18E7FA}"/>
              </a:ext>
            </a:extLst>
          </p:cNvPr>
          <p:cNvSpPr txBox="1"/>
          <p:nvPr/>
        </p:nvSpPr>
        <p:spPr>
          <a:xfrm>
            <a:off x="6606052" y="1975601"/>
            <a:ext cx="357501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공의 종류는 다양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축구공에 대해서만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둥글게 생겼다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오각형이 여러 개 붙어있다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검은색과 흰색으로 구성된다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반짝반짝 광이 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31CD8-D4EB-465C-B32E-55E9FEC9248F}"/>
              </a:ext>
            </a:extLst>
          </p:cNvPr>
          <p:cNvSpPr txBox="1"/>
          <p:nvPr/>
        </p:nvSpPr>
        <p:spPr>
          <a:xfrm>
            <a:off x="841673" y="1115230"/>
            <a:ext cx="50925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공에 대해 설명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 </a:t>
            </a:r>
          </a:p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Picture 2" descr="ê´ë ¨ ì´ë¯¸ì§">
            <a:extLst>
              <a:ext uri="{FF2B5EF4-FFF2-40B4-BE49-F238E27FC236}">
                <a16:creationId xmlns:a16="http://schemas.microsoft.com/office/drawing/2014/main" id="{4BDA6F6C-0FB1-4D9A-8211-B93A2FE1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44" y="2274453"/>
            <a:ext cx="2681509" cy="26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8A60A3-858C-43A8-83ED-7E9447318F4A}"/>
              </a:ext>
            </a:extLst>
          </p:cNvPr>
          <p:cNvSpPr/>
          <p:nvPr/>
        </p:nvSpPr>
        <p:spPr>
          <a:xfrm>
            <a:off x="1419844" y="3002640"/>
            <a:ext cx="3916908" cy="116006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12B00-5848-1F0F-31AD-191D6CAEB18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0DBAE-4DCD-23F1-7229-20CD91FE2D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3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2E4D7-E8F6-414C-A1BA-82865E18E7FA}"/>
              </a:ext>
            </a:extLst>
          </p:cNvPr>
          <p:cNvSpPr txBox="1"/>
          <p:nvPr/>
        </p:nvSpPr>
        <p:spPr>
          <a:xfrm>
            <a:off x="7239323" y="2641681"/>
            <a:ext cx="1972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공이라는 것은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둥글게 생겼다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31CD8-D4EB-465C-B32E-55E9FEC9248F}"/>
              </a:ext>
            </a:extLst>
          </p:cNvPr>
          <p:cNvSpPr txBox="1"/>
          <p:nvPr/>
        </p:nvSpPr>
        <p:spPr>
          <a:xfrm>
            <a:off x="841673" y="1115230"/>
            <a:ext cx="313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공에 대해 설명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272487-46A9-42AE-B7F8-22A2C0BBBD3F}"/>
              </a:ext>
            </a:extLst>
          </p:cNvPr>
          <p:cNvSpPr/>
          <p:nvPr/>
        </p:nvSpPr>
        <p:spPr>
          <a:xfrm>
            <a:off x="2532500" y="2344569"/>
            <a:ext cx="2479178" cy="2479178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2A62BE-E8A2-4D01-8BB3-C3AD3E801D39}"/>
              </a:ext>
            </a:extLst>
          </p:cNvPr>
          <p:cNvSpPr/>
          <p:nvPr/>
        </p:nvSpPr>
        <p:spPr>
          <a:xfrm>
            <a:off x="1813635" y="3004128"/>
            <a:ext cx="3916908" cy="116006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6390A-2B8D-708D-60F1-3490063E58A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013252-E204-A45F-3CE3-085BB22E12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0724-BBF1-495A-96C3-01935524BC30}"/>
              </a:ext>
            </a:extLst>
          </p:cNvPr>
          <p:cNvSpPr txBox="1"/>
          <p:nvPr/>
        </p:nvSpPr>
        <p:spPr>
          <a:xfrm>
            <a:off x="698120" y="1168624"/>
            <a:ext cx="4279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69868F-960E-4029-AEC1-A1C6C3AC0F2E}"/>
              </a:ext>
            </a:extLst>
          </p:cNvPr>
          <p:cNvGrpSpPr/>
          <p:nvPr/>
        </p:nvGrpSpPr>
        <p:grpSpPr>
          <a:xfrm>
            <a:off x="1475072" y="1933407"/>
            <a:ext cx="9574421" cy="857703"/>
            <a:chOff x="1475073" y="2148821"/>
            <a:chExt cx="9574421" cy="85770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0048319-4061-4D2F-AF0F-39A23DCF72AB}"/>
                </a:ext>
              </a:extLst>
            </p:cNvPr>
            <p:cNvGrpSpPr/>
            <p:nvPr/>
          </p:nvGrpSpPr>
          <p:grpSpPr>
            <a:xfrm>
              <a:off x="1475073" y="2148821"/>
              <a:ext cx="9574421" cy="857703"/>
              <a:chOff x="1600313" y="2969581"/>
              <a:chExt cx="9574421" cy="85770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E14B279-6A4F-467E-B4C6-88A1876DB27B}"/>
                  </a:ext>
                </a:extLst>
              </p:cNvPr>
              <p:cNvSpPr/>
              <p:nvPr/>
            </p:nvSpPr>
            <p:spPr>
              <a:xfrm>
                <a:off x="2120370" y="2969581"/>
                <a:ext cx="9054364" cy="857703"/>
              </a:xfrm>
              <a:prstGeom prst="rect">
                <a:avLst/>
              </a:prstGeom>
            </p:spPr>
            <p:txBody>
              <a:bodyPr wrap="square" lIns="117884" tIns="58944" rIns="117884" bIns="58944">
                <a:spAutoFit/>
              </a:bodyPr>
              <a:lstStyle/>
              <a:p>
                <a:r>
                  <a:rPr lang="ko-KR" altLang="en-US" sz="2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과대적합</a:t>
                </a:r>
                <a:r>
                  <a:rPr lang="en-US" altLang="ko-KR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(Overfitting)</a:t>
                </a:r>
              </a:p>
              <a:p>
                <a:endPara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0F6AB3A-8D48-4A69-AF8B-6D2201748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313" y="3018763"/>
                <a:ext cx="390005" cy="390005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525DFD-3611-4756-8F41-CC17759F6E47}"/>
                </a:ext>
              </a:extLst>
            </p:cNvPr>
            <p:cNvSpPr/>
            <p:nvPr/>
          </p:nvSpPr>
          <p:spPr>
            <a:xfrm>
              <a:off x="1995130" y="2577672"/>
              <a:ext cx="8354924" cy="419885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훈련 세트에 너무 맞추어져 있어 테스트 세트의 성능 저하</a:t>
              </a:r>
              <a:endPara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8C2290-97A7-41F1-B690-CA811E2A58CA}"/>
              </a:ext>
            </a:extLst>
          </p:cNvPr>
          <p:cNvGrpSpPr/>
          <p:nvPr/>
        </p:nvGrpSpPr>
        <p:grpSpPr>
          <a:xfrm>
            <a:off x="1475072" y="2864126"/>
            <a:ext cx="9342083" cy="894874"/>
            <a:chOff x="1475073" y="3349386"/>
            <a:chExt cx="9342083" cy="8948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E7E6CA-F4B9-4C51-82E5-E143DAC618B1}"/>
                </a:ext>
              </a:extLst>
            </p:cNvPr>
            <p:cNvSpPr/>
            <p:nvPr/>
          </p:nvSpPr>
          <p:spPr>
            <a:xfrm>
              <a:off x="1995130" y="3349386"/>
              <a:ext cx="7277125" cy="488371"/>
            </a:xfrm>
            <a:prstGeom prst="rect">
              <a:avLst/>
            </a:prstGeom>
          </p:spPr>
          <p:txBody>
            <a:bodyPr wrap="square" lIns="117884" tIns="58944" rIns="117884" bIns="58944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과소적합</a:t>
              </a:r>
              <a:r>
                <a: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(Underfitting)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5C460F-0116-4081-896D-4705F204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073" y="3398568"/>
              <a:ext cx="390005" cy="39000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E38A6D-FC44-4A09-A8D1-0C19EF385ED9}"/>
                </a:ext>
              </a:extLst>
            </p:cNvPr>
            <p:cNvSpPr/>
            <p:nvPr/>
          </p:nvSpPr>
          <p:spPr>
            <a:xfrm>
              <a:off x="1995129" y="3824375"/>
              <a:ext cx="8822027" cy="419885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훈련 세트를 충분히 반영하지 못해 훈련 세트</a:t>
              </a:r>
              <a:r>
                <a:rPr lang="en-US" altLang="ko-KR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</a:t>
              </a:r>
              <a:r>
                <a:rPr lang="ko-KR" altLang="en-US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테스트 세트에서 모두 성능이 저하</a:t>
              </a:r>
              <a:endPara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CBCB19-9D91-4A3F-A528-704D989FFF7D}"/>
              </a:ext>
            </a:extLst>
          </p:cNvPr>
          <p:cNvGrpSpPr/>
          <p:nvPr/>
        </p:nvGrpSpPr>
        <p:grpSpPr>
          <a:xfrm>
            <a:off x="1432980" y="3844027"/>
            <a:ext cx="10178662" cy="1196114"/>
            <a:chOff x="1475074" y="4648317"/>
            <a:chExt cx="10178662" cy="11961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3B75938-7710-4AB4-A2EE-FDB178EFCC92}"/>
                </a:ext>
              </a:extLst>
            </p:cNvPr>
            <p:cNvSpPr/>
            <p:nvPr/>
          </p:nvSpPr>
          <p:spPr>
            <a:xfrm>
              <a:off x="1995130" y="4648317"/>
              <a:ext cx="9658606" cy="488371"/>
            </a:xfrm>
            <a:prstGeom prst="rect">
              <a:avLst/>
            </a:prstGeom>
          </p:spPr>
          <p:txBody>
            <a:bodyPr wrap="square" lIns="117884" tIns="58944" rIns="117884" bIns="58944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일반화</a:t>
              </a:r>
              <a:r>
                <a: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(Generalization)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249AC09-BFB8-48B0-8D71-082DF136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074" y="4706739"/>
              <a:ext cx="390005" cy="39000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633A4-95B8-45F6-BD17-57B638D783C0}"/>
                </a:ext>
              </a:extLst>
            </p:cNvPr>
            <p:cNvSpPr txBox="1"/>
            <p:nvPr/>
          </p:nvSpPr>
          <p:spPr>
            <a:xfrm>
              <a:off x="2034386" y="5105767"/>
              <a:ext cx="901510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훈련 세트로 학습한 모델이 테스트 데이터가 주어져도 정확히 예측할 거라 기대</a:t>
              </a:r>
              <a:endPara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r>
                <a:rPr lang="ko-KR" altLang="en-US" sz="21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훈련 세트에서 테스트 세트로 일반화가 되었다고 함</a:t>
              </a:r>
              <a:endPara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A9403-2F08-339A-0F77-C3CB5E708C3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D8B0B-4F00-FF32-8293-747EAFE8B6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31CD8-D4EB-465C-B32E-55E9FEC9248F}"/>
              </a:ext>
            </a:extLst>
          </p:cNvPr>
          <p:cNvSpPr txBox="1"/>
          <p:nvPr/>
        </p:nvSpPr>
        <p:spPr>
          <a:xfrm>
            <a:off x="841673" y="1115230"/>
            <a:ext cx="313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54F72F-E583-4FD2-9B9B-9F50664B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8" y="1576895"/>
            <a:ext cx="8048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00B1A76-1885-4A15-AF9A-B7E2164E1F98}"/>
              </a:ext>
            </a:extLst>
          </p:cNvPr>
          <p:cNvSpPr/>
          <p:nvPr/>
        </p:nvSpPr>
        <p:spPr>
          <a:xfrm>
            <a:off x="1141524" y="2182926"/>
            <a:ext cx="1270037" cy="1246074"/>
          </a:xfrm>
          <a:prstGeom prst="rightArrow">
            <a:avLst>
              <a:gd name="adj1" fmla="val 50000"/>
              <a:gd name="adj2" fmla="val 33606"/>
            </a:avLst>
          </a:prstGeom>
          <a:solidFill>
            <a:srgbClr val="008BCC"/>
          </a:solidFill>
          <a:ln>
            <a:solidFill>
              <a:srgbClr val="008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마케팅 대상 선별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E9A61-4D3E-B068-F57F-0EDD425B1022}"/>
              </a:ext>
            </a:extLst>
          </p:cNvPr>
          <p:cNvSpPr txBox="1"/>
          <p:nvPr/>
        </p:nvSpPr>
        <p:spPr>
          <a:xfrm>
            <a:off x="2699209" y="1695244"/>
            <a:ext cx="256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요트회사의 고객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89EFF-1E69-B414-A7A3-41EFA6F052F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CACA8-BE72-82F2-BDCA-3CB2018B64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0D8F5794-7042-4C00-9ADA-6DEB65CCB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2910091" y="1576895"/>
            <a:ext cx="803338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31CD8-D4EB-465C-B32E-55E9FEC9248F}"/>
              </a:ext>
            </a:extLst>
          </p:cNvPr>
          <p:cNvSpPr txBox="1"/>
          <p:nvPr/>
        </p:nvSpPr>
        <p:spPr>
          <a:xfrm>
            <a:off x="841673" y="1115230"/>
            <a:ext cx="313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00B1A76-1885-4A15-AF9A-B7E2164E1F98}"/>
              </a:ext>
            </a:extLst>
          </p:cNvPr>
          <p:cNvSpPr/>
          <p:nvPr/>
        </p:nvSpPr>
        <p:spPr>
          <a:xfrm>
            <a:off x="1248529" y="2114833"/>
            <a:ext cx="1270037" cy="1246074"/>
          </a:xfrm>
          <a:prstGeom prst="rightArrow">
            <a:avLst>
              <a:gd name="adj1" fmla="val 50000"/>
              <a:gd name="adj2" fmla="val 33606"/>
            </a:avLst>
          </a:prstGeom>
          <a:solidFill>
            <a:srgbClr val="008BCC"/>
          </a:solidFill>
          <a:ln>
            <a:solidFill>
              <a:srgbClr val="008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마케팅 대상 선별 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8276E-F7FE-29E7-6978-0A0566EA9FAD}"/>
              </a:ext>
            </a:extLst>
          </p:cNvPr>
          <p:cNvSpPr txBox="1"/>
          <p:nvPr/>
        </p:nvSpPr>
        <p:spPr>
          <a:xfrm>
            <a:off x="2699209" y="1695244"/>
            <a:ext cx="256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요트회사의 고객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7279E-4BE8-4278-3096-C4CDF38BA67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D0DCF-D3DA-53A5-F5E3-DBE25AA901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00724-BBF1-495A-96C3-01935524BC30}"/>
              </a:ext>
            </a:extLst>
          </p:cNvPr>
          <p:cNvSpPr txBox="1"/>
          <p:nvPr/>
        </p:nvSpPr>
        <p:spPr>
          <a:xfrm>
            <a:off x="698120" y="1168624"/>
            <a:ext cx="4279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과소적합</a:t>
            </a:r>
            <a:r>
              <a:rPr lang="en-US" altLang="ko-KR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0090D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일반화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ADADD4-B5D0-443D-AE10-7F6681B679B4}"/>
              </a:ext>
            </a:extLst>
          </p:cNvPr>
          <p:cNvGrpSpPr/>
          <p:nvPr/>
        </p:nvGrpSpPr>
        <p:grpSpPr>
          <a:xfrm>
            <a:off x="2100559" y="3630365"/>
            <a:ext cx="8682264" cy="1183310"/>
            <a:chOff x="427077" y="1047662"/>
            <a:chExt cx="8682264" cy="11833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C579D1-ED2B-4781-87D5-E9D4BD9B929A}"/>
                </a:ext>
              </a:extLst>
            </p:cNvPr>
            <p:cNvSpPr/>
            <p:nvPr/>
          </p:nvSpPr>
          <p:spPr>
            <a:xfrm>
              <a:off x="427077" y="1047662"/>
              <a:ext cx="6905903" cy="435274"/>
            </a:xfrm>
            <a:prstGeom prst="rect">
              <a:avLst/>
            </a:prstGeom>
            <a:ln>
              <a:noFill/>
            </a:ln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과대적합 </a:t>
              </a:r>
              <a:r>
                <a:rPr lang="en-US" altLang="ko-KR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(Overfitting)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419E26-F793-4C59-974B-183719DD152B}"/>
                </a:ext>
              </a:extLst>
            </p:cNvPr>
            <p:cNvSpPr/>
            <p:nvPr/>
          </p:nvSpPr>
          <p:spPr>
            <a:xfrm>
              <a:off x="754417" y="1457144"/>
              <a:ext cx="8354924" cy="773828"/>
            </a:xfrm>
            <a:prstGeom prst="rect">
              <a:avLst/>
            </a:prstGeom>
            <a:ln>
              <a:noFill/>
            </a:ln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너무 상세하고 복잡한 모델링을 하여 훈련데이터에만 과도하게 정확히 동작하는 모델</a:t>
              </a:r>
              <a:endParaRPr lang="en-US" altLang="ko-KR" sz="2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6DB208-45CA-4F98-A8F9-97CA578953EF}"/>
              </a:ext>
            </a:extLst>
          </p:cNvPr>
          <p:cNvGrpSpPr/>
          <p:nvPr/>
        </p:nvGrpSpPr>
        <p:grpSpPr>
          <a:xfrm>
            <a:off x="2100559" y="4932399"/>
            <a:ext cx="8682264" cy="808499"/>
            <a:chOff x="427077" y="1047662"/>
            <a:chExt cx="8682264" cy="80849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B76DE94-FB44-4157-9DE2-32EB9E3C61FD}"/>
                </a:ext>
              </a:extLst>
            </p:cNvPr>
            <p:cNvSpPr/>
            <p:nvPr/>
          </p:nvSpPr>
          <p:spPr>
            <a:xfrm>
              <a:off x="427077" y="1047662"/>
              <a:ext cx="6905903" cy="435274"/>
            </a:xfrm>
            <a:prstGeom prst="rect">
              <a:avLst/>
            </a:prstGeom>
            <a:ln>
              <a:noFill/>
            </a:ln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과소적합 </a:t>
              </a:r>
              <a:r>
                <a:rPr lang="en-US" altLang="ko-KR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</a:t>
              </a:r>
              <a:r>
                <a:rPr lang="en-US" altLang="ko-KR" sz="22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Underfitting</a:t>
              </a:r>
              <a:r>
                <a:rPr lang="en-US" altLang="ko-KR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68F503-D309-4624-B883-23F3B72E6117}"/>
                </a:ext>
              </a:extLst>
            </p:cNvPr>
            <p:cNvSpPr/>
            <p:nvPr/>
          </p:nvSpPr>
          <p:spPr>
            <a:xfrm>
              <a:off x="754417" y="1420887"/>
              <a:ext cx="8354924" cy="435274"/>
            </a:xfrm>
            <a:prstGeom prst="rect">
              <a:avLst/>
            </a:prstGeom>
            <a:ln>
              <a:noFill/>
            </a:ln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모델링을 너무 간단하게 하여 성능이 제대로 나오지 않는 모델</a:t>
              </a:r>
              <a:endParaRPr lang="en-US" altLang="ko-KR" sz="2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CC84CB-0A3B-4499-982E-A651A9E3EDE3}"/>
              </a:ext>
            </a:extLst>
          </p:cNvPr>
          <p:cNvSpPr/>
          <p:nvPr/>
        </p:nvSpPr>
        <p:spPr>
          <a:xfrm>
            <a:off x="1563252" y="3578728"/>
            <a:ext cx="8925636" cy="25111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아래쪽 화살표 3">
            <a:extLst>
              <a:ext uri="{FF2B5EF4-FFF2-40B4-BE49-F238E27FC236}">
                <a16:creationId xmlns:a16="http://schemas.microsoft.com/office/drawing/2014/main" id="{A3D1FFE8-2D2C-4E9B-837F-4CDFE9D38121}"/>
              </a:ext>
            </a:extLst>
          </p:cNvPr>
          <p:cNvSpPr/>
          <p:nvPr/>
        </p:nvSpPr>
        <p:spPr>
          <a:xfrm rot="10800000">
            <a:off x="5885564" y="2768572"/>
            <a:ext cx="574946" cy="510701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1A8237-DC87-4A23-A350-6B85888FA2AA}"/>
              </a:ext>
            </a:extLst>
          </p:cNvPr>
          <p:cNvGrpSpPr/>
          <p:nvPr/>
        </p:nvGrpSpPr>
        <p:grpSpPr>
          <a:xfrm>
            <a:off x="1563252" y="1893772"/>
            <a:ext cx="9219571" cy="629662"/>
            <a:chOff x="1563252" y="1835871"/>
            <a:chExt cx="9219571" cy="62966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4EA775B-C42F-4ABB-98A4-A99E51B999EB}"/>
                </a:ext>
              </a:extLst>
            </p:cNvPr>
            <p:cNvSpPr/>
            <p:nvPr/>
          </p:nvSpPr>
          <p:spPr>
            <a:xfrm>
              <a:off x="1995575" y="1927884"/>
              <a:ext cx="8354924" cy="435274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ko-KR" altLang="en-US" sz="2200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일반화 성능이 최대화 되는 모델을 찾는 것이 목표</a:t>
              </a:r>
              <a:endParaRPr lang="en-US" altLang="ko-KR" sz="22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8602D72-D074-4A11-942E-A5C5AF471422}"/>
                </a:ext>
              </a:extLst>
            </p:cNvPr>
            <p:cNvSpPr/>
            <p:nvPr/>
          </p:nvSpPr>
          <p:spPr>
            <a:xfrm>
              <a:off x="1563252" y="1835871"/>
              <a:ext cx="9219571" cy="629662"/>
            </a:xfrm>
            <a:prstGeom prst="roundRect">
              <a:avLst/>
            </a:prstGeom>
            <a:noFill/>
            <a:ln w="28575">
              <a:solidFill>
                <a:srgbClr val="699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817965-EEB5-7508-5C2C-814E185FBB6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5101A1-BE9B-110D-2D71-8D926EB1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1052</Words>
  <Application>Microsoft Office PowerPoint</Application>
  <PresentationFormat>와이드스크린</PresentationFormat>
  <Paragraphs>268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Graphik</vt:lpstr>
      <vt:lpstr>SB 어그로 Bold</vt:lpstr>
      <vt:lpstr>맑은 고딕</vt:lpstr>
      <vt:lpstr>메이플스토리</vt:lpstr>
      <vt:lpstr>Arial</vt:lpstr>
      <vt:lpstr>Cambria Math</vt:lpstr>
      <vt:lpstr>Georgia</vt:lpstr>
      <vt:lpstr>Wingdings</vt:lpstr>
      <vt:lpstr>Office 테마</vt:lpstr>
      <vt:lpstr>Machine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붓꽃(iris) 데이터 셋(scikit-learn 제공)</vt:lpstr>
      <vt:lpstr>붓꽃(iris) 데이터 셋(scikit-learn 제공)</vt:lpstr>
      <vt:lpstr>PowerPoint 프레젠테이션</vt:lpstr>
      <vt:lpstr>유방암 데이터셋 (scikit-learn 제공)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smhrd</dc:creator>
  <cp:lastModifiedBy>smhrd</cp:lastModifiedBy>
  <cp:revision>13</cp:revision>
  <dcterms:created xsi:type="dcterms:W3CDTF">2022-09-08T07:38:42Z</dcterms:created>
  <dcterms:modified xsi:type="dcterms:W3CDTF">2023-04-14T00:12:12Z</dcterms:modified>
</cp:coreProperties>
</file>