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710" r:id="rId2"/>
    <p:sldId id="587" r:id="rId3"/>
    <p:sldId id="588" r:id="rId4"/>
    <p:sldId id="686" r:id="rId5"/>
    <p:sldId id="548" r:id="rId6"/>
    <p:sldId id="687" r:id="rId7"/>
    <p:sldId id="708" r:id="rId8"/>
    <p:sldId id="692" r:id="rId9"/>
    <p:sldId id="688" r:id="rId10"/>
    <p:sldId id="691" r:id="rId11"/>
    <p:sldId id="709" r:id="rId12"/>
    <p:sldId id="711" r:id="rId13"/>
    <p:sldId id="594" r:id="rId14"/>
    <p:sldId id="638" r:id="rId15"/>
    <p:sldId id="593" r:id="rId16"/>
    <p:sldId id="645" r:id="rId17"/>
    <p:sldId id="646" r:id="rId18"/>
    <p:sldId id="599" r:id="rId19"/>
    <p:sldId id="639" r:id="rId20"/>
    <p:sldId id="640" r:id="rId21"/>
    <p:sldId id="641" r:id="rId22"/>
    <p:sldId id="603" r:id="rId23"/>
    <p:sldId id="606" r:id="rId24"/>
    <p:sldId id="607" r:id="rId25"/>
    <p:sldId id="712" r:id="rId26"/>
    <p:sldId id="608" r:id="rId27"/>
    <p:sldId id="610" r:id="rId28"/>
    <p:sldId id="615" r:id="rId29"/>
    <p:sldId id="614" r:id="rId30"/>
    <p:sldId id="611" r:id="rId31"/>
    <p:sldId id="613" r:id="rId32"/>
    <p:sldId id="616" r:id="rId33"/>
    <p:sldId id="617" r:id="rId34"/>
    <p:sldId id="660" r:id="rId35"/>
    <p:sldId id="661" r:id="rId36"/>
    <p:sldId id="648" r:id="rId37"/>
    <p:sldId id="649" r:id="rId38"/>
    <p:sldId id="650" r:id="rId39"/>
    <p:sldId id="651" r:id="rId40"/>
    <p:sldId id="652" r:id="rId41"/>
    <p:sldId id="647" r:id="rId42"/>
    <p:sldId id="620" r:id="rId43"/>
    <p:sldId id="654" r:id="rId44"/>
    <p:sldId id="622" r:id="rId45"/>
    <p:sldId id="623" r:id="rId46"/>
    <p:sldId id="624" r:id="rId47"/>
    <p:sldId id="626" r:id="rId48"/>
    <p:sldId id="628" r:id="rId49"/>
    <p:sldId id="629" r:id="rId50"/>
    <p:sldId id="630" r:id="rId51"/>
    <p:sldId id="655" r:id="rId52"/>
    <p:sldId id="656" r:id="rId53"/>
    <p:sldId id="657" r:id="rId54"/>
    <p:sldId id="658" r:id="rId55"/>
    <p:sldId id="659" r:id="rId56"/>
    <p:sldId id="270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pos="98" userDrawn="1">
          <p15:clr>
            <a:srgbClr val="A4A3A4"/>
          </p15:clr>
        </p15:guide>
        <p15:guide id="5" pos="597" userDrawn="1">
          <p15:clr>
            <a:srgbClr val="A4A3A4"/>
          </p15:clr>
        </p15:guide>
        <p15:guide id="6" orient="horz" pos="5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D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850" autoAdjust="0"/>
  </p:normalViewPr>
  <p:slideViewPr>
    <p:cSldViewPr snapToGrid="0" showGuides="1">
      <p:cViewPr varScale="1">
        <p:scale>
          <a:sx n="62" d="100"/>
          <a:sy n="62" d="100"/>
        </p:scale>
        <p:origin x="612" y="66"/>
      </p:cViewPr>
      <p:guideLst>
        <p:guide orient="horz" pos="2160"/>
        <p:guide pos="3840"/>
        <p:guide orient="horz" pos="346"/>
        <p:guide pos="98"/>
        <p:guide pos="597"/>
        <p:guide orient="horz" pos="5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B98BD973-662A-4B92-9246-D11D8F3D1B97}" type="datetimeFigureOut">
              <a:rPr lang="ko-KR" altLang="en-US" smtClean="0"/>
              <a:pPr/>
              <a:t>2023-04-14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AF189C80-4CE3-4CA7-89F8-5DC4FEFDD1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7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5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entropy = </a:t>
            </a:r>
            <a:r>
              <a:rPr lang="ko-KR" altLang="en-US"/>
              <a:t>엔트로피 </a:t>
            </a:r>
            <a:r>
              <a:rPr lang="en-US" altLang="ko-KR"/>
              <a:t>:</a:t>
            </a:r>
          </a:p>
          <a:p>
            <a:r>
              <a:rPr lang="ko-KR" altLang="en-US"/>
              <a:t>확률분포의 모양을 설명하는 특징값</a:t>
            </a:r>
            <a:r>
              <a:rPr lang="en-US" altLang="ko-KR"/>
              <a:t>. / </a:t>
            </a:r>
            <a:r>
              <a:rPr lang="ko-KR" altLang="en-US"/>
              <a:t>정보의 양</a:t>
            </a:r>
          </a:p>
          <a:p>
            <a:r>
              <a:rPr lang="ko-KR" altLang="en-US"/>
              <a:t>순수도</a:t>
            </a:r>
            <a:r>
              <a:rPr lang="en-US" altLang="ko-KR"/>
              <a:t>(purity)</a:t>
            </a:r>
            <a:r>
              <a:rPr lang="ko-KR" altLang="en-US"/>
              <a:t>는 같은 클래스끼리 얼마나 많이 포함되어 있는지를 말한다</a:t>
            </a:r>
            <a:r>
              <a:rPr lang="en-US" altLang="ko-KR"/>
              <a:t>.</a:t>
            </a:r>
          </a:p>
          <a:p>
            <a:r>
              <a:rPr lang="ko-KR" altLang="en-US"/>
              <a:t>데이터의 순도가 낮아질수록 엔트로피는 커지고</a:t>
            </a:r>
          </a:p>
          <a:p>
            <a:r>
              <a:rPr lang="ko-KR" altLang="en-US"/>
              <a:t>데이터의 순도가 높아질수록 엔트로피는 작아진다</a:t>
            </a:r>
            <a:r>
              <a:rPr lang="en-US" altLang="ko-KR"/>
              <a:t>.</a:t>
            </a:r>
          </a:p>
          <a:p>
            <a:r>
              <a:rPr lang="ko-KR" altLang="en-US"/>
              <a:t>예시를 들어보자면 어지러진 방은 정리가 안되있고 물건이 여기저기 섞여있는 혼잡한 상태이기 때문에 엔트로피가 크다고 할수 있고 </a:t>
            </a:r>
            <a:endParaRPr lang="en-US" altLang="ko-KR"/>
          </a:p>
          <a:p>
            <a:r>
              <a:rPr lang="ko-KR" altLang="en-US"/>
              <a:t>깔끔하게 정리가 된 방은 물건별로 잘 정돈이 되어있는 상태이기때문에 엔트로피가 작다고 할수 있는 것이다</a:t>
            </a:r>
            <a:r>
              <a:rPr lang="en-US" altLang="ko-KR"/>
              <a:t>.</a:t>
            </a:r>
          </a:p>
          <a:p>
            <a:r>
              <a:rPr lang="en-US" altLang="ko-KR"/>
              <a:t>→ ID3(Iterative Dichotomiser 3) </a:t>
            </a:r>
            <a:r>
              <a:rPr lang="ko-KR" altLang="en-US"/>
              <a:t>알고리즘 </a:t>
            </a:r>
            <a:r>
              <a:rPr lang="en-US" altLang="ko-KR"/>
              <a:t>: </a:t>
            </a:r>
            <a:r>
              <a:rPr lang="ko-KR" altLang="en-US"/>
              <a:t>이거</a:t>
            </a:r>
            <a:r>
              <a:rPr lang="en-US" altLang="ko-KR"/>
              <a:t>….. </a:t>
            </a:r>
            <a:r>
              <a:rPr lang="ko-KR" altLang="en-US"/>
              <a:t>불어</a:t>
            </a:r>
            <a:r>
              <a:rPr lang="en-US" altLang="ko-KR"/>
              <a:t>…. </a:t>
            </a:r>
            <a:r>
              <a:rPr lang="ko-KR" altLang="en-US"/>
              <a:t>해석해보면 반복적으로 이분하는 알고리즘</a:t>
            </a:r>
            <a:r>
              <a:rPr lang="en-US" altLang="ko-KR"/>
              <a:t>.</a:t>
            </a:r>
          </a:p>
          <a:p>
            <a:r>
              <a:rPr lang="ko-KR" altLang="en-US"/>
              <a:t>엔트로피의 단점으로는 파티션을 많이 만들려고 하는 성질에 있다</a:t>
            </a:r>
            <a:r>
              <a:rPr lang="en-US" altLang="ko-KR"/>
              <a:t>. </a:t>
            </a:r>
            <a:r>
              <a:rPr lang="ko-KR" altLang="en-US"/>
              <a:t>예를 들어 각 </a:t>
            </a:r>
            <a:r>
              <a:rPr lang="en-US" altLang="ko-KR"/>
              <a:t>id </a:t>
            </a:r>
            <a:r>
              <a:rPr lang="ko-KR" altLang="en-US"/>
              <a:t>단위로 파티션을 쪼갠다면 하나의 파티션 안의 불순도는 적겠지만 그 크기 역시 매우 작아져 오버피팅</a:t>
            </a:r>
            <a:r>
              <a:rPr lang="en-US" altLang="ko-KR"/>
              <a:t>(Overfitting)</a:t>
            </a:r>
            <a:r>
              <a:rPr lang="ko-KR" altLang="en-US"/>
              <a:t>의 문제가 생길 수 있다</a:t>
            </a:r>
            <a:r>
              <a:rPr lang="en-US" altLang="ko-KR"/>
              <a:t>.</a:t>
            </a:r>
          </a:p>
          <a:p>
            <a:r>
              <a:rPr lang="ko-KR" altLang="en-US"/>
              <a:t>정보 획득량 </a:t>
            </a:r>
            <a:r>
              <a:rPr lang="en-US" altLang="ko-KR"/>
              <a:t>(Information Gain) = </a:t>
            </a:r>
            <a:r>
              <a:rPr lang="ko-KR" altLang="en-US"/>
              <a:t>정보 이득</a:t>
            </a:r>
          </a:p>
          <a:p>
            <a:r>
              <a:rPr lang="ko-KR" altLang="en-US"/>
              <a:t>엔트로피는 불순도를 의미하는 것 → 전체 엔트로피의 최대 불순도가 </a:t>
            </a:r>
            <a:r>
              <a:rPr lang="en-US" altLang="ko-KR"/>
              <a:t>1</a:t>
            </a:r>
            <a:r>
              <a:rPr lang="ko-KR" altLang="en-US"/>
              <a:t>이었을 때 분류 후에도 불순도가 </a:t>
            </a:r>
            <a:r>
              <a:rPr lang="en-US" altLang="ko-KR"/>
              <a:t>1</a:t>
            </a:r>
            <a:r>
              <a:rPr lang="ko-KR" altLang="en-US"/>
              <a:t>이면 정보 획득량이 </a:t>
            </a:r>
            <a:r>
              <a:rPr lang="en-US" altLang="ko-KR"/>
              <a:t>0</a:t>
            </a:r>
            <a:r>
              <a:rPr lang="ko-KR" altLang="en-US"/>
              <a:t>이 된다</a:t>
            </a:r>
            <a:r>
              <a:rPr lang="en-US" altLang="ko-KR"/>
              <a:t>.</a:t>
            </a:r>
          </a:p>
          <a:p>
            <a:r>
              <a:rPr lang="ko-KR" altLang="en-US"/>
              <a:t>즉 정보획득량이 클수록 불순도가 줄어드는 것이라고 이해하면 된다</a:t>
            </a:r>
            <a:r>
              <a:rPr lang="en-US" altLang="ko-KR"/>
              <a:t>.</a:t>
            </a:r>
          </a:p>
          <a:p>
            <a:r>
              <a:rPr lang="ko-KR" altLang="en-US"/>
              <a:t>정보 획득량의 값이 높을수록 분할의 성능이 좋은 것 그리고 낮을 수록 분할의 성능이 안좋은 것</a:t>
            </a:r>
            <a:r>
              <a:rPr lang="en-US" altLang="ko-KR"/>
              <a:t>.</a:t>
            </a:r>
          </a:p>
          <a:p>
            <a:r>
              <a:rPr lang="en-US" altLang="ko-KR"/>
              <a:t>→ </a:t>
            </a:r>
            <a:r>
              <a:rPr lang="ko-KR" altLang="en-US"/>
              <a:t>정보 획득량이 필요한 이유 </a:t>
            </a:r>
            <a:r>
              <a:rPr lang="en-US" altLang="ko-KR"/>
              <a:t>: </a:t>
            </a:r>
            <a:r>
              <a:rPr lang="ko-KR" altLang="en-US"/>
              <a:t>의사결정나무를 만드는 과정을 살펴보자</a:t>
            </a:r>
            <a:r>
              <a:rPr lang="en-US" altLang="ko-KR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/>
              <a:t>독립변수와 종속변수를 정한다</a:t>
            </a:r>
            <a:r>
              <a:rPr lang="en-US" altLang="ko-KR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/>
              <a:t>모든 독립 변수들에 대해서 가장 높은 정보획득을 만드는 독립 변수를 찾는다</a:t>
            </a:r>
            <a:r>
              <a:rPr lang="en-US" altLang="ko-KR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/>
              <a:t>2</a:t>
            </a:r>
            <a:r>
              <a:rPr lang="ko-KR" altLang="en-US"/>
              <a:t>의 과정을 더이상 일정 이상의 정보획득이 없을 때까지 </a:t>
            </a:r>
            <a:r>
              <a:rPr lang="en-US" altLang="ko-KR"/>
              <a:t>(</a:t>
            </a:r>
            <a:r>
              <a:rPr lang="ko-KR" altLang="en-US"/>
              <a:t>혹은 다른 한계점을 만족할때까지 반복한다</a:t>
            </a:r>
            <a:r>
              <a:rPr lang="en-US" altLang="ko-KR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/>
              <a:t>잎사귀</a:t>
            </a:r>
            <a:r>
              <a:rPr lang="en-US" altLang="ko-KR"/>
              <a:t>(leaf)</a:t>
            </a:r>
            <a:r>
              <a:rPr lang="ko-KR" altLang="en-US"/>
              <a:t>에 도달한다</a:t>
            </a:r>
            <a:r>
              <a:rPr lang="en-US" altLang="ko-KR"/>
              <a:t>.</a:t>
            </a:r>
          </a:p>
          <a:p>
            <a:r>
              <a:rPr lang="en-US" altLang="ko-KR"/>
              <a:t>entropy</a:t>
            </a:r>
            <a:r>
              <a:rPr lang="ko-KR" altLang="en-US"/>
              <a:t>를 이용해서 불순도를 계산하게 되면 </a:t>
            </a:r>
            <a:r>
              <a:rPr lang="en-US" altLang="ko-KR"/>
              <a:t>log </a:t>
            </a:r>
            <a:r>
              <a:rPr lang="ko-KR" altLang="en-US"/>
              <a:t>때문에 연산속도가 저하될 수 있다</a:t>
            </a:r>
            <a:r>
              <a:rPr lang="en-US" altLang="ko-KR"/>
              <a:t>.</a:t>
            </a:r>
          </a:p>
          <a:p>
            <a:r>
              <a:rPr lang="ko-KR" altLang="en-US"/>
              <a:t>그래서 간편한 지니 불순도 공식이나 카이제곱스퀘어를 쓰기도 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55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리프 노드 </a:t>
            </a:r>
            <a:r>
              <a:rPr lang="en-US" altLang="ko-KR" dirty="0"/>
              <a:t>: </a:t>
            </a:r>
            <a:r>
              <a:rPr lang="ko-KR" altLang="en-US" dirty="0"/>
              <a:t>자식이 없는 노드 </a:t>
            </a:r>
            <a:endParaRPr lang="en-US" altLang="ko-KR" dirty="0"/>
          </a:p>
          <a:p>
            <a:r>
              <a:rPr lang="en-US" altLang="ko-KR" b="1" i="0" dirty="0" err="1">
                <a:solidFill>
                  <a:srgbClr val="24292F"/>
                </a:solidFill>
                <a:effectLst/>
                <a:latin typeface="Pretendard"/>
              </a:rPr>
              <a:t>min_samples_split</a:t>
            </a:r>
            <a:r>
              <a:rPr lang="ko-KR" altLang="en-US" b="1" i="0" dirty="0">
                <a:solidFill>
                  <a:srgbClr val="24292F"/>
                </a:solidFill>
                <a:effectLst/>
                <a:latin typeface="Pretendard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노드를 분할하기 위한 최소한의 샘플 데이터 수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 err="1">
                <a:solidFill>
                  <a:srgbClr val="212529"/>
                </a:solidFill>
                <a:effectLst/>
                <a:latin typeface="-apple-system"/>
              </a:rPr>
              <a:t>min_samples_leaf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말단 노드가 되기 위한 최소한의 샘플 데이터 수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비대칭적 데이터의 경우 특정 클래스의 데이터가 극도로 작을 수 있으므로 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경우는 작게 설정 필요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 err="1">
                <a:solidFill>
                  <a:srgbClr val="202124"/>
                </a:solidFill>
                <a:effectLst/>
                <a:latin typeface="Apple SD Gothic Neo"/>
              </a:rPr>
              <a:t>min_samples_split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=4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인 경우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 4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개 이상의 샘플만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split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한다는 의미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!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 err="1">
                <a:solidFill>
                  <a:srgbClr val="202124"/>
                </a:solidFill>
                <a:effectLst/>
                <a:latin typeface="Apple SD Gothic Neo"/>
              </a:rPr>
              <a:t>min_samples_leaf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=3000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인 경우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생성될 노드들의 샘플 수가 모두 </a:t>
            </a:r>
            <a:r>
              <a:rPr lang="en-US" altLang="ko-KR" b="0" i="0">
                <a:solidFill>
                  <a:srgbClr val="202124"/>
                </a:solidFill>
                <a:effectLst/>
                <a:latin typeface="Apple SD Gothic Neo"/>
              </a:rPr>
              <a:t>3000</a:t>
            </a:r>
            <a:r>
              <a:rPr lang="ko-KR" altLang="en-US" b="0" i="0">
                <a:solidFill>
                  <a:srgbClr val="202124"/>
                </a:solidFill>
                <a:effectLst/>
                <a:latin typeface="Apple SD Gothic Neo"/>
              </a:rPr>
              <a:t>개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이상이어야만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split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한다는 의미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!</a:t>
            </a: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2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8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94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79C3A-6DE6-41A6-BE52-D6A2D063301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109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79C3A-6DE6-41A6-BE52-D6A2D063301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97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25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79C3A-6DE6-41A6-BE52-D6A2D063301F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478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79C3A-6DE6-41A6-BE52-D6A2D063301F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05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79C3A-6DE6-41A6-BE52-D6A2D063301F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8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79C3A-6DE6-41A6-BE52-D6A2D06330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8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54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6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의사결정나무의 노드 분할에 관한 품질을 측정하는 지표는 두가지가 있습니다</a:t>
            </a:r>
            <a:r>
              <a:rPr lang="en-US" altLang="ko-KR"/>
              <a:t>.</a:t>
            </a:r>
          </a:p>
          <a:p>
            <a:r>
              <a:rPr lang="ko-KR" altLang="en-US"/>
              <a:t>바로 지니 불순도와 엔트로피 인데요 먼저 지니불순도에 대해 먼저 알아보도록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순도란 다양한 범주</a:t>
            </a:r>
            <a:r>
              <a:rPr lang="en-US" altLang="ko-KR"/>
              <a:t>(Factor)</a:t>
            </a:r>
            <a:r>
              <a:rPr lang="ko-KR" altLang="en-US"/>
              <a:t>들의 개체들이 얼마나 포함되어 있는가를 의미한다</a:t>
            </a:r>
            <a:r>
              <a:rPr lang="en-US" altLang="ko-KR"/>
              <a:t>. </a:t>
            </a:r>
          </a:p>
          <a:p>
            <a:r>
              <a:rPr lang="ko-KR" altLang="en-US"/>
              <a:t>쉽게 말하면 여러 가지의 클래스가 섞여 있는 정도를 말한다</a:t>
            </a:r>
            <a:r>
              <a:rPr lang="en-US" altLang="ko-KR"/>
              <a:t>.</a:t>
            </a:r>
          </a:p>
          <a:p>
            <a:r>
              <a:rPr lang="en-US" altLang="ko-KR"/>
              <a:t>CART </a:t>
            </a:r>
            <a:r>
              <a:rPr lang="ko-KR" altLang="en-US"/>
              <a:t>알고리즘</a:t>
            </a:r>
            <a:r>
              <a:rPr lang="en-US" altLang="ko-KR"/>
              <a:t>( Classification And Regression Trees) </a:t>
            </a:r>
            <a:r>
              <a:rPr lang="ko-KR" altLang="en-US"/>
              <a:t>분류와 회귀 나무에서 모두 사용할 수 있는 알고리즘</a:t>
            </a:r>
            <a:endParaRPr lang="en-US" altLang="ko-KR"/>
          </a:p>
          <a:p>
            <a:r>
              <a:rPr lang="ko-KR" altLang="en-US"/>
              <a:t>여기서 사용하는 불순도 알고리즘인 지니 지수는 “얼마나 불확실 한가</a:t>
            </a:r>
            <a:r>
              <a:rPr lang="en-US" altLang="ko-KR"/>
              <a:t>?”(= </a:t>
            </a:r>
            <a:r>
              <a:rPr lang="ko-KR" altLang="en-US"/>
              <a:t>얼마나 많은 것들이 섞여있는가</a:t>
            </a:r>
            <a:r>
              <a:rPr lang="en-US" altLang="ko-KR"/>
              <a:t>?) </a:t>
            </a:r>
            <a:r>
              <a:rPr lang="ko-KR" altLang="en-US"/>
              <a:t>를 보여준다</a:t>
            </a:r>
            <a:r>
              <a:rPr lang="en-US" altLang="ko-KR"/>
              <a:t>.</a:t>
            </a:r>
          </a:p>
          <a:p>
            <a:r>
              <a:rPr lang="en-US" altLang="ko-KR"/>
              <a:t>ex) </a:t>
            </a:r>
            <a:r>
              <a:rPr lang="ko-KR" altLang="en-US"/>
              <a:t>지니지수가 </a:t>
            </a:r>
            <a:r>
              <a:rPr lang="en-US" altLang="ko-KR"/>
              <a:t>0</a:t>
            </a:r>
            <a:r>
              <a:rPr lang="ko-KR" altLang="en-US"/>
              <a:t>이라는 것은 불확실성이 </a:t>
            </a:r>
            <a:r>
              <a:rPr lang="en-US" altLang="ko-KR"/>
              <a:t>0</a:t>
            </a:r>
            <a:r>
              <a:rPr lang="ko-KR" altLang="en-US"/>
              <a:t>이르는 뜻이고 같은 특성을 가진 객체들끼리 잘 모여있다 라는 의미이다</a:t>
            </a:r>
            <a:r>
              <a:rPr lang="en-US" altLang="ko-KR"/>
              <a:t>.</a:t>
            </a:r>
          </a:p>
          <a:p>
            <a:r>
              <a:rPr lang="en-US" altLang="ko-KR"/>
              <a:t>→ </a:t>
            </a:r>
            <a:r>
              <a:rPr lang="ko-KR" altLang="en-US"/>
              <a:t>지니지수는 통계학의 복원 추출 개념을 사용하기 때문에 식에 제곱이 들어감</a:t>
            </a:r>
            <a:r>
              <a:rPr lang="en-US" altLang="ko-KR"/>
              <a:t>. </a:t>
            </a:r>
            <a:r>
              <a:rPr lang="ko-KR" altLang="en-US"/>
              <a:t>한번만 측정하는 것은 우연히 그 결과가 발생할 가능성이 있으므로 최소 두번 이상은 측정해봐야 할수 있다는 의미로 이해할 수 있을 것이다</a:t>
            </a:r>
            <a:r>
              <a:rPr lang="en-US" altLang="ko-KR"/>
              <a:t>.</a:t>
            </a:r>
          </a:p>
          <a:p>
            <a:r>
              <a:rPr lang="en-US" altLang="ko-KR"/>
              <a:t>→ </a:t>
            </a:r>
            <a:r>
              <a:rPr lang="ko-KR" altLang="en-US"/>
              <a:t>어떤 집단에 한가지 특성을 가진 객체만 있을수록 그 집단을 한마디로 설명하기 좋다</a:t>
            </a:r>
            <a:r>
              <a:rPr lang="en-US" altLang="ko-KR"/>
              <a:t>.</a:t>
            </a:r>
          </a:p>
          <a:p>
            <a:r>
              <a:rPr lang="ko-KR" altLang="en-US"/>
              <a:t>고로 그룹내에 있는 구성원들의 특성이 동일해줄수록 지니 지수는 낮아지고</a:t>
            </a:r>
            <a:r>
              <a:rPr lang="en-US" altLang="ko-KR"/>
              <a:t>, </a:t>
            </a:r>
            <a:r>
              <a:rPr lang="ko-KR" altLang="en-US"/>
              <a:t>다양한 구성원들이 섞여있을 수록 지니 지수가 높아진다</a:t>
            </a:r>
            <a:r>
              <a:rPr lang="en-US" altLang="ko-KR"/>
              <a:t>.</a:t>
            </a:r>
          </a:p>
          <a:p>
            <a:r>
              <a:rPr lang="en-US" altLang="ko-KR"/>
              <a:t>→ </a:t>
            </a:r>
            <a:r>
              <a:rPr lang="ko-KR" altLang="en-US"/>
              <a:t>이때 지니 불순도가 </a:t>
            </a:r>
            <a:r>
              <a:rPr lang="en-US" altLang="ko-KR"/>
              <a:t>0.5</a:t>
            </a:r>
            <a:r>
              <a:rPr lang="ko-KR" altLang="en-US"/>
              <a:t>에 가까워 질수록 불순도가 가장 크고 </a:t>
            </a:r>
            <a:r>
              <a:rPr lang="en-US" altLang="ko-KR"/>
              <a:t>0</a:t>
            </a:r>
            <a:r>
              <a:rPr lang="ko-KR" altLang="en-US"/>
              <a:t>에 가까울수록 불순도가 작아진다</a:t>
            </a:r>
            <a:r>
              <a:rPr lang="en-US" altLang="ko-KR"/>
              <a:t>.</a:t>
            </a:r>
          </a:p>
          <a:p>
            <a:r>
              <a:rPr lang="ko-KR" altLang="en-US"/>
              <a:t>즉 </a:t>
            </a:r>
            <a:r>
              <a:rPr lang="en-US" altLang="ko-KR"/>
              <a:t>0.5</a:t>
            </a:r>
            <a:r>
              <a:rPr lang="ko-KR" altLang="en-US"/>
              <a:t>에 가까울 수록 불순도가 많은</a:t>
            </a:r>
            <a:r>
              <a:rPr lang="en-US" altLang="ko-KR"/>
              <a:t>(</a:t>
            </a:r>
            <a:r>
              <a:rPr lang="ko-KR" altLang="en-US"/>
              <a:t>데이터가 혼잡한</a:t>
            </a:r>
            <a:r>
              <a:rPr lang="en-US" altLang="ko-KR"/>
              <a:t>) </a:t>
            </a:r>
            <a:r>
              <a:rPr lang="ko-KR" altLang="en-US"/>
              <a:t>구조이고</a:t>
            </a:r>
          </a:p>
          <a:p>
            <a:r>
              <a:rPr lang="en-US" altLang="ko-KR"/>
              <a:t>0</a:t>
            </a:r>
            <a:r>
              <a:rPr lang="ko-KR" altLang="en-US"/>
              <a:t>에 가까울수록 불순도가 적은</a:t>
            </a:r>
            <a:r>
              <a:rPr lang="en-US" altLang="ko-KR"/>
              <a:t>(</a:t>
            </a:r>
            <a:r>
              <a:rPr lang="ko-KR" altLang="en-US"/>
              <a:t>데이터가 정리된</a:t>
            </a:r>
            <a:r>
              <a:rPr lang="en-US" altLang="ko-KR"/>
              <a:t>) </a:t>
            </a:r>
            <a:r>
              <a:rPr lang="ko-KR" altLang="en-US"/>
              <a:t>구조라고 할 수 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4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8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동그라미 </a:t>
            </a:r>
            <a:r>
              <a:rPr lang="en-US" altLang="ko-KR"/>
              <a:t>12</a:t>
            </a:r>
            <a:r>
              <a:rPr lang="ko-KR" altLang="en-US"/>
              <a:t>개</a:t>
            </a:r>
            <a:endParaRPr lang="en-US" altLang="ko-KR"/>
          </a:p>
          <a:p>
            <a:r>
              <a:rPr lang="ko-KR" altLang="en-US"/>
              <a:t>엑스 </a:t>
            </a:r>
            <a:r>
              <a:rPr lang="en-US" altLang="ko-KR"/>
              <a:t>11</a:t>
            </a:r>
            <a:r>
              <a:rPr lang="ko-KR" altLang="en-US"/>
              <a:t>개</a:t>
            </a:r>
            <a:endParaRPr lang="en-US" altLang="ko-KR"/>
          </a:p>
          <a:p>
            <a:r>
              <a:rPr lang="ko-KR" altLang="en-US"/>
              <a:t>총 </a:t>
            </a:r>
            <a:r>
              <a:rPr lang="en-US" altLang="ko-KR"/>
              <a:t>23</a:t>
            </a:r>
            <a:r>
              <a:rPr lang="ko-KR" altLang="en-US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0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좋지 않은 분할</a:t>
            </a:r>
            <a:r>
              <a:rPr lang="en-US" altLang="ko-KR"/>
              <a:t>(</a:t>
            </a:r>
            <a:r>
              <a:rPr lang="ko-KR" altLang="en-US"/>
              <a:t>질문</a:t>
            </a:r>
            <a:r>
              <a:rPr lang="en-US" altLang="ko-KR"/>
              <a:t>)</a:t>
            </a:r>
            <a:r>
              <a:rPr lang="ko-KR" altLang="en-US"/>
              <a:t>의 예시</a:t>
            </a:r>
            <a:endParaRPr lang="en-US" altLang="ko-KR"/>
          </a:p>
          <a:p>
            <a:r>
              <a:rPr lang="en-US" altLang="ko-KR"/>
              <a:t>A1 </a:t>
            </a:r>
            <a:r>
              <a:rPr lang="ko-KR" altLang="en-US"/>
              <a:t>동그라미 </a:t>
            </a:r>
            <a:r>
              <a:rPr lang="en-US" altLang="ko-KR"/>
              <a:t>8</a:t>
            </a:r>
            <a:r>
              <a:rPr lang="ko-KR" altLang="en-US"/>
              <a:t>개 </a:t>
            </a:r>
            <a:r>
              <a:rPr lang="en-US" altLang="ko-KR"/>
              <a:t>/ </a:t>
            </a:r>
            <a:r>
              <a:rPr lang="ko-KR" altLang="en-US"/>
              <a:t>엑스</a:t>
            </a:r>
            <a:r>
              <a:rPr lang="en-US" altLang="ko-KR"/>
              <a:t> 8</a:t>
            </a:r>
            <a:r>
              <a:rPr lang="ko-KR" altLang="en-US"/>
              <a:t>개</a:t>
            </a:r>
            <a:endParaRPr lang="en-US" altLang="ko-KR"/>
          </a:p>
          <a:p>
            <a:r>
              <a:rPr lang="en-US" altLang="ko-KR"/>
              <a:t>A2 </a:t>
            </a:r>
            <a:r>
              <a:rPr lang="ko-KR" altLang="en-US"/>
              <a:t>동그라미 </a:t>
            </a:r>
            <a:r>
              <a:rPr lang="en-US" altLang="ko-KR"/>
              <a:t>4</a:t>
            </a:r>
            <a:r>
              <a:rPr lang="ko-KR" altLang="en-US"/>
              <a:t>개 </a:t>
            </a:r>
            <a:r>
              <a:rPr lang="en-US" altLang="ko-KR"/>
              <a:t>/ </a:t>
            </a:r>
            <a:r>
              <a:rPr lang="ko-KR" altLang="en-US"/>
              <a:t>엑스 </a:t>
            </a:r>
            <a:r>
              <a:rPr lang="en-US" altLang="ko-KR"/>
              <a:t>3</a:t>
            </a:r>
            <a:r>
              <a:rPr lang="ko-KR" altLang="en-US"/>
              <a:t>개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48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좋은 분할</a:t>
            </a:r>
            <a:r>
              <a:rPr lang="en-US" altLang="ko-KR"/>
              <a:t>(</a:t>
            </a:r>
            <a:r>
              <a:rPr lang="ko-KR" altLang="en-US"/>
              <a:t>질문</a:t>
            </a:r>
            <a:r>
              <a:rPr lang="en-US" altLang="ko-KR"/>
              <a:t>)</a:t>
            </a:r>
            <a:r>
              <a:rPr lang="ko-KR" altLang="en-US"/>
              <a:t>의 예시</a:t>
            </a:r>
            <a:endParaRPr lang="en-US" altLang="ko-KR"/>
          </a:p>
          <a:p>
            <a:r>
              <a:rPr lang="en-US" altLang="ko-KR"/>
              <a:t>A1 </a:t>
            </a:r>
            <a:r>
              <a:rPr lang="ko-KR" altLang="en-US"/>
              <a:t>동그라미 </a:t>
            </a:r>
            <a:r>
              <a:rPr lang="en-US" altLang="ko-KR"/>
              <a:t>8</a:t>
            </a:r>
            <a:r>
              <a:rPr lang="ko-KR" altLang="en-US"/>
              <a:t>개 </a:t>
            </a:r>
            <a:r>
              <a:rPr lang="en-US" altLang="ko-KR"/>
              <a:t>/ </a:t>
            </a:r>
            <a:r>
              <a:rPr lang="ko-KR" altLang="en-US"/>
              <a:t>엑스</a:t>
            </a:r>
            <a:r>
              <a:rPr lang="en-US" altLang="ko-KR"/>
              <a:t> 8</a:t>
            </a:r>
            <a:r>
              <a:rPr lang="ko-KR" altLang="en-US"/>
              <a:t>개</a:t>
            </a:r>
            <a:endParaRPr lang="en-US" altLang="ko-KR"/>
          </a:p>
          <a:p>
            <a:r>
              <a:rPr lang="en-US" altLang="ko-KR"/>
              <a:t>A2 </a:t>
            </a:r>
            <a:r>
              <a:rPr lang="ko-KR" altLang="en-US"/>
              <a:t>동그라미 </a:t>
            </a:r>
            <a:r>
              <a:rPr lang="en-US" altLang="ko-KR"/>
              <a:t>4</a:t>
            </a:r>
            <a:r>
              <a:rPr lang="ko-KR" altLang="en-US"/>
              <a:t>개 </a:t>
            </a:r>
            <a:r>
              <a:rPr lang="en-US" altLang="ko-KR"/>
              <a:t>/ </a:t>
            </a:r>
            <a:r>
              <a:rPr lang="ko-KR" altLang="en-US"/>
              <a:t>엑스 </a:t>
            </a:r>
            <a:r>
              <a:rPr lang="en-US" altLang="ko-KR"/>
              <a:t>3</a:t>
            </a:r>
            <a:r>
              <a:rPr lang="ko-KR" altLang="en-US"/>
              <a:t>개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546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entropy = </a:t>
            </a:r>
            <a:r>
              <a:rPr lang="ko-KR" altLang="en-US"/>
              <a:t>엔트로피 </a:t>
            </a:r>
            <a:r>
              <a:rPr lang="en-US" altLang="ko-KR"/>
              <a:t>:</a:t>
            </a:r>
          </a:p>
          <a:p>
            <a:r>
              <a:rPr lang="ko-KR" altLang="en-US"/>
              <a:t>확률분포의 모양을 설명하는 특징값</a:t>
            </a:r>
            <a:r>
              <a:rPr lang="en-US" altLang="ko-KR"/>
              <a:t>. / </a:t>
            </a:r>
            <a:r>
              <a:rPr lang="ko-KR" altLang="en-US"/>
              <a:t>정보의 양</a:t>
            </a:r>
          </a:p>
          <a:p>
            <a:r>
              <a:rPr lang="ko-KR" altLang="en-US"/>
              <a:t>순수도</a:t>
            </a:r>
            <a:r>
              <a:rPr lang="en-US" altLang="ko-KR"/>
              <a:t>(purity)</a:t>
            </a:r>
            <a:r>
              <a:rPr lang="ko-KR" altLang="en-US"/>
              <a:t>는 같은 클래스끼리 얼마나 많이 포함되어 있는지를 말한다</a:t>
            </a:r>
            <a:r>
              <a:rPr lang="en-US" altLang="ko-KR"/>
              <a:t>.</a:t>
            </a:r>
          </a:p>
          <a:p>
            <a:r>
              <a:rPr lang="ko-KR" altLang="en-US"/>
              <a:t>데이터의 순도가 낮아질수록 엔트로피는 커지고</a:t>
            </a:r>
          </a:p>
          <a:p>
            <a:r>
              <a:rPr lang="ko-KR" altLang="en-US"/>
              <a:t>데이터의 순도가 높아질수록 엔트로피는 작아진다</a:t>
            </a:r>
            <a:r>
              <a:rPr lang="en-US" altLang="ko-KR"/>
              <a:t>.</a:t>
            </a:r>
          </a:p>
          <a:p>
            <a:r>
              <a:rPr lang="ko-KR" altLang="en-US"/>
              <a:t>예시를 들어보자면 어지러진 방은 정리가 안되있고 물건이 여기저기 섞여있는 혼잡한 상태이기 때문에 엔트로피가 크다고 할수 있고 </a:t>
            </a:r>
            <a:endParaRPr lang="en-US" altLang="ko-KR"/>
          </a:p>
          <a:p>
            <a:r>
              <a:rPr lang="ko-KR" altLang="en-US"/>
              <a:t>깔끔하게 정리가 된 방은 물건별로 잘 정돈이 되어있는 상태이기때문에 엔트로피가 작다고 할수 있는 것이다</a:t>
            </a:r>
            <a:r>
              <a:rPr lang="en-US" altLang="ko-KR"/>
              <a:t>.</a:t>
            </a:r>
          </a:p>
          <a:p>
            <a:r>
              <a:rPr lang="en-US" altLang="ko-KR"/>
              <a:t>→ ID3(Iterative Dichotomiser 3) </a:t>
            </a:r>
            <a:r>
              <a:rPr lang="ko-KR" altLang="en-US"/>
              <a:t>알고리즘 </a:t>
            </a:r>
            <a:r>
              <a:rPr lang="en-US" altLang="ko-KR"/>
              <a:t>: </a:t>
            </a:r>
            <a:r>
              <a:rPr lang="ko-KR" altLang="en-US"/>
              <a:t>이거</a:t>
            </a:r>
            <a:r>
              <a:rPr lang="en-US" altLang="ko-KR"/>
              <a:t>….. </a:t>
            </a:r>
            <a:r>
              <a:rPr lang="ko-KR" altLang="en-US"/>
              <a:t>불어</a:t>
            </a:r>
            <a:r>
              <a:rPr lang="en-US" altLang="ko-KR"/>
              <a:t>…. </a:t>
            </a:r>
            <a:r>
              <a:rPr lang="ko-KR" altLang="en-US"/>
              <a:t>해석해보면 반복적으로 이분하는 알고리즘</a:t>
            </a:r>
            <a:r>
              <a:rPr lang="en-US" altLang="ko-KR"/>
              <a:t>.</a:t>
            </a:r>
          </a:p>
          <a:p>
            <a:r>
              <a:rPr lang="ko-KR" altLang="en-US"/>
              <a:t>엔트로피의 단점으로는 파티션을 많이 만들려고 하는 성질에 있다</a:t>
            </a:r>
            <a:r>
              <a:rPr lang="en-US" altLang="ko-KR"/>
              <a:t>. </a:t>
            </a:r>
            <a:r>
              <a:rPr lang="ko-KR" altLang="en-US"/>
              <a:t>예를 들어 각 </a:t>
            </a:r>
            <a:r>
              <a:rPr lang="en-US" altLang="ko-KR"/>
              <a:t>id </a:t>
            </a:r>
            <a:r>
              <a:rPr lang="ko-KR" altLang="en-US"/>
              <a:t>단위로 파티션을 쪼갠다면 하나의 파티션 안의 불순도는 적겠지만 그 크기 역시 매우 작아져 오버피팅</a:t>
            </a:r>
            <a:r>
              <a:rPr lang="en-US" altLang="ko-KR"/>
              <a:t>(Overfitting)</a:t>
            </a:r>
            <a:r>
              <a:rPr lang="ko-KR" altLang="en-US"/>
              <a:t>의 문제가 생길 수 있다</a:t>
            </a:r>
            <a:r>
              <a:rPr lang="en-US" altLang="ko-KR"/>
              <a:t>.</a:t>
            </a:r>
          </a:p>
          <a:p>
            <a:r>
              <a:rPr lang="ko-KR" altLang="en-US"/>
              <a:t>정보 획득량 </a:t>
            </a:r>
            <a:r>
              <a:rPr lang="en-US" altLang="ko-KR"/>
              <a:t>(Information Gain) = </a:t>
            </a:r>
            <a:r>
              <a:rPr lang="ko-KR" altLang="en-US"/>
              <a:t>정보 이득</a:t>
            </a:r>
          </a:p>
          <a:p>
            <a:r>
              <a:rPr lang="ko-KR" altLang="en-US"/>
              <a:t>엔트로피는 불순도를 의미하는 것 → 전체 엔트로피의 최대 불순도가 </a:t>
            </a:r>
            <a:r>
              <a:rPr lang="en-US" altLang="ko-KR"/>
              <a:t>1</a:t>
            </a:r>
            <a:r>
              <a:rPr lang="ko-KR" altLang="en-US"/>
              <a:t>이었을 때 분류 후에도 불순도가 </a:t>
            </a:r>
            <a:r>
              <a:rPr lang="en-US" altLang="ko-KR"/>
              <a:t>1</a:t>
            </a:r>
            <a:r>
              <a:rPr lang="ko-KR" altLang="en-US"/>
              <a:t>이면 정보 획득량이 </a:t>
            </a:r>
            <a:r>
              <a:rPr lang="en-US" altLang="ko-KR"/>
              <a:t>0</a:t>
            </a:r>
            <a:r>
              <a:rPr lang="ko-KR" altLang="en-US"/>
              <a:t>이 된다</a:t>
            </a:r>
            <a:r>
              <a:rPr lang="en-US" altLang="ko-KR"/>
              <a:t>.</a:t>
            </a:r>
          </a:p>
          <a:p>
            <a:r>
              <a:rPr lang="ko-KR" altLang="en-US"/>
              <a:t>즉 정보획득량이 클수록 불순도가 줄어드는 것이라고 이해하면 된다</a:t>
            </a:r>
            <a:r>
              <a:rPr lang="en-US" altLang="ko-KR"/>
              <a:t>.</a:t>
            </a:r>
          </a:p>
          <a:p>
            <a:r>
              <a:rPr lang="ko-KR" altLang="en-US"/>
              <a:t>정보 획득량의 값이 높을수록 분할의 성능이 좋은 것 그리고 낮을 수록 분할의 성능이 안좋은 것</a:t>
            </a:r>
            <a:r>
              <a:rPr lang="en-US" altLang="ko-KR"/>
              <a:t>.</a:t>
            </a:r>
          </a:p>
          <a:p>
            <a:r>
              <a:rPr lang="en-US" altLang="ko-KR"/>
              <a:t>→ </a:t>
            </a:r>
            <a:r>
              <a:rPr lang="ko-KR" altLang="en-US"/>
              <a:t>정보 획득량이 필요한 이유 </a:t>
            </a:r>
            <a:r>
              <a:rPr lang="en-US" altLang="ko-KR"/>
              <a:t>: </a:t>
            </a:r>
            <a:r>
              <a:rPr lang="ko-KR" altLang="en-US"/>
              <a:t>의사결정나무를 만드는 과정을 살펴보자</a:t>
            </a:r>
            <a:r>
              <a:rPr lang="en-US" altLang="ko-KR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/>
              <a:t>독립변수와 종속변수를 정한다</a:t>
            </a:r>
            <a:r>
              <a:rPr lang="en-US" altLang="ko-KR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/>
              <a:t>모든 독립 변수들에 대해서 가장 높은 정보획득을 만드는 독립 변수를 찾는다</a:t>
            </a:r>
            <a:r>
              <a:rPr lang="en-US" altLang="ko-KR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/>
              <a:t>2</a:t>
            </a:r>
            <a:r>
              <a:rPr lang="ko-KR" altLang="en-US"/>
              <a:t>의 과정을 더이상 일정 이상의 정보획득이 없을 때까지 </a:t>
            </a:r>
            <a:r>
              <a:rPr lang="en-US" altLang="ko-KR"/>
              <a:t>(</a:t>
            </a:r>
            <a:r>
              <a:rPr lang="ko-KR" altLang="en-US"/>
              <a:t>혹은 다른 한계점을 만족할때까지 반복한다</a:t>
            </a:r>
            <a:r>
              <a:rPr lang="en-US" altLang="ko-KR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/>
              <a:t>잎사귀</a:t>
            </a:r>
            <a:r>
              <a:rPr lang="en-US" altLang="ko-KR"/>
              <a:t>(leaf)</a:t>
            </a:r>
            <a:r>
              <a:rPr lang="ko-KR" altLang="en-US"/>
              <a:t>에 도달한다</a:t>
            </a:r>
            <a:r>
              <a:rPr lang="en-US" altLang="ko-KR"/>
              <a:t>.</a:t>
            </a:r>
          </a:p>
          <a:p>
            <a:r>
              <a:rPr lang="en-US" altLang="ko-KR"/>
              <a:t>entropy</a:t>
            </a:r>
            <a:r>
              <a:rPr lang="ko-KR" altLang="en-US"/>
              <a:t>를 이용해서 불순도를 계산하게 되면 </a:t>
            </a:r>
            <a:r>
              <a:rPr lang="en-US" altLang="ko-KR"/>
              <a:t>log </a:t>
            </a:r>
            <a:r>
              <a:rPr lang="ko-KR" altLang="en-US"/>
              <a:t>때문에 연산속도가 저하될 수 있다</a:t>
            </a:r>
            <a:r>
              <a:rPr lang="en-US" altLang="ko-KR"/>
              <a:t>.</a:t>
            </a:r>
          </a:p>
          <a:p>
            <a:r>
              <a:rPr lang="ko-KR" altLang="en-US"/>
              <a:t>그래서 간편한 지니 불순도 공식이나 카이제곱스퀘어를 쓰기도 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9C80-4CE3-4CA7-89F8-5DC4FEFDD13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7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2D332-88F8-42E6-63F0-8463D8004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F87B5B-9E17-D354-BCC2-F3997352A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38901-D2DA-7919-507D-3C19933B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832BB-A420-8E69-B3D9-51D58C64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877DD-B9D3-29E7-5FDE-8C169E9F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70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D505E-E810-A28C-519E-F5C4CAFB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78CB0B-75EA-B4BF-B865-E6C9BD7DB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D4A7C-6CE6-D06E-EBAD-2AC67C49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551DB-AF46-D314-E7EB-BF4FCDFA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22C4B-B65C-C7AE-9A67-7B7E2C1F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6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1FCACB-BE77-2BA6-447A-00C4BF8BB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0A3B2-0E41-4729-45DA-63AC21E5C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511A1-A2BF-05E6-BCCC-2CA4756C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BE225-F82F-3C78-F441-4080FD2D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B217A-4A49-55F2-4A2A-FBF7632E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2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390343" y="203100"/>
            <a:ext cx="10515600" cy="6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0D1"/>
              </a:buClr>
              <a:buSzPts val="2800"/>
              <a:buFont typeface="Arial"/>
              <a:buNone/>
              <a:defRPr sz="280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8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64821" y="929641"/>
            <a:ext cx="11247120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9809532" y="286780"/>
            <a:ext cx="1902408" cy="495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334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09F04-AA37-15B9-BEB3-9CBC5EB8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C3C23-7ED5-52EB-A6B4-FED4EBEDA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B2EBF-AEA8-16DF-FA99-07BB7BF1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929D3-79BE-AEAE-E257-4D6A72D3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BB24F-DD3E-37F7-A7F9-19586130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0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7ABD4-4F78-7850-3E60-7D698533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123CA-5E4C-078E-D591-6029D8DA6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76254-3302-9B29-D4E0-574DC90B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E3F2D-38AB-B236-F80A-A61C7521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AF99E-7B52-DFCB-20C4-C3A2F956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4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2EE06-724F-00F7-3608-1CAABC71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D4863-DC2B-C6E4-70E9-911BC5F74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C560EE-A79C-03B8-BE61-AB2D8B3F2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656493-354A-D2DE-3452-229F9DAB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3C1FB-0AFD-2FB6-A1BF-BA02FC1B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3EED14-2ACE-293F-D567-2C58CC12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2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EFA73-8EC1-745C-385E-FDC6674C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5BB1D-BA4D-820D-3150-B1A6DDE85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D04D3-E6E0-787F-BE71-5CAA424AB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5772FF-6A82-38B7-FBA5-680743F90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BEA9C6-8C97-6352-C167-7B1BBFCCA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6E6EFF-F39F-AFC8-C3F9-643536EB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F369F4-94BB-2B45-DEFA-27DF1CB2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669516-67DC-1477-83AF-CBE13786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10A02-AE77-5178-F372-28FD4B8D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4EB667-1512-B329-00E6-34D95BDF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0C38D1-6E9D-779C-8CDA-0E232A98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6841FC-A38D-8A8B-8F13-C20B4307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3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744FC-1696-2785-1F15-79B71214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6F9EA2-E62B-FD38-6E7B-37C59910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9FF7DE-EF75-5844-E32D-63141D46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2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67C40-5181-C217-6DD0-8F31D30E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2F068-6A27-60DD-60B0-10204A44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98214-AD76-BCF3-9A73-0B9991EC6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EC78F-1712-AFA9-99AA-60C9ECFD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BA8B14-BDAE-504B-1CB1-D1EE2B59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03CF58-3C4F-11C3-EC5A-D7B7C626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9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1C8C5-0A7E-E57C-D7D2-B7153EBD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05FE9F-F14F-72F7-ED42-1E1FEF57A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26DFF-2B80-6246-6D2B-91BBDD24B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3AA3F0-F583-6A71-E64B-EB3DC663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625-AB81-4FC6-80C9-C89F6B85148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7C1C5E-5B2B-4477-3943-A555D21A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F5C97-4C4B-781E-1CB3-26C1278E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AA8F-CFAF-48AC-8715-EBA791F69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8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9A5467-E637-097F-B164-05382F2E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B5EC-812C-13F6-155A-7F91C0E74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3AFA6-214C-7862-A47C-5E2D98D04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86F6D625-AB81-4FC6-80C9-C89F6B85148E}" type="datetimeFigureOut">
              <a:rPr lang="ko-KR" altLang="en-US" smtClean="0"/>
              <a:pPr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4BD07-8B8E-6673-6A18-093DBB199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8D8AD-5402-A6D9-A8F9-32F2C5748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5D64AA8F-CFAF-48AC-8715-EBA791F69B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74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r.akinato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C183A260-8FB0-3060-512D-B58B8C9F9397}"/>
              </a:ext>
            </a:extLst>
          </p:cNvPr>
          <p:cNvSpPr/>
          <p:nvPr/>
        </p:nvSpPr>
        <p:spPr>
          <a:xfrm>
            <a:off x="0" y="2128345"/>
            <a:ext cx="6096000" cy="472965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CB64931F-71FA-FDB6-A980-E6B625CC49EE}"/>
              </a:ext>
            </a:extLst>
          </p:cNvPr>
          <p:cNvSpPr/>
          <p:nvPr/>
        </p:nvSpPr>
        <p:spPr>
          <a:xfrm rot="18900000">
            <a:off x="-2284486" y="643901"/>
            <a:ext cx="8647704" cy="2826191"/>
          </a:xfrm>
          <a:prstGeom prst="trapezoid">
            <a:avLst>
              <a:gd name="adj" fmla="val 100977"/>
            </a:avLst>
          </a:prstGeom>
          <a:solidFill>
            <a:srgbClr val="1CD8EC"/>
          </a:solidFill>
          <a:ln>
            <a:solidFill>
              <a:srgbClr val="1CD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0893C0F-8EF9-4BEC-6C96-6F2A10784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3434" y="1182414"/>
            <a:ext cx="6574221" cy="2554014"/>
          </a:xfrm>
        </p:spPr>
        <p:txBody>
          <a:bodyPr>
            <a:noAutofit/>
          </a:bodyPr>
          <a:lstStyle/>
          <a:p>
            <a:pPr algn="r"/>
            <a:r>
              <a:rPr lang="en-US" altLang="ko-KR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Machine</a:t>
            </a:r>
            <a:br>
              <a:rPr lang="en-US" altLang="ko-KR" sz="88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</a:br>
            <a:r>
              <a:rPr lang="en-US" altLang="ko-KR" sz="88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Learning</a:t>
            </a:r>
            <a:endParaRPr lang="ko-KR" altLang="en-US" sz="8800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BDA0F71-FDF8-99FE-353E-69DC861A7740}"/>
              </a:ext>
            </a:extLst>
          </p:cNvPr>
          <p:cNvSpPr txBox="1">
            <a:spLocks/>
          </p:cNvSpPr>
          <p:nvPr/>
        </p:nvSpPr>
        <p:spPr>
          <a:xfrm>
            <a:off x="8261132" y="5675586"/>
            <a:ext cx="3326524" cy="590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4000">
                <a:solidFill>
                  <a:srgbClr val="00B0F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 규 남 </a:t>
            </a:r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연구원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DB7E45D-0075-EDE7-B16B-47D038EE736B}"/>
              </a:ext>
            </a:extLst>
          </p:cNvPr>
          <p:cNvSpPr/>
          <p:nvPr/>
        </p:nvSpPr>
        <p:spPr>
          <a:xfrm>
            <a:off x="5238750" y="3822153"/>
            <a:ext cx="6411969" cy="6306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7DF6AA-DBEE-6930-4DAE-B723537A0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377842"/>
            <a:ext cx="2497194" cy="6503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62D24F-04FF-80FA-617D-8F099E8F8C65}"/>
              </a:ext>
            </a:extLst>
          </p:cNvPr>
          <p:cNvSpPr txBox="1">
            <a:spLocks/>
          </p:cNvSpPr>
          <p:nvPr/>
        </p:nvSpPr>
        <p:spPr>
          <a:xfrm>
            <a:off x="3862873" y="3913565"/>
            <a:ext cx="7724782" cy="10858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chap 3.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Decision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Tree,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label Encoding,</a:t>
            </a:r>
          </a:p>
          <a:p>
            <a:pPr algn="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One-hot Encoding,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01016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914EC4-DCC1-47D1-B412-89EBF6D664A7}"/>
              </a:ext>
            </a:extLst>
          </p:cNvPr>
          <p:cNvSpPr/>
          <p:nvPr/>
        </p:nvSpPr>
        <p:spPr>
          <a:xfrm>
            <a:off x="928536" y="1085952"/>
            <a:ext cx="10670797" cy="1019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지니 불순도 </a:t>
            </a:r>
            <a:r>
              <a:rPr lang="en-US" altLang="ko-KR" sz="28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(Gini Impurity)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∙ A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기준으로 분할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A04E2C-4103-4ABE-A31A-4C4252F06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456489"/>
            <a:ext cx="8258175" cy="42100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7BB69594-881E-4523-84F9-F81B33F10FF6}"/>
              </a:ext>
            </a:extLst>
          </p:cNvPr>
          <p:cNvGrpSpPr/>
          <p:nvPr/>
        </p:nvGrpSpPr>
        <p:grpSpPr>
          <a:xfrm>
            <a:off x="7288712" y="2132201"/>
            <a:ext cx="2243692" cy="1725258"/>
            <a:chOff x="7288712" y="2132201"/>
            <a:chExt cx="2243692" cy="172525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88255E-B673-4868-BE8A-01AC545CA54E}"/>
                </a:ext>
              </a:extLst>
            </p:cNvPr>
            <p:cNvSpPr/>
            <p:nvPr/>
          </p:nvSpPr>
          <p:spPr>
            <a:xfrm>
              <a:off x="7775855" y="3155324"/>
              <a:ext cx="550336" cy="7021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FBB87D2-9A8E-412B-802A-60A2EA78F73F}"/>
                </a:ext>
              </a:extLst>
            </p:cNvPr>
            <p:cNvSpPr/>
            <p:nvPr/>
          </p:nvSpPr>
          <p:spPr>
            <a:xfrm>
              <a:off x="8494926" y="3155323"/>
              <a:ext cx="550336" cy="7021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53454C7F-CE9F-4BC0-8B67-2E037BF2E1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4749" y="2717442"/>
              <a:ext cx="156274" cy="43788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C395808-C7DE-42AC-8C71-B46336A48DED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8770094" y="2717442"/>
              <a:ext cx="154965" cy="43788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54B253-D572-45E7-98D7-DA5284FAF95F}"/>
                </a:ext>
              </a:extLst>
            </p:cNvPr>
            <p:cNvSpPr txBox="1"/>
            <p:nvPr/>
          </p:nvSpPr>
          <p:spPr>
            <a:xfrm>
              <a:off x="7288712" y="2132858"/>
              <a:ext cx="9742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A1</a:t>
              </a:r>
              <a:r>
                <a:rPr lang="ko-KR" altLang="en-US" sz="1400" dirty="0">
                  <a:solidFill>
                    <a:srgbClr val="FF0000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에서</a:t>
              </a:r>
              <a:endParaRPr lang="en-US" altLang="ko-KR" sz="14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O</a:t>
              </a:r>
              <a:r>
                <a:rPr lang="ko-KR" altLang="en-US" sz="1400" dirty="0">
                  <a:solidFill>
                    <a:srgbClr val="FF0000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의 비율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009906-E8D6-46D3-91DA-946AA828EEA1}"/>
                </a:ext>
              </a:extLst>
            </p:cNvPr>
            <p:cNvSpPr txBox="1"/>
            <p:nvPr/>
          </p:nvSpPr>
          <p:spPr>
            <a:xfrm>
              <a:off x="8558119" y="2132201"/>
              <a:ext cx="9742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A1</a:t>
              </a:r>
              <a:r>
                <a:rPr lang="ko-KR" altLang="en-US" sz="1400" dirty="0">
                  <a:solidFill>
                    <a:srgbClr val="FF0000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에서</a:t>
              </a:r>
              <a:endParaRPr lang="en-US" altLang="ko-KR" sz="14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X</a:t>
              </a:r>
              <a:r>
                <a:rPr lang="ko-KR" altLang="en-US" sz="1400" dirty="0">
                  <a:solidFill>
                    <a:srgbClr val="FF0000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의 비율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7541EAA-486E-7CA3-9F3A-865D0A424C5C}"/>
              </a:ext>
            </a:extLst>
          </p:cNvPr>
          <p:cNvSpPr txBox="1"/>
          <p:nvPr/>
        </p:nvSpPr>
        <p:spPr>
          <a:xfrm>
            <a:off x="964555" y="263483"/>
            <a:ext cx="5547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결정 트리 모델 </a:t>
            </a:r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(Decision Tree)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A0CEB8B-FD6A-677F-A63F-57636D7354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7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914EC4-DCC1-47D1-B412-89EBF6D664A7}"/>
              </a:ext>
            </a:extLst>
          </p:cNvPr>
          <p:cNvSpPr/>
          <p:nvPr/>
        </p:nvSpPr>
        <p:spPr>
          <a:xfrm>
            <a:off x="928536" y="1085952"/>
            <a:ext cx="10670797" cy="1019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지니 불순도 </a:t>
            </a:r>
            <a:r>
              <a:rPr lang="en-US" altLang="ko-KR" sz="28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(Gini Impurity)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∙ B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기준으로 분할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EBD7A6-4177-41E0-90C2-78CA3A8FE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199" y="2735073"/>
            <a:ext cx="8311602" cy="3580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E3A212-0A18-6984-70E1-568FD6083CCA}"/>
              </a:ext>
            </a:extLst>
          </p:cNvPr>
          <p:cNvSpPr txBox="1"/>
          <p:nvPr/>
        </p:nvSpPr>
        <p:spPr>
          <a:xfrm>
            <a:off x="964555" y="263483"/>
            <a:ext cx="5547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결정 트리 모델 </a:t>
            </a:r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(Decision Tree)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5651E1-9A74-E703-A958-F4C3A320ABE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C1F0C98-399A-453B-B936-F46CEFE69575}"/>
              </a:ext>
            </a:extLst>
          </p:cNvPr>
          <p:cNvSpPr/>
          <p:nvPr/>
        </p:nvSpPr>
        <p:spPr>
          <a:xfrm>
            <a:off x="418165" y="1085952"/>
            <a:ext cx="11352069" cy="5596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엔트로피 </a:t>
            </a:r>
            <a:r>
              <a:rPr lang="en-US" altLang="ko-KR" sz="28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(Entropy)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해당 범주 안에 </a:t>
            </a:r>
            <a:r>
              <a:rPr lang="ko-KR" altLang="en-US" sz="2400" b="0" i="0" dirty="0">
                <a:solidFill>
                  <a:schemeClr val="accent2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같은 데이터가 얼마나 포함되어 있는지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뜻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결정 트리 모델의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노드 분할 기준</a:t>
            </a:r>
            <a:endParaRPr lang="en-US" altLang="ko-KR" sz="24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 질문들이 얼마나 좋은 질문인지 수치로 파악 할 수 있음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0 ~ 1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사이 값을 범위로 가짐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데이터의 순도가 높아질수록 엔트로피는 작아진다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-&gt;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엔트로피가 작을수록 좋은 질문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데이터의 순도가 낮아질수록 엔트로피는 커진다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-&gt;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엔트로피가 클수록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안좋은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질문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EAA9A-C05F-5A74-590C-7E57A9F73F98}"/>
              </a:ext>
            </a:extLst>
          </p:cNvPr>
          <p:cNvSpPr txBox="1"/>
          <p:nvPr/>
        </p:nvSpPr>
        <p:spPr>
          <a:xfrm>
            <a:off x="964555" y="263483"/>
            <a:ext cx="5547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결정 트리 모델 </a:t>
            </a:r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(Decision Tree)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DFA93-7D70-E6EC-9D09-EE3A02C4B4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219369" y="1950158"/>
            <a:ext cx="2276718" cy="404496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Gini (</a:t>
            </a:r>
            <a:r>
              <a:rPr lang="ko-KR" altLang="en-US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지니 불순도</a:t>
            </a:r>
            <a:r>
              <a:rPr lang="en-US" altLang="ko-KR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BEED79-7504-426E-B068-DFA5AC624975}"/>
              </a:ext>
            </a:extLst>
          </p:cNvPr>
          <p:cNvSpPr/>
          <p:nvPr/>
        </p:nvSpPr>
        <p:spPr>
          <a:xfrm>
            <a:off x="8342371" y="1950158"/>
            <a:ext cx="2276718" cy="404496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Entropy(</a:t>
            </a:r>
            <a:r>
              <a:rPr lang="ko-KR" altLang="en-US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엔트로피</a:t>
            </a:r>
            <a:r>
              <a:rPr lang="en-US" altLang="ko-KR" sz="20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279843-F0A2-4BE2-ADD2-396E3DAE7DC5}"/>
              </a:ext>
            </a:extLst>
          </p:cNvPr>
          <p:cNvSpPr/>
          <p:nvPr/>
        </p:nvSpPr>
        <p:spPr>
          <a:xfrm>
            <a:off x="2864518" y="1036785"/>
            <a:ext cx="7049611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불순도 측정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FBA657-3577-40B7-9A10-585323329B44}"/>
              </a:ext>
            </a:extLst>
          </p:cNvPr>
          <p:cNvGrpSpPr/>
          <p:nvPr/>
        </p:nvGrpSpPr>
        <p:grpSpPr>
          <a:xfrm>
            <a:off x="6068704" y="2571386"/>
            <a:ext cx="4547335" cy="3891886"/>
            <a:chOff x="3668617" y="2679176"/>
            <a:chExt cx="4547335" cy="38918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4931D0B-61F4-4AFF-A7EE-B2693306E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9237" y="6014821"/>
              <a:ext cx="4213526" cy="55624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935A491-B9F3-43D0-96BB-17C897D30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8617" y="2679176"/>
              <a:ext cx="4547335" cy="3249829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F93AB09-DD9A-4F20-9F62-762EF83E6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28" y="2592331"/>
            <a:ext cx="3162300" cy="3314700"/>
          </a:xfrm>
          <a:prstGeom prst="rect">
            <a:avLst/>
          </a:prstGeom>
        </p:spPr>
      </p:pic>
      <p:sp>
        <p:nvSpPr>
          <p:cNvPr id="13" name="제목 3">
            <a:extLst>
              <a:ext uri="{FF2B5EF4-FFF2-40B4-BE49-F238E27FC236}">
                <a16:creationId xmlns:a16="http://schemas.microsoft.com/office/drawing/2014/main" id="{547E3A2F-BAA1-43FE-A8EA-77B9B72CF41F}"/>
              </a:ext>
            </a:extLst>
          </p:cNvPr>
          <p:cNvSpPr txBox="1">
            <a:spLocks/>
          </p:cNvSpPr>
          <p:nvPr/>
        </p:nvSpPr>
        <p:spPr>
          <a:xfrm>
            <a:off x="468721" y="1004387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90D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Decision Tree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46A04-D885-FC7A-159B-B5BA3BADEEFB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9FABFD-E629-2726-4A51-C09E06669A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2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CB0B1-CD0F-F9C5-493B-1DF13C1E5DFA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361E91-7AA9-A6E3-7371-7303FA92B0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pic>
        <p:nvPicPr>
          <p:cNvPr id="53250" name="Picture 2" descr="https://t1.daumcdn.net/cfile/tistory/99C7C2495EF0129E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43" y="1736838"/>
            <a:ext cx="5991225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2" name="Picture 4" descr="https://t1.daumcdn.net/cfile/tistory/999DDC495EF0129D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568" y="2060688"/>
            <a:ext cx="4733925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2F3424-4AE5-4E80-9093-4BEDD01C925F}"/>
              </a:ext>
            </a:extLst>
          </p:cNvPr>
          <p:cNvSpPr/>
          <p:nvPr/>
        </p:nvSpPr>
        <p:spPr>
          <a:xfrm>
            <a:off x="2943406" y="1074027"/>
            <a:ext cx="7049611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의사 결정 방향 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34" charset="-127"/>
              </a:rPr>
              <a:t>→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34" charset="-127"/>
              </a:rPr>
              <a:t>불순도가 낮아지는 방향</a:t>
            </a:r>
            <a:endParaRPr lang="en-US" altLang="ko-KR" sz="24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8E728D-7C0E-4824-BC0C-80D3680724D0}"/>
              </a:ext>
            </a:extLst>
          </p:cNvPr>
          <p:cNvSpPr/>
          <p:nvPr/>
        </p:nvSpPr>
        <p:spPr>
          <a:xfrm>
            <a:off x="1637731" y="3785051"/>
            <a:ext cx="464024" cy="466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A74D48A0-0903-4C9C-B4C9-2D36A0CA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21" y="1004387"/>
            <a:ext cx="10515600" cy="662781"/>
          </a:xfrm>
        </p:spPr>
        <p:txBody>
          <a:bodyPr/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72402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cision Trees in Machine Learning | LaptrinhX">
            <a:extLst>
              <a:ext uri="{FF2B5EF4-FFF2-40B4-BE49-F238E27FC236}">
                <a16:creationId xmlns:a16="http://schemas.microsoft.com/office/drawing/2014/main" id="{7817A868-D9C0-415A-B254-481D9BCDE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25" y="1810603"/>
            <a:ext cx="6537278" cy="435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91613D-30CC-4864-9BF7-C7AD74CDC78A}"/>
              </a:ext>
            </a:extLst>
          </p:cNvPr>
          <p:cNvSpPr/>
          <p:nvPr/>
        </p:nvSpPr>
        <p:spPr>
          <a:xfrm>
            <a:off x="2979364" y="1033549"/>
            <a:ext cx="9844712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Root Node, Decision Node, Leaf Node, depth, Sub Tree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324B8-96E2-425F-BABC-75D5A0693408}"/>
              </a:ext>
            </a:extLst>
          </p:cNvPr>
          <p:cNvSpPr txBox="1"/>
          <p:nvPr/>
        </p:nvSpPr>
        <p:spPr>
          <a:xfrm>
            <a:off x="9162590" y="2477114"/>
            <a:ext cx="119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depth = 1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19539D-CAE5-4661-85A0-A183E7B2D965}"/>
              </a:ext>
            </a:extLst>
          </p:cNvPr>
          <p:cNvSpPr txBox="1"/>
          <p:nvPr/>
        </p:nvSpPr>
        <p:spPr>
          <a:xfrm>
            <a:off x="9162590" y="370563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depth = 2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94C418-8A2F-4C02-A0EB-30DE26EF273B}"/>
              </a:ext>
            </a:extLst>
          </p:cNvPr>
          <p:cNvSpPr txBox="1"/>
          <p:nvPr/>
        </p:nvSpPr>
        <p:spPr>
          <a:xfrm>
            <a:off x="9162589" y="4948484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depth = 3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AA4CE85-A0BB-4DF2-858D-F0BBC053C6DD}"/>
              </a:ext>
            </a:extLst>
          </p:cNvPr>
          <p:cNvCxnSpPr>
            <a:cxnSpLocks/>
          </p:cNvCxnSpPr>
          <p:nvPr/>
        </p:nvCxnSpPr>
        <p:spPr>
          <a:xfrm>
            <a:off x="8931058" y="2016690"/>
            <a:ext cx="0" cy="1290181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FA611-D12A-40CA-BAE8-EF68FCBC20BE}"/>
              </a:ext>
            </a:extLst>
          </p:cNvPr>
          <p:cNvCxnSpPr>
            <a:cxnSpLocks/>
          </p:cNvCxnSpPr>
          <p:nvPr/>
        </p:nvCxnSpPr>
        <p:spPr>
          <a:xfrm>
            <a:off x="8931058" y="3306871"/>
            <a:ext cx="0" cy="1166868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31B2551-C452-4883-B57C-65DDB75B36A9}"/>
              </a:ext>
            </a:extLst>
          </p:cNvPr>
          <p:cNvCxnSpPr>
            <a:cxnSpLocks/>
          </p:cNvCxnSpPr>
          <p:nvPr/>
        </p:nvCxnSpPr>
        <p:spPr>
          <a:xfrm flipH="1">
            <a:off x="8909942" y="4473739"/>
            <a:ext cx="21116" cy="1318823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3">
            <a:extLst>
              <a:ext uri="{FF2B5EF4-FFF2-40B4-BE49-F238E27FC236}">
                <a16:creationId xmlns:a16="http://schemas.microsoft.com/office/drawing/2014/main" id="{0675E7A9-E690-441E-97FE-E478CAE3FE00}"/>
              </a:ext>
            </a:extLst>
          </p:cNvPr>
          <p:cNvSpPr txBox="1">
            <a:spLocks/>
          </p:cNvSpPr>
          <p:nvPr/>
        </p:nvSpPr>
        <p:spPr>
          <a:xfrm>
            <a:off x="468721" y="1004387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90D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Decision Tree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3F139-D25F-64F3-D23C-29BD3C1B7081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C5E10D-9DD2-AD95-0A15-6D0B280042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1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DB996B0-2B41-44C9-A2EB-332156190E37}"/>
              </a:ext>
            </a:extLst>
          </p:cNvPr>
          <p:cNvSpPr/>
          <p:nvPr/>
        </p:nvSpPr>
        <p:spPr>
          <a:xfrm>
            <a:off x="2909398" y="1061000"/>
            <a:ext cx="9256476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사용법</a:t>
            </a:r>
            <a:endParaRPr lang="en-US" altLang="ko-KR" sz="24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C6D221-C632-4144-BE7B-7E6B48F01465}"/>
              </a:ext>
            </a:extLst>
          </p:cNvPr>
          <p:cNvSpPr/>
          <p:nvPr/>
        </p:nvSpPr>
        <p:spPr>
          <a:xfrm>
            <a:off x="1303776" y="1950158"/>
            <a:ext cx="9013931" cy="279534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</a:t>
            </a:r>
            <a:r>
              <a:rPr lang="ko-KR" altLang="en-US" sz="2400" b="1" dirty="0">
                <a:solidFill>
                  <a:schemeClr val="accen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필요한 라이브러리 </a:t>
            </a:r>
            <a:r>
              <a:rPr lang="ko-KR" altLang="en-US" sz="2400" b="1" dirty="0" err="1">
                <a:solidFill>
                  <a:schemeClr val="accen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임폴트</a:t>
            </a:r>
            <a:endParaRPr lang="en-US" altLang="ko-KR" sz="2400" b="1" dirty="0">
              <a:solidFill>
                <a:schemeClr val="accent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70AD4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from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sklearn.tree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b="1" dirty="0">
                <a:solidFill>
                  <a:srgbClr val="70AD4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import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DecisionTreeClassifier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</a:t>
            </a:r>
            <a:r>
              <a:rPr lang="ko-KR" altLang="en-US" sz="2400" b="1" dirty="0">
                <a:solidFill>
                  <a:schemeClr val="accen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결정 트리 분류 모델 생성 함수 호출</a:t>
            </a:r>
            <a:r>
              <a:rPr lang="en-US" altLang="ko-KR" sz="2400" b="1" dirty="0">
                <a:solidFill>
                  <a:schemeClr val="accen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b="1" dirty="0">
                <a:solidFill>
                  <a:schemeClr val="accen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결정 트리 분류 모델 객체 생성</a:t>
            </a:r>
            <a:endParaRPr lang="en-US" altLang="ko-KR" sz="2400" b="1" dirty="0">
              <a:solidFill>
                <a:schemeClr val="accent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clf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= </a:t>
            </a:r>
            <a:r>
              <a:rPr lang="en-US" altLang="ko-KR" sz="24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DecisionTreeClassifier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하이퍼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파라미터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random_state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11A69218-54E0-49D0-8079-2CC672F41A6C}"/>
              </a:ext>
            </a:extLst>
          </p:cNvPr>
          <p:cNvSpPr txBox="1">
            <a:spLocks/>
          </p:cNvSpPr>
          <p:nvPr/>
        </p:nvSpPr>
        <p:spPr>
          <a:xfrm>
            <a:off x="468721" y="1004387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90D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F52ED-0698-0437-FF42-F89C7AD7927B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07A695-C245-5FB2-3264-24C2FDE91A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5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35581" y="3259087"/>
            <a:ext cx="6320838" cy="236067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criterion : </a:t>
            </a: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불순도 측정 방법 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gini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entropy)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max_depth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</a:t>
            </a: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트리의 최대 깊이</a:t>
            </a:r>
            <a:endParaRPr lang="en-US" altLang="ko-KR" sz="2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min_samples_split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</a:t>
            </a:r>
            <a:r>
              <a:rPr lang="ko-KR" altLang="en-US" sz="2000" b="1" i="0" dirty="0">
                <a:solidFill>
                  <a:srgbClr val="0F0F0F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노드를 분할하기 위한 최소 샘플 수</a:t>
            </a:r>
            <a:endParaRPr lang="en-US" altLang="ko-KR" sz="20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min_samples_leaf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</a:t>
            </a:r>
            <a:r>
              <a:rPr lang="ko-KR" altLang="en-US" sz="2000" b="1" i="0" dirty="0">
                <a:solidFill>
                  <a:srgbClr val="0F0F0F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리프 노드가 가져야할 최소 샘플 수</a:t>
            </a:r>
            <a:endParaRPr lang="en-US" altLang="ko-KR" sz="2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max_leaf_nodes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</a:t>
            </a: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리프 노드의 최대 개수</a:t>
            </a:r>
            <a:endParaRPr lang="en-US" altLang="ko-KR" sz="20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9154" y="1909191"/>
            <a:ext cx="9353863" cy="1025394"/>
          </a:xfrm>
          <a:prstGeom prst="rect">
            <a:avLst/>
          </a:prstGeom>
          <a:noFill/>
          <a:ln w="28575">
            <a:solidFill>
              <a:srgbClr val="009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DecisionTreeClassifier</a:t>
            </a:r>
            <a:r>
              <a:rPr lang="en-US" altLang="ko-KR" sz="2300" b="1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(criterion, </a:t>
            </a:r>
            <a:r>
              <a:rPr lang="en-US" altLang="ko-KR" sz="2300" b="1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max_depth</a:t>
            </a:r>
            <a:r>
              <a:rPr lang="en-US" altLang="ko-KR" sz="2300" b="1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300" b="1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min_samples_split</a:t>
            </a:r>
            <a:r>
              <a:rPr lang="en-US" altLang="ko-KR" sz="2300" b="1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                                  </a:t>
            </a:r>
            <a:r>
              <a:rPr lang="en-US" altLang="ko-KR" sz="2300" b="1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min_samples_leaf</a:t>
            </a:r>
            <a:r>
              <a:rPr lang="en-US" altLang="ko-KR" sz="2300" b="1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300" b="1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max_leaf_nodes</a:t>
            </a:r>
            <a:r>
              <a:rPr lang="en-US" altLang="ko-KR" sz="2300" b="1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B996B0-2B41-44C9-A2EB-332156190E37}"/>
              </a:ext>
            </a:extLst>
          </p:cNvPr>
          <p:cNvSpPr/>
          <p:nvPr/>
        </p:nvSpPr>
        <p:spPr>
          <a:xfrm>
            <a:off x="2909398" y="1051761"/>
            <a:ext cx="9256476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사용법 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주요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매개변수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(hyperparameter)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DE3C94C9-5550-4965-970C-C3B8A8A7CFF6}"/>
              </a:ext>
            </a:extLst>
          </p:cNvPr>
          <p:cNvSpPr txBox="1">
            <a:spLocks/>
          </p:cNvSpPr>
          <p:nvPr/>
        </p:nvSpPr>
        <p:spPr>
          <a:xfrm>
            <a:off x="468721" y="1004387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90D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Decision Tree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0F5A9-D2B9-4312-5FF4-E1BE5F6544A6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ACF4FC-D7D0-7633-ED10-19CB97F80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5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0562DB-FEAD-459A-B3D1-AC1194649565}"/>
              </a:ext>
            </a:extLst>
          </p:cNvPr>
          <p:cNvSpPr/>
          <p:nvPr/>
        </p:nvSpPr>
        <p:spPr>
          <a:xfrm>
            <a:off x="2916157" y="1050499"/>
            <a:ext cx="7049611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과대적합 제어</a:t>
            </a:r>
            <a:endParaRPr lang="en-US" altLang="ko-KR" sz="24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EDD1DC-F051-4E72-86AB-D9043B846D79}"/>
              </a:ext>
            </a:extLst>
          </p:cNvPr>
          <p:cNvSpPr/>
          <p:nvPr/>
        </p:nvSpPr>
        <p:spPr>
          <a:xfrm>
            <a:off x="955152" y="1806367"/>
            <a:ext cx="10370186" cy="328400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max_depth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</a:t>
            </a: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트리의 최대 깊이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값이 클수록 모델의 복잡도가 올라간다</a:t>
            </a:r>
            <a:r>
              <a:rPr lang="en-US" altLang="ko-KR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max_leaf_nodes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</a:t>
            </a: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리프 노드의 최대 개수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크게 설정될수록 분할되는 노드가 많아져서 </a:t>
            </a:r>
            <a:endParaRPr lang="en-US" altLang="ko-KR" sz="20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</a:t>
            </a:r>
            <a:r>
              <a:rPr lang="ko-KR" altLang="en-US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과대적합 가능성 증가 </a:t>
            </a:r>
            <a:endParaRPr lang="en-US" altLang="ko-KR" sz="2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min_samples_split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</a:t>
            </a:r>
            <a:r>
              <a:rPr lang="ko-KR" altLang="en-US" sz="2000" b="1" i="0" dirty="0">
                <a:solidFill>
                  <a:srgbClr val="0F0F0F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노드를 분할하기 위한 최소 샘플 수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작게 설정될수록 분할되는 노드가 </a:t>
            </a:r>
            <a:endParaRPr lang="en-US" altLang="ko-KR" sz="20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</a:t>
            </a:r>
            <a:r>
              <a:rPr lang="ko-KR" altLang="en-US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많아져서 과대적합 가능성 증가</a:t>
            </a:r>
            <a:r>
              <a:rPr lang="en-US" altLang="ko-KR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/ </a:t>
            </a:r>
            <a:r>
              <a:rPr lang="ko-KR" altLang="en-US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반대의 경우 과소적합 가능성 증가</a:t>
            </a:r>
            <a:endParaRPr lang="en-US" altLang="ko-KR" sz="20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min_samples_leaf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</a:t>
            </a:r>
            <a:r>
              <a:rPr lang="ko-KR" altLang="en-US" sz="2000" b="1" i="0" dirty="0">
                <a:solidFill>
                  <a:srgbClr val="0F0F0F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리프 노드가 가져야할 최소 샘플 수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작게 설정될수록 분할되는 노드가 </a:t>
            </a:r>
            <a:endParaRPr lang="en-US" altLang="ko-KR" sz="20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</a:t>
            </a:r>
            <a:r>
              <a:rPr lang="ko-KR" altLang="en-US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많아져서 과대적합 가능성 증가 </a:t>
            </a:r>
            <a:r>
              <a:rPr lang="en-US" altLang="ko-KR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크게 설정될 수록 과소적합 가능성 증가</a:t>
            </a:r>
            <a:endParaRPr lang="en-US" altLang="ko-KR" sz="2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F4F411A7-4228-46CD-A304-30497A8C3471}"/>
              </a:ext>
            </a:extLst>
          </p:cNvPr>
          <p:cNvSpPr txBox="1">
            <a:spLocks/>
          </p:cNvSpPr>
          <p:nvPr/>
        </p:nvSpPr>
        <p:spPr>
          <a:xfrm>
            <a:off x="468721" y="1004387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90D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Decision Tree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43B03-4E0E-31AB-32E2-C7B09ADE99CB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3C6B55-47E9-BF2C-8FE1-52DB074CD1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5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81EB690-5586-4F53-8C6B-8ADADA1C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11" y="1495280"/>
            <a:ext cx="8414978" cy="484104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3A05AA7-E960-4A38-9114-66594F302256}"/>
              </a:ext>
            </a:extLst>
          </p:cNvPr>
          <p:cNvGrpSpPr/>
          <p:nvPr/>
        </p:nvGrpSpPr>
        <p:grpSpPr>
          <a:xfrm>
            <a:off x="508050" y="962957"/>
            <a:ext cx="11683950" cy="662781"/>
            <a:chOff x="508050" y="962957"/>
            <a:chExt cx="11683950" cy="66278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FEFC31-E3DD-4875-B9AA-DAC258D112C5}"/>
                </a:ext>
              </a:extLst>
            </p:cNvPr>
            <p:cNvSpPr/>
            <p:nvPr/>
          </p:nvSpPr>
          <p:spPr>
            <a:xfrm>
              <a:off x="2935524" y="1029229"/>
              <a:ext cx="9256476" cy="466051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r>
                <a:rPr lang="ko-KR" altLang="en-US" sz="2400" dirty="0">
                  <a:solidFill>
                    <a:schemeClr val="accent2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사전 가지치기</a:t>
              </a:r>
              <a:endPara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8" name="제목 3">
              <a:extLst>
                <a:ext uri="{FF2B5EF4-FFF2-40B4-BE49-F238E27FC236}">
                  <a16:creationId xmlns:a16="http://schemas.microsoft.com/office/drawing/2014/main" id="{9B2E3BB7-1DAA-4DF2-A010-896D8B1D0B69}"/>
                </a:ext>
              </a:extLst>
            </p:cNvPr>
            <p:cNvSpPr txBox="1">
              <a:spLocks/>
            </p:cNvSpPr>
            <p:nvPr/>
          </p:nvSpPr>
          <p:spPr>
            <a:xfrm>
              <a:off x="508050" y="962957"/>
              <a:ext cx="10515600" cy="6627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>
                  <a:solidFill>
                    <a:srgbClr val="0090D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+mj-cs"/>
                </a:defRPr>
              </a:lvl1pPr>
            </a:lstStyle>
            <a:p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Decision Tree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ACDF5ED-6CCA-0C99-BCB9-BAC337A8B756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EC9105-9035-AE77-6D88-F446B1D783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5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413" y="19122"/>
            <a:ext cx="861158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41083" y="953983"/>
            <a:ext cx="9309834" cy="428959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Decision Tree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알고리즘을 이해 할 수 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결측치가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있는지 확인할 수 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Label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인코딩과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One-hot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인코딩을 이해 할 수 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정답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레이블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 연관 관계가 높은 특성을 선택할 수 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교차 검증 기법을 이해 할 수 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5AF3D-9792-5780-C4C1-21D976233C43}"/>
              </a:ext>
            </a:extLst>
          </p:cNvPr>
          <p:cNvSpPr txBox="1"/>
          <p:nvPr/>
        </p:nvSpPr>
        <p:spPr>
          <a:xfrm>
            <a:off x="964555" y="263483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 목표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DA187D-066B-26D4-02E5-CD9B33AC18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36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2B57361-531B-48C7-BE50-B1C27866B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329" y="1200903"/>
            <a:ext cx="6697768" cy="545389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BBF6095-CDAF-4D3E-A8C6-7747554201A6}"/>
              </a:ext>
            </a:extLst>
          </p:cNvPr>
          <p:cNvGrpSpPr/>
          <p:nvPr/>
        </p:nvGrpSpPr>
        <p:grpSpPr>
          <a:xfrm>
            <a:off x="508050" y="962957"/>
            <a:ext cx="11683950" cy="662781"/>
            <a:chOff x="508050" y="962957"/>
            <a:chExt cx="11683950" cy="66278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311FCA-F767-4CFC-A780-D1F0CB124C2F}"/>
                </a:ext>
              </a:extLst>
            </p:cNvPr>
            <p:cNvSpPr/>
            <p:nvPr/>
          </p:nvSpPr>
          <p:spPr>
            <a:xfrm>
              <a:off x="2935524" y="1029229"/>
              <a:ext cx="9256476" cy="466051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r>
                <a:rPr lang="ko-KR" altLang="en-US" sz="2400" dirty="0">
                  <a:solidFill>
                    <a:schemeClr val="accent2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사전 가지치기</a:t>
              </a:r>
              <a:endPara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0" name="제목 3">
              <a:extLst>
                <a:ext uri="{FF2B5EF4-FFF2-40B4-BE49-F238E27FC236}">
                  <a16:creationId xmlns:a16="http://schemas.microsoft.com/office/drawing/2014/main" id="{4BEE1ED7-C05F-477C-8501-05E40E12ED34}"/>
                </a:ext>
              </a:extLst>
            </p:cNvPr>
            <p:cNvSpPr txBox="1">
              <a:spLocks/>
            </p:cNvSpPr>
            <p:nvPr/>
          </p:nvSpPr>
          <p:spPr>
            <a:xfrm>
              <a:off x="508050" y="962957"/>
              <a:ext cx="10515600" cy="6627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>
                  <a:solidFill>
                    <a:srgbClr val="0090D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+mj-cs"/>
                </a:defRPr>
              </a:lvl1pPr>
            </a:lstStyle>
            <a:p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Decision Tree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307C22-2311-CA75-C8E8-94A8C3B82C32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12AC5C-7AFB-4D47-0E74-A8AABF0306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4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6E9AC74-E405-4A47-8F47-359BF368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711" y="1127767"/>
            <a:ext cx="5961300" cy="5527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05B864-9022-87E2-0E65-E9B3F98B9BB6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ADA0FB-A6A9-A401-9C63-E1EE746C8E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A17C99F-C1E7-18FF-BABA-C14DB0B98051}"/>
              </a:ext>
            </a:extLst>
          </p:cNvPr>
          <p:cNvGrpSpPr/>
          <p:nvPr/>
        </p:nvGrpSpPr>
        <p:grpSpPr>
          <a:xfrm>
            <a:off x="508050" y="962957"/>
            <a:ext cx="11683950" cy="662781"/>
            <a:chOff x="508050" y="962957"/>
            <a:chExt cx="11683950" cy="66278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5B210F4-E449-7061-1026-A39DF6BCCA02}"/>
                </a:ext>
              </a:extLst>
            </p:cNvPr>
            <p:cNvSpPr/>
            <p:nvPr/>
          </p:nvSpPr>
          <p:spPr>
            <a:xfrm>
              <a:off x="2935524" y="1029229"/>
              <a:ext cx="9256476" cy="466051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r>
                <a:rPr lang="ko-KR" altLang="en-US" sz="2400" dirty="0">
                  <a:solidFill>
                    <a:schemeClr val="accent2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사전 가지치기</a:t>
              </a:r>
              <a:endPara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" name="제목 3">
              <a:extLst>
                <a:ext uri="{FF2B5EF4-FFF2-40B4-BE49-F238E27FC236}">
                  <a16:creationId xmlns:a16="http://schemas.microsoft.com/office/drawing/2014/main" id="{0FC414F9-DF60-F15E-2A5A-E9CA28E3CCDF}"/>
                </a:ext>
              </a:extLst>
            </p:cNvPr>
            <p:cNvSpPr txBox="1">
              <a:spLocks/>
            </p:cNvSpPr>
            <p:nvPr/>
          </p:nvSpPr>
          <p:spPr>
            <a:xfrm>
              <a:off x="508050" y="962957"/>
              <a:ext cx="10515600" cy="6627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>
                  <a:solidFill>
                    <a:srgbClr val="0090D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+mj-cs"/>
                </a:defRPr>
              </a:lvl1pPr>
            </a:lstStyle>
            <a:p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377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4C63989-DE2D-497A-A80A-2C190F8BC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84575"/>
              </p:ext>
            </p:extLst>
          </p:nvPr>
        </p:nvGraphicFramePr>
        <p:xfrm>
          <a:off x="1769583" y="2115458"/>
          <a:ext cx="9214738" cy="20116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298315">
                  <a:extLst>
                    <a:ext uri="{9D8B030D-6E8A-4147-A177-3AD203B41FA5}">
                      <a16:colId xmlns:a16="http://schemas.microsoft.com/office/drawing/2014/main" val="3296437488"/>
                    </a:ext>
                  </a:extLst>
                </a:gridCol>
                <a:gridCol w="4916423">
                  <a:extLst>
                    <a:ext uri="{9D8B030D-6E8A-4147-A177-3AD203B41FA5}">
                      <a16:colId xmlns:a16="http://schemas.microsoft.com/office/drawing/2014/main" val="1488714806"/>
                    </a:ext>
                  </a:extLst>
                </a:gridCol>
              </a:tblGrid>
              <a:tr h="429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장점</a:t>
                      </a:r>
                    </a:p>
                  </a:txBody>
                  <a:tcPr>
                    <a:solidFill>
                      <a:srgbClr val="0090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단점</a:t>
                      </a:r>
                    </a:p>
                  </a:txBody>
                  <a:tcPr>
                    <a:solidFill>
                      <a:srgbClr val="009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0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쉽다</a:t>
                      </a:r>
                      <a:endParaRPr lang="en-US" altLang="ko-KR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직관적이다</a:t>
                      </a:r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과대적합이 발생하기 쉬움</a:t>
                      </a:r>
                      <a:endParaRPr lang="en-US" altLang="ko-KR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이를 극복하기 위해서 </a:t>
                      </a:r>
                      <a:r>
                        <a:rPr lang="ko-KR" altLang="en-US" sz="240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트리의 크기를 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사전에 제한하는 튜닝이 필요 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사전 가지치기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76574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9703FFF-DBF3-40A4-ADD6-FE4A5A41A109}"/>
              </a:ext>
            </a:extLst>
          </p:cNvPr>
          <p:cNvSpPr/>
          <p:nvPr/>
        </p:nvSpPr>
        <p:spPr>
          <a:xfrm>
            <a:off x="2935524" y="1056639"/>
            <a:ext cx="1414407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장단점</a:t>
            </a:r>
            <a:endParaRPr lang="en-US" altLang="ko-KR" sz="24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52F7F-3E4E-4280-1034-1AA20CC12832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5D4B89-451E-42E6-FC00-F68680DB49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ACF308B3-9CAB-AA84-91EC-A2B70219D73F}"/>
              </a:ext>
            </a:extLst>
          </p:cNvPr>
          <p:cNvSpPr txBox="1">
            <a:spLocks/>
          </p:cNvSpPr>
          <p:nvPr/>
        </p:nvSpPr>
        <p:spPr>
          <a:xfrm>
            <a:off x="508050" y="962957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90D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046560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479754" y="2744507"/>
            <a:ext cx="7049611" cy="1081604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Mushroom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활용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Decision Tree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실습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E4DF1-8149-7762-1B81-38117563E415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C1B263-2CF6-8EE7-847C-90E154524E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114C885-B2AB-A70E-F3F4-3D88E027755A}"/>
              </a:ext>
            </a:extLst>
          </p:cNvPr>
          <p:cNvGrpSpPr/>
          <p:nvPr/>
        </p:nvGrpSpPr>
        <p:grpSpPr>
          <a:xfrm>
            <a:off x="508050" y="962957"/>
            <a:ext cx="11683950" cy="662781"/>
            <a:chOff x="508050" y="962957"/>
            <a:chExt cx="11683950" cy="66278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4AF5F2-E0C3-2CFD-ACC9-7FD483E0327B}"/>
                </a:ext>
              </a:extLst>
            </p:cNvPr>
            <p:cNvSpPr/>
            <p:nvPr/>
          </p:nvSpPr>
          <p:spPr>
            <a:xfrm>
              <a:off x="2935524" y="1029229"/>
              <a:ext cx="9256476" cy="466051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r>
                <a:rPr lang="ko-KR" altLang="en-US" sz="2400" dirty="0">
                  <a:solidFill>
                    <a:schemeClr val="accent2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실습</a:t>
              </a:r>
              <a:endPara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9" name="제목 3">
              <a:extLst>
                <a:ext uri="{FF2B5EF4-FFF2-40B4-BE49-F238E27FC236}">
                  <a16:creationId xmlns:a16="http://schemas.microsoft.com/office/drawing/2014/main" id="{404F8C3B-F1A1-5054-1387-8E619A42D73A}"/>
                </a:ext>
              </a:extLst>
            </p:cNvPr>
            <p:cNvSpPr txBox="1">
              <a:spLocks/>
            </p:cNvSpPr>
            <p:nvPr/>
          </p:nvSpPr>
          <p:spPr>
            <a:xfrm>
              <a:off x="508050" y="962957"/>
              <a:ext cx="10515600" cy="6627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>
                  <a:solidFill>
                    <a:srgbClr val="0090D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+mj-cs"/>
                </a:defRPr>
              </a:lvl1pPr>
            </a:lstStyle>
            <a:p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464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6955" y="1540786"/>
            <a:ext cx="10276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8124</a:t>
            </a: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개의 버섯 종류 데이터</a:t>
            </a:r>
            <a:endParaRPr lang="en-US" altLang="ko-KR" sz="2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22</a:t>
            </a: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개의 특징 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(18</a:t>
            </a: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개의 버섯 특징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4</a:t>
            </a: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개의 다른 특징 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(Habitat (</a:t>
            </a: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서식지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  Population(</a:t>
            </a: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분포 형태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Bruises(</a:t>
            </a: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타박상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Odor(</a:t>
            </a: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냄새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)))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라벨 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독성 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(p), </a:t>
            </a: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식용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(e)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968" y="3225822"/>
            <a:ext cx="2520280" cy="327452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5183792" y="3600404"/>
            <a:ext cx="1296144" cy="144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0417" y="3434035"/>
            <a:ext cx="874598" cy="7386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shape</a:t>
            </a:r>
          </a:p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surface</a:t>
            </a:r>
          </a:p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color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6677" y="3168182"/>
            <a:ext cx="534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Cap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435160" y="4251948"/>
            <a:ext cx="972769" cy="4282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815640" y="4536509"/>
            <a:ext cx="1669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spore print color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111784" y="4680226"/>
            <a:ext cx="1728192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8410" y="5161929"/>
            <a:ext cx="849913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number</a:t>
            </a:r>
          </a:p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type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11084" y="4862279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자루테</a:t>
            </a:r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(Ring)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111784" y="5756577"/>
            <a:ext cx="1728192" cy="477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25506" y="6067250"/>
            <a:ext cx="642035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type</a:t>
            </a:r>
          </a:p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color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03672" y="5812908"/>
            <a:ext cx="1238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씨주머니</a:t>
            </a:r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(Veil)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7467235" y="4105254"/>
            <a:ext cx="1079459" cy="2933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67916" y="3816429"/>
            <a:ext cx="1249894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attachment</a:t>
            </a:r>
          </a:p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spacing</a:t>
            </a:r>
          </a:p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size</a:t>
            </a:r>
          </a:p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color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21444" y="3528397"/>
            <a:ext cx="957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주름</a:t>
            </a:r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(Gills)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7056000" y="5203853"/>
            <a:ext cx="1511916" cy="500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89138" y="5122192"/>
            <a:ext cx="1853969" cy="13849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shape</a:t>
            </a:r>
          </a:p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root</a:t>
            </a:r>
          </a:p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surface above ring</a:t>
            </a:r>
          </a:p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surface below ring</a:t>
            </a:r>
          </a:p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color above ring</a:t>
            </a:r>
          </a:p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color below ring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931982" y="4824541"/>
            <a:ext cx="1073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자루</a:t>
            </a:r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(Stalk)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B77748-388D-9B81-C930-C94A00CC8D2C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34CAE2-E0A7-CBA7-7587-428CFAAC06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471F85-B639-445E-E685-2BCE515EAC9E}"/>
              </a:ext>
            </a:extLst>
          </p:cNvPr>
          <p:cNvSpPr/>
          <p:nvPr/>
        </p:nvSpPr>
        <p:spPr>
          <a:xfrm>
            <a:off x="721597" y="1070969"/>
            <a:ext cx="9256476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Mushroom </a:t>
            </a:r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셋</a:t>
            </a:r>
            <a:endParaRPr lang="en-US" altLang="ko-KR" sz="24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117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7391FF-3F65-4330-B925-E9F32298BC86}"/>
              </a:ext>
            </a:extLst>
          </p:cNvPr>
          <p:cNvSpPr/>
          <p:nvPr/>
        </p:nvSpPr>
        <p:spPr>
          <a:xfrm>
            <a:off x="721597" y="1070969"/>
            <a:ext cx="9256476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Mushroom </a:t>
            </a:r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셋</a:t>
            </a:r>
            <a:endParaRPr lang="en-US" altLang="ko-KR" sz="24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D8FAF-0647-3035-115C-8E7405BECA8D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5161C4-B2B2-5914-F3F1-5808A32044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186C9127-4A6E-8204-B25B-130A0E957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94493"/>
              </p:ext>
            </p:extLst>
          </p:nvPr>
        </p:nvGraphicFramePr>
        <p:xfrm>
          <a:off x="1276367" y="1917932"/>
          <a:ext cx="9649247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653">
                  <a:extLst>
                    <a:ext uri="{9D8B030D-6E8A-4147-A177-3AD203B41FA5}">
                      <a16:colId xmlns:a16="http://schemas.microsoft.com/office/drawing/2014/main" val="1833262227"/>
                    </a:ext>
                  </a:extLst>
                </a:gridCol>
                <a:gridCol w="7476594">
                  <a:extLst>
                    <a:ext uri="{9D8B030D-6E8A-4147-A177-3AD203B41FA5}">
                      <a16:colId xmlns:a16="http://schemas.microsoft.com/office/drawing/2014/main" val="4129244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특</a:t>
                      </a:r>
                      <a:r>
                        <a:rPr lang="ko-KR" altLang="en-US" sz="2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68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poisonous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독버섯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(poisonous), 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식용버섯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(edible)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79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cap-shape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갓 모양 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(b, c, x, f, k, s) : 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원뿔 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평면 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블록 등</a:t>
                      </a:r>
                      <a:endParaRPr lang="en-US" altLang="ko-KR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42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cap-surface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갓 표면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(f, g, y, s) : 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섬유질 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비늘 모양 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부드러움 등</a:t>
                      </a:r>
                      <a:endParaRPr lang="en-US" altLang="ko-KR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68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cap-color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갓 색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(n, b, c, g, r, p, u, e, w, y) : 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계피 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회색 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노란색 등</a:t>
                      </a:r>
                      <a:endParaRPr lang="en-US" altLang="ko-KR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23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bruises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타박상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(t, f) : 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예 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2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아니오</a:t>
                      </a:r>
                      <a:endParaRPr lang="en-US" altLang="ko-KR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odor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냄새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(a, l, c, y, f, m, n, p, s) : 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아몬드 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생선 </a:t>
                      </a:r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매운 등등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136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25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7391FF-3F65-4330-B925-E9F32298BC86}"/>
              </a:ext>
            </a:extLst>
          </p:cNvPr>
          <p:cNvSpPr/>
          <p:nvPr/>
        </p:nvSpPr>
        <p:spPr>
          <a:xfrm>
            <a:off x="721597" y="1070969"/>
            <a:ext cx="9256476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Mushroom </a:t>
            </a:r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셋</a:t>
            </a:r>
            <a:endParaRPr lang="en-US" altLang="ko-KR" sz="24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D8FAF-0647-3035-115C-8E7405BECA8D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5161C4-B2B2-5914-F3F1-5808A32044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1F7B5647-05E2-FB8D-03C1-A005ABD5F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30228"/>
              </p:ext>
            </p:extLst>
          </p:nvPr>
        </p:nvGraphicFramePr>
        <p:xfrm>
          <a:off x="554398" y="1711022"/>
          <a:ext cx="11093360" cy="4361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876">
                  <a:extLst>
                    <a:ext uri="{9D8B030D-6E8A-4147-A177-3AD203B41FA5}">
                      <a16:colId xmlns:a16="http://schemas.microsoft.com/office/drawing/2014/main" val="1833262227"/>
                    </a:ext>
                  </a:extLst>
                </a:gridCol>
                <a:gridCol w="2198370">
                  <a:extLst>
                    <a:ext uri="{9D8B030D-6E8A-4147-A177-3AD203B41FA5}">
                      <a16:colId xmlns:a16="http://schemas.microsoft.com/office/drawing/2014/main" val="4129244235"/>
                    </a:ext>
                  </a:extLst>
                </a:gridCol>
                <a:gridCol w="3137662">
                  <a:extLst>
                    <a:ext uri="{9D8B030D-6E8A-4147-A177-3AD203B41FA5}">
                      <a16:colId xmlns:a16="http://schemas.microsoft.com/office/drawing/2014/main" val="2522875592"/>
                    </a:ext>
                  </a:extLst>
                </a:gridCol>
                <a:gridCol w="2319452">
                  <a:extLst>
                    <a:ext uri="{9D8B030D-6E8A-4147-A177-3AD203B41FA5}">
                      <a16:colId xmlns:a16="http://schemas.microsoft.com/office/drawing/2014/main" val="1479790421"/>
                    </a:ext>
                  </a:extLst>
                </a:gridCol>
              </a:tblGrid>
              <a:tr h="576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특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특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689558"/>
                  </a:ext>
                </a:extLst>
              </a:tr>
              <a:tr h="420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gill-attachment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주름살</a:t>
                      </a:r>
                      <a:endParaRPr lang="en-US" altLang="ko-KR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veil-type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베일 유형</a:t>
                      </a:r>
                      <a:endParaRPr lang="en-US" altLang="ko-KR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795526"/>
                  </a:ext>
                </a:extLst>
              </a:tr>
              <a:tr h="4205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gill-spacing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주름살 간격</a:t>
                      </a:r>
                      <a:endParaRPr lang="en-US" altLang="ko-KR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veil-color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베일 색</a:t>
                      </a:r>
                      <a:endParaRPr lang="en-US" altLang="ko-KR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227916"/>
                  </a:ext>
                </a:extLst>
              </a:tr>
              <a:tr h="4205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gill-size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주름살 크기</a:t>
                      </a:r>
                      <a:endParaRPr lang="en-US" altLang="ko-KR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ring-number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턱받이 개수</a:t>
                      </a:r>
                      <a:endParaRPr lang="en-US" altLang="ko-KR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427027"/>
                  </a:ext>
                </a:extLst>
              </a:tr>
              <a:tr h="4205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gill-color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주름살 색</a:t>
                      </a:r>
                      <a:endParaRPr lang="en-US" altLang="ko-KR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ring-type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턱받이 유형</a:t>
                      </a:r>
                      <a:endParaRPr lang="en-US" altLang="ko-KR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256809"/>
                  </a:ext>
                </a:extLst>
              </a:tr>
              <a:tr h="4205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stalk-shape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줄기 모양</a:t>
                      </a:r>
                      <a:endParaRPr lang="en-US" altLang="ko-KR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population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서식 분포 유형</a:t>
                      </a:r>
                      <a:endParaRPr lang="en-US" altLang="ko-KR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683881"/>
                  </a:ext>
                </a:extLst>
              </a:tr>
              <a:tr h="4205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stalk-root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줄기 뿌리</a:t>
                      </a:r>
                      <a:endParaRPr lang="en-US" altLang="ko-KR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habitat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서식지</a:t>
                      </a:r>
                      <a:endParaRPr lang="en-US" altLang="ko-KR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73592"/>
                  </a:ext>
                </a:extLst>
              </a:tr>
              <a:tr h="420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stalk-surface-above-ring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턱받이 위 줄기 모양</a:t>
                      </a:r>
                      <a:endParaRPr lang="en-US" altLang="ko-KR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stalk-surface-below-ring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턱받이 아래 줄기 모양</a:t>
                      </a:r>
                      <a:endParaRPr lang="en-US" altLang="ko-KR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235522"/>
                  </a:ext>
                </a:extLst>
              </a:tr>
              <a:tr h="420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stalk-color-above-ring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턱받이 위 줄기 색깔</a:t>
                      </a:r>
                      <a:endParaRPr lang="en-US" altLang="ko-KR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stalk-color-below-ring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턱받이 아래 줄기 색깔</a:t>
                      </a:r>
                      <a:endParaRPr lang="en-US" altLang="ko-KR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11893"/>
                  </a:ext>
                </a:extLst>
              </a:tr>
              <a:tr h="420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sport-print-color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포자 색</a:t>
                      </a:r>
                      <a:endParaRPr lang="en-US" altLang="ko-KR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044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247" y="1174994"/>
            <a:ext cx="4051322" cy="51933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910472" y="1773667"/>
            <a:ext cx="682387" cy="42815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13912" y="1346316"/>
            <a:ext cx="462578" cy="2707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28A970-257C-484B-89ED-561116C95086}"/>
              </a:ext>
            </a:extLst>
          </p:cNvPr>
          <p:cNvSpPr/>
          <p:nvPr/>
        </p:nvSpPr>
        <p:spPr>
          <a:xfrm>
            <a:off x="1061231" y="1174994"/>
            <a:ext cx="5653468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1.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info()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 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400" dirty="0" err="1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결측치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확인</a:t>
            </a:r>
            <a:endParaRPr lang="en-US" altLang="ko-KR" sz="24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45941-20CE-F371-4D58-42AB7521FE0F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7572CA-D542-9607-0DEC-78B08DD21E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32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606440" y="2392345"/>
            <a:ext cx="50289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6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X['cap-shape'].</a:t>
            </a:r>
            <a:r>
              <a:rPr lang="en-US" altLang="ko-KR" sz="2600" dirty="0" err="1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value_counts</a:t>
            </a:r>
            <a:r>
              <a:rPr lang="en-US" altLang="ko-KR" sz="26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()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649" y="3636088"/>
            <a:ext cx="5362702" cy="2802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AE4AD65-0DAB-444B-A424-0A4E8BB29C7F}"/>
              </a:ext>
            </a:extLst>
          </p:cNvPr>
          <p:cNvSpPr/>
          <p:nvPr/>
        </p:nvSpPr>
        <p:spPr>
          <a:xfrm>
            <a:off x="1061229" y="1174994"/>
            <a:ext cx="7716121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2.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b="1" dirty="0" err="1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value_counts</a:t>
            </a: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()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 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데이터의 종류와 개수 확인</a:t>
            </a:r>
            <a:endParaRPr lang="en-US" altLang="ko-KR" sz="24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A87E7-5481-3A84-E331-92D2A3AE2515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C414BB-C0CA-B757-ED27-2F929B2391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03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116131" y="2362551"/>
            <a:ext cx="39597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6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X['cap-shape'].unique()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464441-4B64-4D4D-A418-D3714B7E47A3}"/>
              </a:ext>
            </a:extLst>
          </p:cNvPr>
          <p:cNvSpPr/>
          <p:nvPr/>
        </p:nvSpPr>
        <p:spPr>
          <a:xfrm>
            <a:off x="1061230" y="1174994"/>
            <a:ext cx="6990570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3.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unique() </a:t>
            </a:r>
            <a:r>
              <a:rPr lang="ko-KR" altLang="en-US" sz="240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 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en-US" altLang="ko-KR" sz="240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데이터의 종류 확인</a:t>
            </a:r>
            <a:endParaRPr lang="en-US" altLang="ko-KR" sz="24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5EE159-EBF1-4E51-B58E-59264B123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83" y="4003007"/>
            <a:ext cx="6205234" cy="8316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052F7-E439-3E56-69A1-9183005F3ADA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FF2D1E-590E-8096-3791-D8A98D81FF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2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37906" y="-14769"/>
            <a:ext cx="8611588" cy="527607"/>
          </a:xfrm>
          <a:prstGeom prst="rect">
            <a:avLst/>
          </a:prstGeom>
        </p:spPr>
        <p:txBody>
          <a:bodyPr wrap="square" lIns="95782" tIns="47892" rIns="95782" bIns="47892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  <a:endParaRPr lang="en-US" altLang="ko-KR" sz="28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93D2A9-3BAE-45BF-8704-11C5B2140CBD}"/>
              </a:ext>
            </a:extLst>
          </p:cNvPr>
          <p:cNvSpPr/>
          <p:nvPr/>
        </p:nvSpPr>
        <p:spPr>
          <a:xfrm>
            <a:off x="2698284" y="4994846"/>
            <a:ext cx="6802425" cy="86616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8BCC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Decision Tree</a:t>
            </a:r>
            <a:endParaRPr lang="en-US" altLang="ko-KR" sz="5000" dirty="0">
              <a:solidFill>
                <a:srgbClr val="008BCC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CBA43F-D7D8-92CC-22A4-269656E2DB81}"/>
              </a:ext>
            </a:extLst>
          </p:cNvPr>
          <p:cNvSpPr/>
          <p:nvPr/>
        </p:nvSpPr>
        <p:spPr>
          <a:xfrm>
            <a:off x="5516525" y="1288999"/>
            <a:ext cx="1158949" cy="63795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BDA0C78-FC88-7CD5-557A-D3C91B4CA510}"/>
              </a:ext>
            </a:extLst>
          </p:cNvPr>
          <p:cNvSpPr/>
          <p:nvPr/>
        </p:nvSpPr>
        <p:spPr>
          <a:xfrm>
            <a:off x="6675474" y="2597944"/>
            <a:ext cx="1158949" cy="6379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91A46A-57D9-EA0F-68FA-3FE5A3625564}"/>
              </a:ext>
            </a:extLst>
          </p:cNvPr>
          <p:cNvSpPr/>
          <p:nvPr/>
        </p:nvSpPr>
        <p:spPr>
          <a:xfrm>
            <a:off x="4375296" y="2597944"/>
            <a:ext cx="1158949" cy="637953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A8E8395-464A-3E47-BB93-8C16C6BDFCFF}"/>
              </a:ext>
            </a:extLst>
          </p:cNvPr>
          <p:cNvSpPr/>
          <p:nvPr/>
        </p:nvSpPr>
        <p:spPr>
          <a:xfrm>
            <a:off x="3599119" y="4012058"/>
            <a:ext cx="1158949" cy="637953"/>
          </a:xfrm>
          <a:prstGeom prst="roundRect">
            <a:avLst/>
          </a:prstGeom>
          <a:solidFill>
            <a:srgbClr val="00B0F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A4AAF93-35B2-915A-B87A-8D914ECC0175}"/>
              </a:ext>
            </a:extLst>
          </p:cNvPr>
          <p:cNvSpPr/>
          <p:nvPr/>
        </p:nvSpPr>
        <p:spPr>
          <a:xfrm>
            <a:off x="5233875" y="4012058"/>
            <a:ext cx="1158949" cy="637953"/>
          </a:xfrm>
          <a:prstGeom prst="roundRect">
            <a:avLst/>
          </a:prstGeom>
          <a:solidFill>
            <a:srgbClr val="7030A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FC33065-48D7-D396-B47F-033831E84A3B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4954771" y="1926952"/>
            <a:ext cx="1141229" cy="6709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1C3D6B-6311-4D2A-2BB7-C1158EB6A896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6000" y="1926952"/>
            <a:ext cx="1158949" cy="6709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696E4A-EB5D-124F-D770-4BCA252B1D4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4178594" y="3235897"/>
            <a:ext cx="776177" cy="77616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53ACED8-CACF-AD4F-47F5-B59006499AF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954771" y="3235897"/>
            <a:ext cx="858579" cy="77616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F2AAEB-CB43-7ABB-090C-800E2A76FF9F}"/>
              </a:ext>
            </a:extLst>
          </p:cNvPr>
          <p:cNvSpPr txBox="1"/>
          <p:nvPr/>
        </p:nvSpPr>
        <p:spPr>
          <a:xfrm>
            <a:off x="964555" y="263483"/>
            <a:ext cx="5547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결정 트리 모델 </a:t>
            </a:r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(Decision Tree)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B5DB778-9C6A-EFF8-39AB-9C9A906A50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92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339309" y="1834035"/>
            <a:ext cx="1219712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800" dirty="0">
                <a:solidFill>
                  <a:srgbClr val="217369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44891" y="3380786"/>
            <a:ext cx="2648932" cy="14465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217369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숫자형</a:t>
            </a:r>
            <a:r>
              <a:rPr lang="en-US" altLang="ko-KR" sz="2400" dirty="0">
                <a:solidFill>
                  <a:srgbClr val="217369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solidFill>
                  <a:srgbClr val="217369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연속형</a:t>
            </a:r>
            <a:r>
              <a:rPr lang="en-US" altLang="ko-KR" sz="2400" dirty="0">
                <a:solidFill>
                  <a:srgbClr val="217369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숫자로 이루어진 순서가 있는 데이터  예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몸무게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2406A5-7C8F-4C61-A6FE-4322BFC05DC2}"/>
              </a:ext>
            </a:extLst>
          </p:cNvPr>
          <p:cNvSpPr/>
          <p:nvPr/>
        </p:nvSpPr>
        <p:spPr>
          <a:xfrm>
            <a:off x="7742077" y="3226898"/>
            <a:ext cx="344110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217369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범주형</a:t>
            </a:r>
            <a:r>
              <a:rPr lang="en-US" altLang="ko-KR" sz="2400" dirty="0">
                <a:solidFill>
                  <a:srgbClr val="217369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solidFill>
                  <a:srgbClr val="217369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이산형</a:t>
            </a:r>
            <a:r>
              <a:rPr lang="en-US" altLang="ko-KR" sz="2400" dirty="0">
                <a:solidFill>
                  <a:srgbClr val="217369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endParaRPr lang="en-US" altLang="ko-KR" sz="24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문자 형태이거나 숫자라 하더라도 순서보다는 종류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범주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표시하는 데이터  예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혈액형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27E1F25-BFE9-4C08-9936-FACDF21F1409}"/>
              </a:ext>
            </a:extLst>
          </p:cNvPr>
          <p:cNvCxnSpPr/>
          <p:nvPr/>
        </p:nvCxnSpPr>
        <p:spPr>
          <a:xfrm>
            <a:off x="4819179" y="3701955"/>
            <a:ext cx="249754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FDCD048-C1B1-40CE-BB00-4C8C9ACF8EB6}"/>
              </a:ext>
            </a:extLst>
          </p:cNvPr>
          <p:cNvCxnSpPr/>
          <p:nvPr/>
        </p:nvCxnSpPr>
        <p:spPr>
          <a:xfrm>
            <a:off x="4819179" y="4495799"/>
            <a:ext cx="249754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CA43C2-5F50-4925-BAFB-81181A384F64}"/>
              </a:ext>
            </a:extLst>
          </p:cNvPr>
          <p:cNvSpPr txBox="1"/>
          <p:nvPr/>
        </p:nvSpPr>
        <p:spPr>
          <a:xfrm>
            <a:off x="5441815" y="4781168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217369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Encoding</a:t>
            </a:r>
            <a:endParaRPr lang="ko-KR" altLang="en-US" sz="2000" b="1" dirty="0">
              <a:solidFill>
                <a:srgbClr val="217369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31E23E-575E-4D34-975B-F9D2CCB9D8D3}"/>
              </a:ext>
            </a:extLst>
          </p:cNvPr>
          <p:cNvSpPr txBox="1"/>
          <p:nvPr/>
        </p:nvSpPr>
        <p:spPr>
          <a:xfrm>
            <a:off x="5509943" y="3029867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217369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Binning</a:t>
            </a:r>
            <a:endParaRPr lang="ko-KR" altLang="en-US" sz="2000" b="1" dirty="0">
              <a:solidFill>
                <a:srgbClr val="217369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9E4950-7DA4-4011-98B2-F56CB99AA3D7}"/>
              </a:ext>
            </a:extLst>
          </p:cNvPr>
          <p:cNvSpPr txBox="1"/>
          <p:nvPr/>
        </p:nvSpPr>
        <p:spPr>
          <a:xfrm>
            <a:off x="3950702" y="5921427"/>
            <a:ext cx="44771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Label Encoding, One-hot Encoding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6CF369F-62A5-46A3-B7BD-5D0066BEB94D}"/>
              </a:ext>
            </a:extLst>
          </p:cNvPr>
          <p:cNvGrpSpPr/>
          <p:nvPr/>
        </p:nvGrpSpPr>
        <p:grpSpPr>
          <a:xfrm>
            <a:off x="6559021" y="2097837"/>
            <a:ext cx="2775292" cy="950379"/>
            <a:chOff x="6559021" y="2097837"/>
            <a:chExt cx="2775292" cy="95037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FAD395C-769A-4D88-81B2-AD11AFE81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9021" y="2097837"/>
              <a:ext cx="277529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C539988-B06C-4B2F-A4E7-6CAB321FD263}"/>
                </a:ext>
              </a:extLst>
            </p:cNvPr>
            <p:cNvCxnSpPr/>
            <p:nvPr/>
          </p:nvCxnSpPr>
          <p:spPr>
            <a:xfrm>
              <a:off x="9334313" y="2097838"/>
              <a:ext cx="0" cy="9503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B95FD8D-45BA-4AB0-94E9-D77CE2062B11}"/>
              </a:ext>
            </a:extLst>
          </p:cNvPr>
          <p:cNvGrpSpPr/>
          <p:nvPr/>
        </p:nvGrpSpPr>
        <p:grpSpPr>
          <a:xfrm>
            <a:off x="3069357" y="2097838"/>
            <a:ext cx="2102019" cy="950378"/>
            <a:chOff x="3069357" y="2097838"/>
            <a:chExt cx="2102019" cy="950378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24C3615-EC4D-4F2A-9A8F-49C2C26D6A1B}"/>
                </a:ext>
              </a:extLst>
            </p:cNvPr>
            <p:cNvCxnSpPr>
              <a:cxnSpLocks/>
            </p:cNvCxnSpPr>
            <p:nvPr/>
          </p:nvCxnSpPr>
          <p:spPr>
            <a:xfrm>
              <a:off x="3069357" y="2097838"/>
              <a:ext cx="21020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E5F65E1-B64B-4738-91CF-D952F3AB5A93}"/>
                </a:ext>
              </a:extLst>
            </p:cNvPr>
            <p:cNvCxnSpPr/>
            <p:nvPr/>
          </p:nvCxnSpPr>
          <p:spPr>
            <a:xfrm>
              <a:off x="3069357" y="2097838"/>
              <a:ext cx="0" cy="9503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77376B-B845-47C5-A199-A73B3088728A}"/>
              </a:ext>
            </a:extLst>
          </p:cNvPr>
          <p:cNvSpPr/>
          <p:nvPr/>
        </p:nvSpPr>
        <p:spPr>
          <a:xfrm>
            <a:off x="1061231" y="1174994"/>
            <a:ext cx="5653468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</a:t>
            </a:r>
            <a:r>
              <a:rPr lang="ko-KR" altLang="en-US" sz="2400" b="1" dirty="0" err="1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전처리</a:t>
            </a:r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인코딩</a:t>
            </a: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(Encoding)</a:t>
            </a:r>
          </a:p>
        </p:txBody>
      </p:sp>
      <p:sp>
        <p:nvSpPr>
          <p:cNvPr id="21" name="아래쪽 화살표 20">
            <a:extLst>
              <a:ext uri="{FF2B5EF4-FFF2-40B4-BE49-F238E27FC236}">
                <a16:creationId xmlns:a16="http://schemas.microsoft.com/office/drawing/2014/main" id="{B04ECE0F-9989-4658-9F1F-54D0B966521E}"/>
              </a:ext>
            </a:extLst>
          </p:cNvPr>
          <p:cNvSpPr/>
          <p:nvPr/>
        </p:nvSpPr>
        <p:spPr>
          <a:xfrm>
            <a:off x="5849583" y="5398938"/>
            <a:ext cx="436729" cy="44842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34BF2-3FE1-F32E-74ED-FA288A2EF936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2F4519-E0C7-6B67-FE5A-092A4FB59F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1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884240-E268-4B6A-8119-7676C66A97B0}"/>
              </a:ext>
            </a:extLst>
          </p:cNvPr>
          <p:cNvSpPr/>
          <p:nvPr/>
        </p:nvSpPr>
        <p:spPr>
          <a:xfrm>
            <a:off x="1989750" y="5460248"/>
            <a:ext cx="9231401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Label </a:t>
            </a:r>
            <a:r>
              <a:rPr lang="ko-KR" altLang="en-US" sz="28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인코딩 </a:t>
            </a:r>
            <a:r>
              <a:rPr lang="en-US" altLang="ko-KR" sz="28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or</a:t>
            </a:r>
            <a:r>
              <a:rPr lang="ko-KR" altLang="en-US" sz="28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One-hot </a:t>
            </a:r>
            <a:r>
              <a:rPr lang="ko-KR" altLang="en-US" sz="28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인코딩</a:t>
            </a:r>
            <a:r>
              <a:rPr lang="en-US" altLang="ko-KR" sz="28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방식을 이용해 수치화</a:t>
            </a:r>
            <a:endParaRPr lang="en-US" altLang="ko-KR" sz="28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7784A3-9453-4BB6-A812-8A963A0FF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777013"/>
            <a:ext cx="11277600" cy="28670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9292FFA-5B3A-4DF8-A7F8-624D21DC9819}"/>
              </a:ext>
            </a:extLst>
          </p:cNvPr>
          <p:cNvSpPr/>
          <p:nvPr/>
        </p:nvSpPr>
        <p:spPr>
          <a:xfrm>
            <a:off x="883609" y="1133948"/>
            <a:ext cx="9529432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Mushroom </a:t>
            </a:r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데이터셋 </a:t>
            </a:r>
            <a:r>
              <a:rPr lang="en-US" altLang="ko-KR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범주형</a:t>
            </a:r>
            <a:r>
              <a:rPr lang="en-US" altLang="ko-KR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이산형</a:t>
            </a:r>
            <a:r>
              <a:rPr lang="en-US" altLang="ko-KR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</a:t>
            </a:r>
            <a:r>
              <a:rPr lang="en-US" altLang="ko-KR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인코딩 필요</a:t>
            </a:r>
            <a:endParaRPr lang="en-US" altLang="ko-KR" sz="2400" dirty="0">
              <a:solidFill>
                <a:srgbClr val="0090D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아래쪽 화살표 20">
            <a:extLst>
              <a:ext uri="{FF2B5EF4-FFF2-40B4-BE49-F238E27FC236}">
                <a16:creationId xmlns:a16="http://schemas.microsoft.com/office/drawing/2014/main" id="{4FB0CE03-DA37-4E69-9D8D-B290368D887C}"/>
              </a:ext>
            </a:extLst>
          </p:cNvPr>
          <p:cNvSpPr/>
          <p:nvPr/>
        </p:nvSpPr>
        <p:spPr>
          <a:xfrm>
            <a:off x="5672896" y="4827932"/>
            <a:ext cx="436729" cy="44842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BFB5F-A327-5525-026A-149C35B01EEE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DB8AC7-D27E-1DFA-06B1-22FF7A13E8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6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291840" y="2604948"/>
          <a:ext cx="1661650" cy="36576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661650">
                  <a:extLst>
                    <a:ext uri="{9D8B030D-6E8A-4147-A177-3AD203B41FA5}">
                      <a16:colId xmlns:a16="http://schemas.microsoft.com/office/drawing/2014/main" val="4034500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cap-shape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rgbClr val="009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39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93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91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2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k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22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14178"/>
                  </a:ext>
                </a:extLst>
              </a:tr>
              <a:tr h="179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941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3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872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51897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089684" y="2604948"/>
          <a:ext cx="1596661" cy="366490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96661">
                  <a:extLst>
                    <a:ext uri="{9D8B030D-6E8A-4147-A177-3AD203B41FA5}">
                      <a16:colId xmlns:a16="http://schemas.microsoft.com/office/drawing/2014/main" val="4034500216"/>
                    </a:ext>
                  </a:extLst>
                </a:gridCol>
              </a:tblGrid>
              <a:tr h="1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cap-shape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rgbClr val="009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39591"/>
                  </a:ext>
                </a:extLst>
              </a:tr>
              <a:tr h="1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93244"/>
                  </a:ext>
                </a:extLst>
              </a:tr>
              <a:tr h="1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91000"/>
                  </a:ext>
                </a:extLst>
              </a:tr>
              <a:tr h="1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2006"/>
                  </a:ext>
                </a:extLst>
              </a:tr>
              <a:tr h="1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22179"/>
                  </a:ext>
                </a:extLst>
              </a:tr>
              <a:tr h="1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14178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941944"/>
                  </a:ext>
                </a:extLst>
              </a:tr>
              <a:tr h="1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3547"/>
                  </a:ext>
                </a:extLst>
              </a:tr>
              <a:tr h="1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872127"/>
                  </a:ext>
                </a:extLst>
              </a:tr>
              <a:tr h="1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518972"/>
                  </a:ext>
                </a:extLst>
              </a:tr>
            </a:tbl>
          </a:graphicData>
        </a:graphic>
      </p:graphicFrame>
      <p:sp>
        <p:nvSpPr>
          <p:cNvPr id="15" name="오른쪽 화살표 14"/>
          <p:cNvSpPr/>
          <p:nvPr/>
        </p:nvSpPr>
        <p:spPr>
          <a:xfrm>
            <a:off x="5569766" y="3992685"/>
            <a:ext cx="903642" cy="64463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5788" y="1884991"/>
            <a:ext cx="10998308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X1["</a:t>
            </a:r>
            <a:r>
              <a:rPr lang="en-US" altLang="ko-KR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capshape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"] = X1["</a:t>
            </a:r>
            <a:r>
              <a:rPr lang="en-US" altLang="ko-KR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capshape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"].map({"x":0, "f":1, "k":2, "b":3, "s":4, "c":5})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4F1723-BEA4-42D4-8DD5-BF0DBE3D3699}"/>
              </a:ext>
            </a:extLst>
          </p:cNvPr>
          <p:cNvSpPr/>
          <p:nvPr/>
        </p:nvSpPr>
        <p:spPr>
          <a:xfrm>
            <a:off x="725787" y="1119094"/>
            <a:ext cx="9844712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</a:t>
            </a:r>
            <a:r>
              <a:rPr lang="ko-KR" altLang="en-US" sz="2400" dirty="0" err="1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전처리</a:t>
            </a:r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Label Encoding </a:t>
            </a:r>
            <a:r>
              <a:rPr lang="en-US" altLang="ko-KR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:</a:t>
            </a:r>
            <a:r>
              <a:rPr lang="en-US" altLang="ko-KR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레이블을 숫자로 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23141-5B19-B122-7A6F-8E90FEF53FF2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741215-0648-9CA6-77B7-6890028696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96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099516" y="2577786"/>
          <a:ext cx="5393048" cy="375634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96335">
                  <a:extLst>
                    <a:ext uri="{9D8B030D-6E8A-4147-A177-3AD203B41FA5}">
                      <a16:colId xmlns:a16="http://schemas.microsoft.com/office/drawing/2014/main" val="4034500216"/>
                    </a:ext>
                  </a:extLst>
                </a:gridCol>
                <a:gridCol w="901345">
                  <a:extLst>
                    <a:ext uri="{9D8B030D-6E8A-4147-A177-3AD203B41FA5}">
                      <a16:colId xmlns:a16="http://schemas.microsoft.com/office/drawing/2014/main" val="3137676340"/>
                    </a:ext>
                  </a:extLst>
                </a:gridCol>
                <a:gridCol w="898844">
                  <a:extLst>
                    <a:ext uri="{9D8B030D-6E8A-4147-A177-3AD203B41FA5}">
                      <a16:colId xmlns:a16="http://schemas.microsoft.com/office/drawing/2014/main" val="4204368313"/>
                    </a:ext>
                  </a:extLst>
                </a:gridCol>
                <a:gridCol w="898844">
                  <a:extLst>
                    <a:ext uri="{9D8B030D-6E8A-4147-A177-3AD203B41FA5}">
                      <a16:colId xmlns:a16="http://schemas.microsoft.com/office/drawing/2014/main" val="151373625"/>
                    </a:ext>
                  </a:extLst>
                </a:gridCol>
                <a:gridCol w="898840">
                  <a:extLst>
                    <a:ext uri="{9D8B030D-6E8A-4147-A177-3AD203B41FA5}">
                      <a16:colId xmlns:a16="http://schemas.microsoft.com/office/drawing/2014/main" val="2907201821"/>
                    </a:ext>
                  </a:extLst>
                </a:gridCol>
                <a:gridCol w="898840">
                  <a:extLst>
                    <a:ext uri="{9D8B030D-6E8A-4147-A177-3AD203B41FA5}">
                      <a16:colId xmlns:a16="http://schemas.microsoft.com/office/drawing/2014/main" val="2064458718"/>
                    </a:ext>
                  </a:extLst>
                </a:gridCol>
              </a:tblGrid>
              <a:tr h="1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cap-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shape_b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rgbClr val="0090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cap-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shape_c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rgbClr val="0090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cap-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shape_f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rgbClr val="0090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cap-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shape_k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rgbClr val="0090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cap-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shape_s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rgbClr val="0090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8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cap-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shape_x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rgbClr val="009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39591"/>
                  </a:ext>
                </a:extLst>
              </a:tr>
              <a:tr h="1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93244"/>
                  </a:ext>
                </a:extLst>
              </a:tr>
              <a:tr h="1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91000"/>
                  </a:ext>
                </a:extLst>
              </a:tr>
              <a:tr h="1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2006"/>
                  </a:ext>
                </a:extLst>
              </a:tr>
              <a:tr h="1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22179"/>
                  </a:ext>
                </a:extLst>
              </a:tr>
              <a:tr h="1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14178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941944"/>
                  </a:ext>
                </a:extLst>
              </a:tr>
              <a:tr h="1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3547"/>
                  </a:ext>
                </a:extLst>
              </a:tr>
              <a:tr h="1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872127"/>
                  </a:ext>
                </a:extLst>
              </a:tr>
              <a:tr h="1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518972"/>
                  </a:ext>
                </a:extLst>
              </a:tr>
            </a:tbl>
          </a:graphicData>
        </a:graphic>
      </p:graphicFrame>
      <p:sp>
        <p:nvSpPr>
          <p:cNvPr id="14" name="오른쪽 화살표 13"/>
          <p:cNvSpPr/>
          <p:nvPr/>
        </p:nvSpPr>
        <p:spPr>
          <a:xfrm>
            <a:off x="3940368" y="4133613"/>
            <a:ext cx="903642" cy="88212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84863" y="1940375"/>
            <a:ext cx="5165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X_one_hot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 = 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pd.get_dummies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(X2)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C3FDEA-FB0E-4A66-A081-096B20EE2AD6}"/>
              </a:ext>
            </a:extLst>
          </p:cNvPr>
          <p:cNvSpPr/>
          <p:nvPr/>
        </p:nvSpPr>
        <p:spPr>
          <a:xfrm>
            <a:off x="930602" y="1074805"/>
            <a:ext cx="10088990" cy="83538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</a:t>
            </a:r>
            <a:r>
              <a:rPr lang="ko-KR" altLang="en-US" sz="2400" dirty="0" err="1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전처리</a:t>
            </a:r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One-hot </a:t>
            </a:r>
            <a:r>
              <a:rPr lang="en-US" altLang="ko-KR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Encoding </a:t>
            </a:r>
            <a:r>
              <a:rPr lang="en-US" altLang="ko-KR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:</a:t>
            </a:r>
            <a:r>
              <a:rPr lang="en-US" altLang="ko-KR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분류하고자 하는 범주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종류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만큼의 자릿수를 만들고 단 한 개의 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 나머지 </a:t>
            </a:r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으로 채워서  숫자화 하는 방식</a:t>
            </a:r>
            <a:endParaRPr lang="en-US" altLang="ko-KR" sz="24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66AE46D-FD8F-4301-8A07-995278243764}"/>
              </a:ext>
            </a:extLst>
          </p:cNvPr>
          <p:cNvGraphicFramePr>
            <a:graphicFrameLocks noGrp="1"/>
          </p:cNvGraphicFramePr>
          <p:nvPr/>
        </p:nvGraphicFramePr>
        <p:xfrm>
          <a:off x="1894114" y="2627160"/>
          <a:ext cx="1661650" cy="36576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661650">
                  <a:extLst>
                    <a:ext uri="{9D8B030D-6E8A-4147-A177-3AD203B41FA5}">
                      <a16:colId xmlns:a16="http://schemas.microsoft.com/office/drawing/2014/main" val="4034500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cap-shape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rgbClr val="009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39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93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91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2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k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22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14178"/>
                  </a:ext>
                </a:extLst>
              </a:tr>
              <a:tr h="179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941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3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872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5189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C7A552-0BBD-A01A-F48A-A1F60F8BEF1F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3446B7-4A50-6EC4-64D3-A6ACF77DBB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49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2C3FDEA-FB0E-4A66-A081-096B20EE2AD6}"/>
              </a:ext>
            </a:extLst>
          </p:cNvPr>
          <p:cNvSpPr/>
          <p:nvPr/>
        </p:nvSpPr>
        <p:spPr>
          <a:xfrm>
            <a:off x="817135" y="1112740"/>
            <a:ext cx="10088990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결정 트리 분류 모델 생성</a:t>
            </a:r>
            <a:endParaRPr lang="en-US" altLang="ko-KR" sz="2400" dirty="0">
              <a:solidFill>
                <a:srgbClr val="0090D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BE1727-ECF6-43ED-A8EC-00D5EB310618}"/>
              </a:ext>
            </a:extLst>
          </p:cNvPr>
          <p:cNvSpPr/>
          <p:nvPr/>
        </p:nvSpPr>
        <p:spPr>
          <a:xfrm>
            <a:off x="1690592" y="1578791"/>
            <a:ext cx="9684273" cy="445733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trian_test_split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()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함수를 이용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데이터를 학습용과 테스트용으로 분할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</a:t>
            </a: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결정트리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분류 모델 생성 함수 호출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하이퍼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파라미터는 전부 기본값 설정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모델 객체 생성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tree_model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=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DecisionTreeClassifier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 모델 학습 진행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fr-FR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tree_model.fit(X_train, y_train)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69C24-189B-A94B-01AF-EEC35E909AE4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E89885-9EF3-A568-6252-48D7073D50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4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BE1727-ECF6-43ED-A8EC-00D5EB310618}"/>
              </a:ext>
            </a:extLst>
          </p:cNvPr>
          <p:cNvSpPr/>
          <p:nvPr/>
        </p:nvSpPr>
        <p:spPr>
          <a:xfrm>
            <a:off x="2740326" y="1668325"/>
            <a:ext cx="9684273" cy="392142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테스트 데이터를 이용해서 예측 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y_pred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=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tree_model.predict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X_test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테스트 데이터에 대한 분류 모델의 성능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평균 정확도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확인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from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sklearn.metrics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import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accuracy_score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accuracy =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accuracy_score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y_test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y_pred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print(accuracy)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2137A-2D15-0E28-A901-3AD0128CE1C4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60A9E8-4D3D-DDCF-F029-CEB49E55B1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B17BCB9-E225-11F1-8998-6B6568461516}"/>
              </a:ext>
            </a:extLst>
          </p:cNvPr>
          <p:cNvSpPr/>
          <p:nvPr/>
        </p:nvSpPr>
        <p:spPr>
          <a:xfrm>
            <a:off x="817135" y="1112740"/>
            <a:ext cx="10088990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결정 트리 분류 모델 생성</a:t>
            </a:r>
            <a:endParaRPr lang="en-US" altLang="ko-KR" sz="2400" dirty="0">
              <a:solidFill>
                <a:srgbClr val="0090D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80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102CAD-193D-4D09-8CA3-88663283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545" y="1411514"/>
            <a:ext cx="5556669" cy="48000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4AF5A9D-CF45-4327-85B0-258801B1E6D0}"/>
              </a:ext>
            </a:extLst>
          </p:cNvPr>
          <p:cNvSpPr/>
          <p:nvPr/>
        </p:nvSpPr>
        <p:spPr>
          <a:xfrm>
            <a:off x="725786" y="1119706"/>
            <a:ext cx="9844712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사전 가지치기</a:t>
            </a:r>
            <a:r>
              <a:rPr lang="en-US" altLang="ko-KR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(pre-pruning)</a:t>
            </a:r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이용한 모델의 성능 향상  </a:t>
            </a:r>
            <a:endParaRPr lang="en-US" altLang="ko-KR" sz="2400" dirty="0">
              <a:solidFill>
                <a:srgbClr val="0090D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0081F-91EF-4A6C-82C2-3042DD6FABF2}"/>
              </a:ext>
            </a:extLst>
          </p:cNvPr>
          <p:cNvSpPr txBox="1"/>
          <p:nvPr/>
        </p:nvSpPr>
        <p:spPr>
          <a:xfrm>
            <a:off x="1158030" y="1750103"/>
            <a:ext cx="5948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사전 가지치기를 하지 않은 기본 모델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tree_model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  </a:t>
            </a:r>
            <a:endParaRPr lang="ko-KR" altLang="en-US" sz="2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36302-AE89-16FA-A8A7-666C8635E31E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049431-D36D-F057-7EF4-4CA5C42550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17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F86E12-3D08-429C-93CF-F3BD28088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82" y="1950158"/>
            <a:ext cx="9517750" cy="43457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20081F-91EF-4A6C-82C2-3042DD6FABF2}"/>
              </a:ext>
            </a:extLst>
          </p:cNvPr>
          <p:cNvSpPr txBox="1"/>
          <p:nvPr/>
        </p:nvSpPr>
        <p:spPr>
          <a:xfrm>
            <a:off x="1171678" y="1765492"/>
            <a:ext cx="5788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en-US" altLang="ko-KR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max_depth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이용한 사전가지치기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max_depth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=3 ) 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273CF-38F1-F417-E7EC-F96333F3B35E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143F38-65FF-BF54-FC26-43D2E6F43D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BF859EF-D5CE-5E39-E10D-0B381A52DDB2}"/>
              </a:ext>
            </a:extLst>
          </p:cNvPr>
          <p:cNvSpPr/>
          <p:nvPr/>
        </p:nvSpPr>
        <p:spPr>
          <a:xfrm>
            <a:off x="725786" y="1119706"/>
            <a:ext cx="9844712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사전 가지치기</a:t>
            </a:r>
            <a:r>
              <a:rPr lang="en-US" altLang="ko-KR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(pre-pruning)</a:t>
            </a:r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이용한 모델의 성능 향상  </a:t>
            </a:r>
            <a:endParaRPr lang="en-US" altLang="ko-KR" sz="2400" dirty="0">
              <a:solidFill>
                <a:srgbClr val="0090D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219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0A6EE1-6D36-43FC-BC41-48A7B5BE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42" y="1765492"/>
            <a:ext cx="6960476" cy="4587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20081F-91EF-4A6C-82C2-3042DD6FABF2}"/>
              </a:ext>
            </a:extLst>
          </p:cNvPr>
          <p:cNvSpPr txBox="1"/>
          <p:nvPr/>
        </p:nvSpPr>
        <p:spPr>
          <a:xfrm>
            <a:off x="1171678" y="1765492"/>
            <a:ext cx="7835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en-US" altLang="ko-KR" b="1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max_leaf_nodes</a:t>
            </a:r>
            <a:r>
              <a:rPr lang="ko-KR" altLang="en-US" b="1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이용한 사전가지치기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max_leaf_nodes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=</a:t>
            </a:r>
            <a:r>
              <a:rPr lang="en-US" altLang="ko-KR" b="1" dirty="0">
                <a:solidFill>
                  <a:srgbClr val="09885A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6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18D75-7600-8ECF-8CCA-60AC9F207B4D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8B9E0C-37D5-AB09-986A-90920189A2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A42E07-2D33-A7BD-026C-97CA09387B1B}"/>
              </a:ext>
            </a:extLst>
          </p:cNvPr>
          <p:cNvSpPr/>
          <p:nvPr/>
        </p:nvSpPr>
        <p:spPr>
          <a:xfrm>
            <a:off x="725786" y="1119706"/>
            <a:ext cx="9844712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사전 가지치기</a:t>
            </a:r>
            <a:r>
              <a:rPr lang="en-US" altLang="ko-KR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(pre-pruning)</a:t>
            </a:r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이용한 모델의 성능 향상  </a:t>
            </a:r>
            <a:endParaRPr lang="en-US" altLang="ko-KR" sz="2400" dirty="0">
              <a:solidFill>
                <a:srgbClr val="0090D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73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095BFF-DC82-4CC3-9EDB-E324DF265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628" y="1765492"/>
            <a:ext cx="5509467" cy="41867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20081F-91EF-4A6C-82C2-3042DD6FABF2}"/>
              </a:ext>
            </a:extLst>
          </p:cNvPr>
          <p:cNvSpPr txBox="1"/>
          <p:nvPr/>
        </p:nvSpPr>
        <p:spPr>
          <a:xfrm>
            <a:off x="1171677" y="1765492"/>
            <a:ext cx="8572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min_samples_split</a:t>
            </a:r>
            <a:r>
              <a:rPr lang="ko-KR" altLang="en-US" b="1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이용한 사전가지치기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(</a:t>
            </a:r>
            <a:r>
              <a:rPr lang="en-US" altLang="ko-KR" b="1" dirty="0" err="1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min_samples_split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=3000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C88D5D-6D0E-49AC-B120-BB88E446190A}"/>
              </a:ext>
            </a:extLst>
          </p:cNvPr>
          <p:cNvSpPr/>
          <p:nvPr/>
        </p:nvSpPr>
        <p:spPr>
          <a:xfrm>
            <a:off x="6557554" y="3866606"/>
            <a:ext cx="1867989" cy="300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A2176-1E8F-2318-EF4A-10B85A8DE269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B56977-70E9-B5CC-D677-D34C1C51E9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05FD914-B887-A85F-4630-FDF0228D8292}"/>
              </a:ext>
            </a:extLst>
          </p:cNvPr>
          <p:cNvSpPr/>
          <p:nvPr/>
        </p:nvSpPr>
        <p:spPr>
          <a:xfrm>
            <a:off x="725786" y="1119706"/>
            <a:ext cx="9844712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사전 가지치기</a:t>
            </a:r>
            <a:r>
              <a:rPr lang="en-US" altLang="ko-KR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(pre-pruning)</a:t>
            </a:r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이용한 모델의 성능 향상  </a:t>
            </a:r>
            <a:endParaRPr lang="en-US" altLang="ko-KR" sz="2400" dirty="0">
              <a:solidFill>
                <a:srgbClr val="0090D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67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hlinkClick r:id="rId3"/>
            <a:extLst>
              <a:ext uri="{FF2B5EF4-FFF2-40B4-BE49-F238E27FC236}">
                <a16:creationId xmlns:a16="http://schemas.microsoft.com/office/drawing/2014/main" id="{ED1003A3-214D-4283-9A47-8CDF732F9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654" y="1190298"/>
            <a:ext cx="8920692" cy="5464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D8AB64-421D-6037-169B-EC56160EDF64}"/>
              </a:ext>
            </a:extLst>
          </p:cNvPr>
          <p:cNvSpPr txBox="1"/>
          <p:nvPr/>
        </p:nvSpPr>
        <p:spPr>
          <a:xfrm>
            <a:off x="964555" y="26348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의사 결정 게임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89134C-FA90-69FA-962B-99957A13FB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70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90184C-1063-4824-AB5D-EC0E9A63F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89" y="2259271"/>
            <a:ext cx="8234621" cy="4033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20081F-91EF-4A6C-82C2-3042DD6FABF2}"/>
              </a:ext>
            </a:extLst>
          </p:cNvPr>
          <p:cNvSpPr txBox="1"/>
          <p:nvPr/>
        </p:nvSpPr>
        <p:spPr>
          <a:xfrm>
            <a:off x="1171677" y="1765492"/>
            <a:ext cx="8572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en-US" altLang="ko-KR" b="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min_samples_leaf</a:t>
            </a:r>
            <a:r>
              <a:rPr lang="ko-KR" altLang="en-US" b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이용한 사전가지치기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min_samples_leaf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700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EB71C-4DA3-C9AE-494C-1525F0E0AC9D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B90040-41CF-C157-D01A-D27E65474E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A502B16-82BC-6BCF-2FF6-73EE89F1F679}"/>
              </a:ext>
            </a:extLst>
          </p:cNvPr>
          <p:cNvSpPr/>
          <p:nvPr/>
        </p:nvSpPr>
        <p:spPr>
          <a:xfrm>
            <a:off x="725786" y="1119706"/>
            <a:ext cx="9844712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사전 가지치기</a:t>
            </a:r>
            <a:r>
              <a:rPr lang="en-US" altLang="ko-KR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(pre-pruning)</a:t>
            </a:r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이용한 모델의 성능 향상  </a:t>
            </a:r>
            <a:endParaRPr lang="en-US" altLang="ko-KR" sz="2400" dirty="0">
              <a:solidFill>
                <a:srgbClr val="0090D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452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907549" y="1752354"/>
            <a:ext cx="8804639" cy="143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importance = 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tree_model.feature_importances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_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df = 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pd.DataFrame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(importance, index=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X_one_hot.columns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df.sort_values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(by=‘name’, ascending=False)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AF5A9D-CF45-4327-85B0-258801B1E6D0}"/>
              </a:ext>
            </a:extLst>
          </p:cNvPr>
          <p:cNvSpPr/>
          <p:nvPr/>
        </p:nvSpPr>
        <p:spPr>
          <a:xfrm>
            <a:off x="1061231" y="1174994"/>
            <a:ext cx="9844712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특성 선택</a:t>
            </a:r>
            <a:r>
              <a:rPr lang="en-US" altLang="ko-KR" sz="2400" dirty="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정답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레이블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 연관 관계가 높은 특성을 선택하는 작업 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963146-719D-40AB-9E90-7896F7641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860" y="3185310"/>
            <a:ext cx="5334499" cy="3358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13BEFB-4AB3-9401-9EEC-2E93C1C4D9AA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DC533F-0137-22D2-D212-FCE25B56D6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26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7E83A0-6A39-851D-14E2-D8DC745BF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01" y="528330"/>
            <a:ext cx="5502285" cy="550228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659695" y="5457380"/>
            <a:ext cx="4872610" cy="71227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일반화 성능 평가</a:t>
            </a:r>
            <a:endParaRPr lang="en-US" altLang="ko-KR" sz="4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92" y="528330"/>
            <a:ext cx="2377121" cy="57654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BC8901E-36E2-C7BB-42AF-E6E8642FA958}"/>
              </a:ext>
            </a:extLst>
          </p:cNvPr>
          <p:cNvSpPr/>
          <p:nvPr/>
        </p:nvSpPr>
        <p:spPr>
          <a:xfrm>
            <a:off x="6400800" y="2115879"/>
            <a:ext cx="51036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느낌표">
            <a:extLst>
              <a:ext uri="{FF2B5EF4-FFF2-40B4-BE49-F238E27FC236}">
                <a16:creationId xmlns:a16="http://schemas.microsoft.com/office/drawing/2014/main" id="{E9B61522-37F4-907D-E5F2-18461D375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1051" y="2035249"/>
            <a:ext cx="389860" cy="3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62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574740" y="2969771"/>
            <a:ext cx="8190050" cy="2306475"/>
            <a:chOff x="650508" y="2884761"/>
            <a:chExt cx="8190050" cy="2306475"/>
          </a:xfrm>
        </p:grpSpPr>
        <p:sp>
          <p:nvSpPr>
            <p:cNvPr id="18" name="직사각형 17"/>
            <p:cNvSpPr/>
            <p:nvPr/>
          </p:nvSpPr>
          <p:spPr>
            <a:xfrm>
              <a:off x="650508" y="2884765"/>
              <a:ext cx="5830121" cy="2306471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Train </a:t>
              </a:r>
            </a:p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Data</a:t>
              </a:r>
            </a:p>
            <a:p>
              <a:pPr algn="ctr"/>
              <a:endPara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(70</a:t>
              </a:r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%)</a:t>
              </a:r>
              <a:endPara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636928" y="2884761"/>
              <a:ext cx="2203630" cy="2306473"/>
            </a:xfrm>
            <a:prstGeom prst="rect">
              <a:avLst/>
            </a:prstGeom>
            <a:solidFill>
              <a:schemeClr val="accent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Test </a:t>
              </a:r>
            </a:p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Data</a:t>
              </a:r>
            </a:p>
            <a:p>
              <a:pPr algn="ctr"/>
              <a:endPara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(30</a:t>
              </a:r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%)</a:t>
              </a:r>
              <a:endPara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31" name="아래쪽 화살표 20">
            <a:extLst>
              <a:ext uri="{FF2B5EF4-FFF2-40B4-BE49-F238E27FC236}">
                <a16:creationId xmlns:a16="http://schemas.microsoft.com/office/drawing/2014/main" id="{EB5DF334-AE0F-42AE-833E-E1514789CF61}"/>
              </a:ext>
            </a:extLst>
          </p:cNvPr>
          <p:cNvSpPr/>
          <p:nvPr/>
        </p:nvSpPr>
        <p:spPr>
          <a:xfrm>
            <a:off x="9444610" y="5302188"/>
            <a:ext cx="436729" cy="589162"/>
          </a:xfrm>
          <a:prstGeom prst="downArrow">
            <a:avLst>
              <a:gd name="adj1" fmla="val 44018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CD8FC2-4601-434E-81B2-E3B818C8D96D}"/>
              </a:ext>
            </a:extLst>
          </p:cNvPr>
          <p:cNvSpPr/>
          <p:nvPr/>
        </p:nvSpPr>
        <p:spPr>
          <a:xfrm>
            <a:off x="8265979" y="5971461"/>
            <a:ext cx="2848970" cy="58916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과대적합 발생</a:t>
            </a:r>
            <a:endParaRPr lang="en-US" altLang="ko-KR" sz="3200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C08A43-8740-4D11-ADB3-4358922A8DDF}"/>
              </a:ext>
            </a:extLst>
          </p:cNvPr>
          <p:cNvSpPr/>
          <p:nvPr/>
        </p:nvSpPr>
        <p:spPr>
          <a:xfrm>
            <a:off x="1118834" y="1603468"/>
            <a:ext cx="5653468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▶ </a:t>
            </a:r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일반적인 경우</a:t>
            </a:r>
            <a:endParaRPr lang="en-US" altLang="ko-KR" sz="24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4" name="제목 3">
            <a:extLst>
              <a:ext uri="{FF2B5EF4-FFF2-40B4-BE49-F238E27FC236}">
                <a16:creationId xmlns:a16="http://schemas.microsoft.com/office/drawing/2014/main" id="{DC833A86-B02E-4DA1-8242-297FD680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349" y="975940"/>
            <a:ext cx="10515600" cy="66278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모델 성능 평가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3FDD84-DCFF-4B24-9638-9A33789AFA82}"/>
              </a:ext>
            </a:extLst>
          </p:cNvPr>
          <p:cNvSpPr/>
          <p:nvPr/>
        </p:nvSpPr>
        <p:spPr>
          <a:xfrm>
            <a:off x="2537162" y="2166095"/>
            <a:ext cx="8190050" cy="51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전체 데이터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AB8C1D-5D3E-45B4-A407-7A628A10D2AD}"/>
              </a:ext>
            </a:extLst>
          </p:cNvPr>
          <p:cNvGrpSpPr/>
          <p:nvPr/>
        </p:nvGrpSpPr>
        <p:grpSpPr>
          <a:xfrm>
            <a:off x="6544986" y="2806659"/>
            <a:ext cx="3712191" cy="2023605"/>
            <a:chOff x="5868684" y="2679289"/>
            <a:chExt cx="3712191" cy="2023605"/>
          </a:xfrm>
        </p:grpSpPr>
        <p:sp>
          <p:nvSpPr>
            <p:cNvPr id="14" name="위로 구부러진 화살표 12">
              <a:extLst>
                <a:ext uri="{FF2B5EF4-FFF2-40B4-BE49-F238E27FC236}">
                  <a16:creationId xmlns:a16="http://schemas.microsoft.com/office/drawing/2014/main" id="{2DA0B97D-76C0-498A-9654-FE8CE617D31A}"/>
                </a:ext>
              </a:extLst>
            </p:cNvPr>
            <p:cNvSpPr/>
            <p:nvPr/>
          </p:nvSpPr>
          <p:spPr>
            <a:xfrm>
              <a:off x="7247108" y="4266167"/>
              <a:ext cx="1025856" cy="436727"/>
            </a:xfrm>
            <a:prstGeom prst="curved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5" name="아래로 구부러진 화살표 13">
              <a:extLst>
                <a:ext uri="{FF2B5EF4-FFF2-40B4-BE49-F238E27FC236}">
                  <a16:creationId xmlns:a16="http://schemas.microsoft.com/office/drawing/2014/main" id="{DDA552C6-11EF-4CF2-A7BC-C9B183506251}"/>
                </a:ext>
              </a:extLst>
            </p:cNvPr>
            <p:cNvSpPr/>
            <p:nvPr/>
          </p:nvSpPr>
          <p:spPr>
            <a:xfrm flipH="1">
              <a:off x="7247109" y="3447376"/>
              <a:ext cx="955343" cy="482171"/>
            </a:xfrm>
            <a:prstGeom prst="curved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3A2654-2676-4084-9E0F-AE17B8C87C41}"/>
                </a:ext>
              </a:extLst>
            </p:cNvPr>
            <p:cNvSpPr/>
            <p:nvPr/>
          </p:nvSpPr>
          <p:spPr>
            <a:xfrm>
              <a:off x="5868684" y="2679289"/>
              <a:ext cx="3712191" cy="404496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algn="ctr"/>
              <a:r>
                <a:rPr lang="ko-KR" altLang="en-US" sz="2000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하이퍼</a:t>
              </a:r>
              <a:r>
                <a:rPr lang="ko-KR" altLang="en-US" sz="20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파라미터 튜닝</a:t>
              </a:r>
              <a:endPara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BB6D187-F6BF-F7AD-7D5D-682E987B5111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3D805A-D056-5ABF-32AD-6E0CE13868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9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060406" y="2914109"/>
            <a:ext cx="8190050" cy="2306475"/>
            <a:chOff x="650508" y="2884761"/>
            <a:chExt cx="8190050" cy="2306475"/>
          </a:xfrm>
        </p:grpSpPr>
        <p:sp>
          <p:nvSpPr>
            <p:cNvPr id="18" name="직사각형 17"/>
            <p:cNvSpPr/>
            <p:nvPr/>
          </p:nvSpPr>
          <p:spPr>
            <a:xfrm>
              <a:off x="650508" y="2884765"/>
              <a:ext cx="3468053" cy="2306471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Train </a:t>
              </a:r>
            </a:p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Data</a:t>
              </a:r>
            </a:p>
            <a:p>
              <a:pPr algn="ctr"/>
              <a:endPara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(60% 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또는 </a:t>
              </a:r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70%)</a:t>
              </a:r>
              <a:endPara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636928" y="2884761"/>
              <a:ext cx="2203630" cy="2306473"/>
            </a:xfrm>
            <a:prstGeom prst="rect">
              <a:avLst/>
            </a:prstGeom>
            <a:solidFill>
              <a:schemeClr val="accent2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Test </a:t>
              </a:r>
            </a:p>
            <a:p>
              <a:pPr algn="ctr"/>
              <a:r>
                <a:rPr lang="en-US" altLang="ko-KR" sz="3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Data</a:t>
              </a:r>
            </a:p>
            <a:p>
              <a:pPr algn="ctr"/>
              <a:endPara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(20% 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또는 </a:t>
              </a:r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15%)</a:t>
              </a:r>
              <a:endPara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679747" y="2914113"/>
            <a:ext cx="2257206" cy="2306471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Validation </a:t>
            </a:r>
          </a:p>
          <a:p>
            <a:pPr algn="ctr"/>
            <a:r>
              <a:rPr lang="en-US" altLang="ko-KR" sz="3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</a:t>
            </a:r>
          </a:p>
          <a:p>
            <a:pPr algn="ctr"/>
            <a:endParaRPr lang="en-US" altLang="ko-KR" sz="2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(20% </a:t>
            </a:r>
            <a:r>
              <a:rPr lang="ko-KR" altLang="en-US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또는 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15%)</a:t>
            </a:r>
            <a:endParaRPr lang="ko-KR" altLang="en-US" sz="2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7D0ECB-5DEC-4FC7-AE9A-DF2F7E65CEEB}"/>
              </a:ext>
            </a:extLst>
          </p:cNvPr>
          <p:cNvSpPr txBox="1"/>
          <p:nvPr/>
        </p:nvSpPr>
        <p:spPr>
          <a:xfrm>
            <a:off x="6744929" y="5825674"/>
            <a:ext cx="2126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하이퍼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파라미터 튜닝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모델의 성능 향상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586AE2-D275-41FA-A91B-8B9ED4BD6DC1}"/>
              </a:ext>
            </a:extLst>
          </p:cNvPr>
          <p:cNvSpPr/>
          <p:nvPr/>
        </p:nvSpPr>
        <p:spPr>
          <a:xfrm>
            <a:off x="3060406" y="2106311"/>
            <a:ext cx="8190050" cy="51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전체 데이터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8FB426-1F40-45DD-B505-B2921A84CDAE}"/>
              </a:ext>
            </a:extLst>
          </p:cNvPr>
          <p:cNvGrpSpPr/>
          <p:nvPr/>
        </p:nvGrpSpPr>
        <p:grpSpPr>
          <a:xfrm>
            <a:off x="4651048" y="2764518"/>
            <a:ext cx="3712191" cy="2002339"/>
            <a:chOff x="5868684" y="2700555"/>
            <a:chExt cx="3712191" cy="2002339"/>
          </a:xfrm>
        </p:grpSpPr>
        <p:sp>
          <p:nvSpPr>
            <p:cNvPr id="12" name="위로 구부러진 화살표 12">
              <a:extLst>
                <a:ext uri="{FF2B5EF4-FFF2-40B4-BE49-F238E27FC236}">
                  <a16:creationId xmlns:a16="http://schemas.microsoft.com/office/drawing/2014/main" id="{9631AE2B-3DED-47A7-9D88-A3C3E3ACCF71}"/>
                </a:ext>
              </a:extLst>
            </p:cNvPr>
            <p:cNvSpPr/>
            <p:nvPr/>
          </p:nvSpPr>
          <p:spPr>
            <a:xfrm>
              <a:off x="7247108" y="4266167"/>
              <a:ext cx="1025856" cy="436727"/>
            </a:xfrm>
            <a:prstGeom prst="curved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3" name="아래로 구부러진 화살표 13">
              <a:extLst>
                <a:ext uri="{FF2B5EF4-FFF2-40B4-BE49-F238E27FC236}">
                  <a16:creationId xmlns:a16="http://schemas.microsoft.com/office/drawing/2014/main" id="{21E84AED-0131-4572-8B00-1AF38992E507}"/>
                </a:ext>
              </a:extLst>
            </p:cNvPr>
            <p:cNvSpPr/>
            <p:nvPr/>
          </p:nvSpPr>
          <p:spPr>
            <a:xfrm flipH="1">
              <a:off x="7247109" y="3447376"/>
              <a:ext cx="955343" cy="482171"/>
            </a:xfrm>
            <a:prstGeom prst="curved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7C050A-E592-417D-AA8D-AB63F3561DA7}"/>
                </a:ext>
              </a:extLst>
            </p:cNvPr>
            <p:cNvSpPr/>
            <p:nvPr/>
          </p:nvSpPr>
          <p:spPr>
            <a:xfrm>
              <a:off x="5868684" y="2700555"/>
              <a:ext cx="3712191" cy="404496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algn="ctr"/>
              <a:r>
                <a:rPr lang="ko-KR" altLang="en-US" sz="2000" b="1" dirty="0" err="1">
                  <a:solidFill>
                    <a:schemeClr val="accent2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하이퍼</a:t>
              </a:r>
              <a:r>
                <a:rPr lang="ko-KR" altLang="en-US" sz="2000" b="1" dirty="0">
                  <a:solidFill>
                    <a:schemeClr val="accent2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파라미터 튜닝</a:t>
              </a:r>
              <a:endParaRPr lang="en-US" altLang="ko-KR" sz="20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98FD4EC-C4E9-4195-B34B-D55274AEFEAF}"/>
              </a:ext>
            </a:extLst>
          </p:cNvPr>
          <p:cNvGrpSpPr/>
          <p:nvPr/>
        </p:nvGrpSpPr>
        <p:grpSpPr>
          <a:xfrm>
            <a:off x="7550330" y="5301508"/>
            <a:ext cx="4022796" cy="1141912"/>
            <a:chOff x="6350784" y="5233922"/>
            <a:chExt cx="4022796" cy="1141912"/>
          </a:xfrm>
        </p:grpSpPr>
        <p:sp>
          <p:nvSpPr>
            <p:cNvPr id="21" name="아래쪽 화살표 20">
              <a:extLst>
                <a:ext uri="{FF2B5EF4-FFF2-40B4-BE49-F238E27FC236}">
                  <a16:creationId xmlns:a16="http://schemas.microsoft.com/office/drawing/2014/main" id="{3ADB77F1-7009-4AFA-AAAF-E282487D3DB5}"/>
                </a:ext>
              </a:extLst>
            </p:cNvPr>
            <p:cNvSpPr/>
            <p:nvPr/>
          </p:nvSpPr>
          <p:spPr>
            <a:xfrm>
              <a:off x="6350784" y="5233922"/>
              <a:ext cx="436729" cy="448422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7733FED-123E-48FE-9A8F-E9D7A0E96BB7}"/>
                </a:ext>
              </a:extLst>
            </p:cNvPr>
            <p:cNvSpPr/>
            <p:nvPr/>
          </p:nvSpPr>
          <p:spPr>
            <a:xfrm>
              <a:off x="7524610" y="5786672"/>
              <a:ext cx="2848970" cy="589162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rgbClr val="FF0000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과대적합 발생</a:t>
              </a:r>
              <a:endParaRPr lang="en-US" altLang="ko-KR" sz="32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24" name="제목 3">
            <a:extLst>
              <a:ext uri="{FF2B5EF4-FFF2-40B4-BE49-F238E27FC236}">
                <a16:creationId xmlns:a16="http://schemas.microsoft.com/office/drawing/2014/main" id="{79DD00CB-BB6C-4E9A-8FEF-25B8D858AB0B}"/>
              </a:ext>
            </a:extLst>
          </p:cNvPr>
          <p:cNvSpPr txBox="1">
            <a:spLocks/>
          </p:cNvSpPr>
          <p:nvPr/>
        </p:nvSpPr>
        <p:spPr>
          <a:xfrm>
            <a:off x="599349" y="975940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90D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성능 평가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78B3D-0603-DFE1-A4A2-4875A1996C2C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AFDC2A-6DB1-0B82-8634-AEF9D0E857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053D07D-A689-C234-83B5-DA8F7D1A9CB6}"/>
              </a:ext>
            </a:extLst>
          </p:cNvPr>
          <p:cNvSpPr/>
          <p:nvPr/>
        </p:nvSpPr>
        <p:spPr>
          <a:xfrm>
            <a:off x="1118834" y="1603468"/>
            <a:ext cx="5653468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▶ </a:t>
            </a:r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데이터의 분할과 용도</a:t>
            </a:r>
            <a:endParaRPr lang="en-US" altLang="ko-KR" sz="24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88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0448693-CE69-4EB6-A08B-03481849CE1F}"/>
              </a:ext>
            </a:extLst>
          </p:cNvPr>
          <p:cNvSpPr/>
          <p:nvPr/>
        </p:nvSpPr>
        <p:spPr>
          <a:xfrm>
            <a:off x="938638" y="1600217"/>
            <a:ext cx="11009706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▶ </a:t>
            </a:r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해결책 </a:t>
            </a: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: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검증</a:t>
            </a:r>
            <a:r>
              <a:rPr lang="en-US" altLang="ko-KR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Data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</a:t>
            </a:r>
            <a:r>
              <a:rPr lang="ko-KR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하나로 고정하지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않고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Test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데이터의 모든 부분을 사용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7A3B26-0CEE-4FC0-B136-929954BCF383}"/>
              </a:ext>
            </a:extLst>
          </p:cNvPr>
          <p:cNvGrpSpPr/>
          <p:nvPr/>
        </p:nvGrpSpPr>
        <p:grpSpPr>
          <a:xfrm>
            <a:off x="2497276" y="2191993"/>
            <a:ext cx="6882816" cy="3736241"/>
            <a:chOff x="2654592" y="1988114"/>
            <a:chExt cx="6882816" cy="373624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146B083-4099-468A-840B-25E4F8ADE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4592" y="1988114"/>
              <a:ext cx="6882816" cy="1204715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E4FC9D3-FCDB-4B5C-BB38-AC58B62BE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839" y="3292937"/>
              <a:ext cx="5737860" cy="2431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제목 3">
            <a:extLst>
              <a:ext uri="{FF2B5EF4-FFF2-40B4-BE49-F238E27FC236}">
                <a16:creationId xmlns:a16="http://schemas.microsoft.com/office/drawing/2014/main" id="{CC651CC9-F833-433A-9F36-9024D64F2CE8}"/>
              </a:ext>
            </a:extLst>
          </p:cNvPr>
          <p:cNvSpPr txBox="1">
            <a:spLocks/>
          </p:cNvSpPr>
          <p:nvPr/>
        </p:nvSpPr>
        <p:spPr>
          <a:xfrm>
            <a:off x="599349" y="975940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90D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성능 평가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C4EA8-9282-2CEA-F838-4E4070330932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950312-BD2A-6EF7-8666-840E054A28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787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789738" y="2124605"/>
            <a:ext cx="6616951" cy="2813425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Test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데이터를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개의 그룹으로 나누기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K-1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개의 그룹을 학습에 사용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나머지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개의 그룹을 이용해서 평가 수행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3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 과정을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 반복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모든 결과의 평균을 구하기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FC1355-607A-44F5-B81E-8F732C9A730D}"/>
              </a:ext>
            </a:extLst>
          </p:cNvPr>
          <p:cNvSpPr/>
          <p:nvPr/>
        </p:nvSpPr>
        <p:spPr>
          <a:xfrm>
            <a:off x="635210" y="1537265"/>
            <a:ext cx="5653468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▶ </a:t>
            </a: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K-fold cross-validation</a:t>
            </a:r>
            <a:endParaRPr lang="en-US" altLang="ko-KR" sz="24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F57E37-5039-4CA1-A868-551DFF2A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8" y="2286260"/>
            <a:ext cx="4929867" cy="2731779"/>
          </a:xfrm>
          <a:prstGeom prst="rect">
            <a:avLst/>
          </a:prstGeom>
        </p:spPr>
      </p:pic>
      <p:sp>
        <p:nvSpPr>
          <p:cNvPr id="9" name="제목 3">
            <a:extLst>
              <a:ext uri="{FF2B5EF4-FFF2-40B4-BE49-F238E27FC236}">
                <a16:creationId xmlns:a16="http://schemas.microsoft.com/office/drawing/2014/main" id="{32DE88B2-57D1-4020-AEBB-37585A02E5B5}"/>
              </a:ext>
            </a:extLst>
          </p:cNvPr>
          <p:cNvSpPr txBox="1">
            <a:spLocks/>
          </p:cNvSpPr>
          <p:nvPr/>
        </p:nvSpPr>
        <p:spPr>
          <a:xfrm>
            <a:off x="599349" y="975940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90D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성능 평가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21BDF-AD52-61F8-F5F6-3A105AF07DF5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9DB890-8EC7-9FE6-5EFD-FF29692DF9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99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023679" y="2032186"/>
            <a:ext cx="8045235" cy="736978"/>
            <a:chOff x="970513" y="1828806"/>
            <a:chExt cx="8045235" cy="736978"/>
          </a:xfrm>
        </p:grpSpPr>
        <p:sp>
          <p:nvSpPr>
            <p:cNvPr id="15" name="직사각형 14"/>
            <p:cNvSpPr/>
            <p:nvPr/>
          </p:nvSpPr>
          <p:spPr>
            <a:xfrm>
              <a:off x="970513" y="1828806"/>
              <a:ext cx="1472436" cy="73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1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6137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2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569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3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9001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4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543312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5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023679" y="2964787"/>
            <a:ext cx="8045235" cy="736978"/>
            <a:chOff x="970513" y="1828806"/>
            <a:chExt cx="8045235" cy="736978"/>
          </a:xfrm>
        </p:grpSpPr>
        <p:sp>
          <p:nvSpPr>
            <p:cNvPr id="21" name="직사각형 20"/>
            <p:cNvSpPr/>
            <p:nvPr/>
          </p:nvSpPr>
          <p:spPr>
            <a:xfrm>
              <a:off x="9705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1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613713" y="1828806"/>
              <a:ext cx="1472436" cy="73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2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2569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3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9001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4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543312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5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037598" y="3854165"/>
            <a:ext cx="8045235" cy="736978"/>
            <a:chOff x="970513" y="1828806"/>
            <a:chExt cx="8045235" cy="736978"/>
          </a:xfrm>
        </p:grpSpPr>
        <p:sp>
          <p:nvSpPr>
            <p:cNvPr id="27" name="직사각형 26"/>
            <p:cNvSpPr/>
            <p:nvPr/>
          </p:nvSpPr>
          <p:spPr>
            <a:xfrm>
              <a:off x="9705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1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6137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2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256913" y="1828806"/>
              <a:ext cx="1472436" cy="73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3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9001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4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543312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5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037598" y="4743543"/>
            <a:ext cx="8045235" cy="736978"/>
            <a:chOff x="970513" y="1828806"/>
            <a:chExt cx="8045235" cy="736978"/>
          </a:xfrm>
        </p:grpSpPr>
        <p:sp>
          <p:nvSpPr>
            <p:cNvPr id="34" name="직사각형 33"/>
            <p:cNvSpPr/>
            <p:nvPr/>
          </p:nvSpPr>
          <p:spPr>
            <a:xfrm>
              <a:off x="9705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1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6137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2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2569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3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900113" y="1828806"/>
              <a:ext cx="1472436" cy="73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4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543312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5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023679" y="5632921"/>
            <a:ext cx="8045235" cy="736978"/>
            <a:chOff x="970513" y="1828806"/>
            <a:chExt cx="8045235" cy="736978"/>
          </a:xfrm>
        </p:grpSpPr>
        <p:sp>
          <p:nvSpPr>
            <p:cNvPr id="40" name="직사각형 39"/>
            <p:cNvSpPr/>
            <p:nvPr/>
          </p:nvSpPr>
          <p:spPr>
            <a:xfrm>
              <a:off x="9705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1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6137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2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2569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3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9001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4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543312" y="1828806"/>
              <a:ext cx="1472436" cy="73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5</a:t>
              </a:r>
              <a:r>
                <a:rPr lang="ko-KR" altLang="en-US" sz="24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번 세트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632866" y="2004891"/>
            <a:ext cx="6463615" cy="79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101283" y="2164169"/>
            <a:ext cx="976145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train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023679" y="2004890"/>
            <a:ext cx="1472436" cy="79157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14394" y="2164168"/>
            <a:ext cx="885709" cy="466051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400" b="1" dirty="0" err="1">
                <a:solidFill>
                  <a:srgbClr val="00B0F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val</a:t>
            </a:r>
            <a:endParaRPr lang="en-US" altLang="ko-KR" sz="2400" b="1" dirty="0">
              <a:solidFill>
                <a:srgbClr val="00B0F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48515" y="2931059"/>
            <a:ext cx="1472436" cy="79157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23678" y="2944707"/>
            <a:ext cx="1472436" cy="79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10079" y="2937491"/>
            <a:ext cx="4772754" cy="79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23678" y="3826869"/>
            <a:ext cx="3144874" cy="79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323997" y="3826869"/>
            <a:ext cx="1472436" cy="79157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964983" y="3840912"/>
            <a:ext cx="3103930" cy="79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023679" y="4729895"/>
            <a:ext cx="4758835" cy="79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967197" y="4716247"/>
            <a:ext cx="1472436" cy="79157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596477" y="4729895"/>
            <a:ext cx="1472436" cy="79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592033" y="5605625"/>
            <a:ext cx="1472436" cy="79157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04187" y="5632921"/>
            <a:ext cx="6435447" cy="79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97847E0-F601-4E66-83B3-C3493D92B6E4}"/>
              </a:ext>
            </a:extLst>
          </p:cNvPr>
          <p:cNvSpPr/>
          <p:nvPr/>
        </p:nvSpPr>
        <p:spPr>
          <a:xfrm>
            <a:off x="636612" y="1538839"/>
            <a:ext cx="6377533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▶ </a:t>
            </a: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K-fold cross-validation </a:t>
            </a:r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동작 방법</a:t>
            </a: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(K=5)</a:t>
            </a:r>
            <a:endParaRPr lang="en-US" altLang="ko-KR" sz="24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3" name="제목 3">
            <a:extLst>
              <a:ext uri="{FF2B5EF4-FFF2-40B4-BE49-F238E27FC236}">
                <a16:creationId xmlns:a16="http://schemas.microsoft.com/office/drawing/2014/main" id="{BD6CAC42-7898-4B0B-8836-BF6BA3C55840}"/>
              </a:ext>
            </a:extLst>
          </p:cNvPr>
          <p:cNvSpPr txBox="1">
            <a:spLocks/>
          </p:cNvSpPr>
          <p:nvPr/>
        </p:nvSpPr>
        <p:spPr>
          <a:xfrm>
            <a:off x="599349" y="975940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90D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성능 평가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94B6D-3579-C6EC-6E22-9FE70C927E81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91D5A1-CB4A-4496-844E-DA1AE9FF7F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2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1323048" y="1540355"/>
            <a:ext cx="9583077" cy="466720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ko-KR" alt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장점</a:t>
            </a:r>
            <a:endParaRPr lang="en-US" altLang="ko-KR" sz="20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모든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Test 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셋을 평가에 활용할 수 있다</a:t>
            </a: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- 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평가에 사용되는 데이터 편중을 막을 수 있다</a:t>
            </a: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endParaRPr lang="ko-KR" altLang="en-US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</a:t>
            </a: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특정 평가 데이터 셋에 </a:t>
            </a: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overfit 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되는 것을 방지할 수 있다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모든 </a:t>
            </a: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Test 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셋을 훈련에 활용할 수 있다</a:t>
            </a: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- 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정확도를 향상시킬 수 있다</a:t>
            </a: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- 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부족으로 인한 </a:t>
            </a: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underfitting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방지할 수 있다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세트 크기가 충분하지 않은 경우에도 유용하게 사용 가능하다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단점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여러 번 학습하고 평가하는 과정을 거치기 때문에 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훈련</a:t>
            </a: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평가 시간이 오래 걸린다</a:t>
            </a: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F57EEE-BD6B-4CE8-85FC-146E22BFC540}"/>
              </a:ext>
            </a:extLst>
          </p:cNvPr>
          <p:cNvSpPr/>
          <p:nvPr/>
        </p:nvSpPr>
        <p:spPr>
          <a:xfrm>
            <a:off x="2907233" y="1074304"/>
            <a:ext cx="6377533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K-fold cross-validation </a:t>
            </a:r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장</a:t>
            </a: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단점</a:t>
            </a:r>
            <a:endParaRPr lang="en-US" altLang="ko-KR" sz="24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37188F2-E4CC-4E81-A7DA-F5338B5FD3A9}"/>
              </a:ext>
            </a:extLst>
          </p:cNvPr>
          <p:cNvSpPr txBox="1">
            <a:spLocks/>
          </p:cNvSpPr>
          <p:nvPr/>
        </p:nvSpPr>
        <p:spPr>
          <a:xfrm>
            <a:off x="599349" y="975940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90D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성능 평가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C4E56-2769-7680-1C8C-E4E04E66ABAE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FB0D37-97B6-0837-5926-FF43EB98E0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8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85967" y="2144325"/>
            <a:ext cx="8905538" cy="1835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from </a:t>
            </a:r>
            <a:r>
              <a:rPr lang="en-US" altLang="ko-KR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sklearn.model_selection</a:t>
            </a:r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 import </a:t>
            </a:r>
            <a:r>
              <a:rPr lang="en-US" altLang="ko-KR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cross_val_score</a:t>
            </a:r>
            <a:endParaRPr lang="en-US" altLang="ko-KR" sz="26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score = </a:t>
            </a:r>
            <a:r>
              <a:rPr lang="en-US" altLang="ko-KR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cross_val_score</a:t>
            </a:r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</a:t>
            </a:r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 X, y, cv=</a:t>
            </a:r>
            <a:r>
              <a:rPr lang="ko-KR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나눌 개수</a:t>
            </a:r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score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65" y="4140700"/>
            <a:ext cx="9952870" cy="646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6E8C322-9A7D-46CB-9EBF-E6932525C734}"/>
              </a:ext>
            </a:extLst>
          </p:cNvPr>
          <p:cNvSpPr/>
          <p:nvPr/>
        </p:nvSpPr>
        <p:spPr>
          <a:xfrm>
            <a:off x="625378" y="1517017"/>
            <a:ext cx="8416631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▶ </a:t>
            </a: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K-fold cross-validation </a:t>
            </a:r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사용법 </a:t>
            </a: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cross_val_score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()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</a:t>
            </a:r>
            <a:r>
              <a:rPr lang="en-US" altLang="ko-KR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 </a:t>
            </a:r>
            <a:endParaRPr lang="en-US" altLang="ko-KR" sz="24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52B3584F-F26C-44F0-AD98-1E39FBDDCE4B}"/>
              </a:ext>
            </a:extLst>
          </p:cNvPr>
          <p:cNvSpPr txBox="1">
            <a:spLocks/>
          </p:cNvSpPr>
          <p:nvPr/>
        </p:nvSpPr>
        <p:spPr>
          <a:xfrm>
            <a:off x="599349" y="975940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90D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성능 평가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E2969-D187-F735-9069-F79FE6D9BE9E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364C38-4625-6ACF-9255-D884C201F6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0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8721" y="1004387"/>
            <a:ext cx="10515600" cy="662781"/>
          </a:xfrm>
        </p:spPr>
        <p:txBody>
          <a:bodyPr/>
          <a:lstStyle/>
          <a:p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</a:rPr>
              <a:t>Decision Tree : </a:t>
            </a:r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</a:rPr>
              <a:t>결정 트리 모델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55866" y="1667168"/>
            <a:ext cx="8354924" cy="1204715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스무고개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하듯이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예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아니오 질문을 반복하며 학습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특정 기준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질문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따라 데이터를 구분하는 모델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분류와 회귀에 모두 사용 가능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73BEF25-F7AA-4396-B6EB-B7724A3CA97D}"/>
              </a:ext>
            </a:extLst>
          </p:cNvPr>
          <p:cNvGrpSpPr/>
          <p:nvPr/>
        </p:nvGrpSpPr>
        <p:grpSpPr>
          <a:xfrm>
            <a:off x="827657" y="3266016"/>
            <a:ext cx="7134461" cy="2968631"/>
            <a:chOff x="1050431" y="3686269"/>
            <a:chExt cx="7134461" cy="2968631"/>
          </a:xfrm>
        </p:grpSpPr>
        <p:pic>
          <p:nvPicPr>
            <p:cNvPr id="10" name="Picture 2" descr="2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108" y="3686269"/>
              <a:ext cx="4177784" cy="2968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03A0F3-C960-487A-AAF9-D2D5F7A2C2CD}"/>
                </a:ext>
              </a:extLst>
            </p:cNvPr>
            <p:cNvSpPr txBox="1"/>
            <p:nvPr/>
          </p:nvSpPr>
          <p:spPr>
            <a:xfrm>
              <a:off x="1050431" y="3686269"/>
              <a:ext cx="34359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0" i="0" dirty="0">
                  <a:effectLst/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예</a:t>
              </a:r>
              <a:r>
                <a:rPr lang="en-US" altLang="ko-KR" b="0" i="0" dirty="0">
                  <a:effectLst/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 </a:t>
              </a:r>
              <a:r>
                <a:rPr lang="ko-KR" altLang="en-US" b="0" i="0" dirty="0">
                  <a:effectLst/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매</a:t>
              </a:r>
              <a:r>
                <a:rPr lang="en-US" altLang="ko-KR" b="0" i="0" dirty="0">
                  <a:effectLst/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, </a:t>
              </a:r>
              <a:r>
                <a:rPr lang="ko-KR" altLang="en-US" b="0" i="0" dirty="0">
                  <a:effectLst/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펭귄</a:t>
              </a:r>
              <a:r>
                <a:rPr lang="en-US" altLang="ko-KR" b="0" i="0" dirty="0">
                  <a:effectLst/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, </a:t>
              </a:r>
              <a:r>
                <a:rPr lang="ko-KR" altLang="en-US" b="0" i="0" dirty="0">
                  <a:effectLst/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돌고래</a:t>
              </a:r>
              <a:r>
                <a:rPr lang="en-US" altLang="ko-KR" b="0" i="0" dirty="0">
                  <a:effectLst/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, </a:t>
              </a:r>
              <a:r>
                <a:rPr lang="ko-KR" altLang="en-US" b="0" i="0" dirty="0">
                  <a:effectLst/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곰을 구분</a:t>
              </a:r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DE1A6C9-577F-4761-BC10-2D39D2681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607" y="3453516"/>
            <a:ext cx="2914650" cy="2790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9B8975-E257-48CF-BB21-5C9A0C999674}"/>
              </a:ext>
            </a:extLst>
          </p:cNvPr>
          <p:cNvSpPr txBox="1"/>
          <p:nvPr/>
        </p:nvSpPr>
        <p:spPr>
          <a:xfrm>
            <a:off x="10017958" y="3731500"/>
            <a:ext cx="1536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Tree</a:t>
            </a:r>
            <a:endParaRPr lang="ko-KR" altLang="en-US" sz="4800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E4CAA2-710F-140B-0A8E-F97055A5E1B5}"/>
              </a:ext>
            </a:extLst>
          </p:cNvPr>
          <p:cNvSpPr txBox="1"/>
          <p:nvPr/>
        </p:nvSpPr>
        <p:spPr>
          <a:xfrm>
            <a:off x="964555" y="263483"/>
            <a:ext cx="5547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결정 트리 모델 </a:t>
            </a:r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(Decision Tree)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DB9CB3A-1805-4453-E780-D98C4D81DF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680189" y="2799707"/>
            <a:ext cx="7323236" cy="1081604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Decision Tree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활용해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Mushroom  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데이터를 학습하고 교차검증을 적용해보자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C4FDA361-C6C5-476A-8932-A29B501F7EC8}"/>
              </a:ext>
            </a:extLst>
          </p:cNvPr>
          <p:cNvSpPr txBox="1">
            <a:spLocks/>
          </p:cNvSpPr>
          <p:nvPr/>
        </p:nvSpPr>
        <p:spPr>
          <a:xfrm>
            <a:off x="468721" y="1004387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90D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D6CE-7765-AB6B-0D05-1B70D39248D4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1E26B1-59E9-7107-0B28-A9A9C9946F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550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852B1E-FEE7-4E3A-8197-E6629FA21CC6}"/>
              </a:ext>
            </a:extLst>
          </p:cNvPr>
          <p:cNvSpPr/>
          <p:nvPr/>
        </p:nvSpPr>
        <p:spPr>
          <a:xfrm>
            <a:off x="615546" y="1544821"/>
            <a:ext cx="8416631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▶ </a:t>
            </a:r>
            <a:r>
              <a:rPr lang="en-US" altLang="ko-KR" sz="2400" b="1" dirty="0" err="1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GirdSerchCV</a:t>
            </a:r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를 이용한 모델의 성능 개선</a:t>
            </a:r>
            <a:endParaRPr lang="en-US" altLang="ko-KR" sz="24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9B496-E2AB-42B3-ACBD-076318F0DE03}"/>
              </a:ext>
            </a:extLst>
          </p:cNvPr>
          <p:cNvSpPr txBox="1"/>
          <p:nvPr/>
        </p:nvSpPr>
        <p:spPr>
          <a:xfrm>
            <a:off x="2043782" y="2207602"/>
            <a:ext cx="87926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i="0" dirty="0">
                <a:solidFill>
                  <a:srgbClr val="21212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• </a:t>
            </a:r>
            <a:r>
              <a:rPr lang="en-US" altLang="ko-KR" sz="2400" i="0" dirty="0" err="1">
                <a:solidFill>
                  <a:srgbClr val="21212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sklearn</a:t>
            </a:r>
            <a:r>
              <a:rPr lang="en-US" altLang="ko-KR" sz="2400" i="0" dirty="0">
                <a:solidFill>
                  <a:srgbClr val="21212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i="0" dirty="0">
                <a:solidFill>
                  <a:srgbClr val="21212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라이브러리에서 제공해주는 모델 성능 개선 함수</a:t>
            </a:r>
            <a:endParaRPr lang="en-US" altLang="ko-KR" sz="2400" i="0" dirty="0">
              <a:solidFill>
                <a:srgbClr val="212121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i="0" dirty="0">
              <a:solidFill>
                <a:srgbClr val="212121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i="0" dirty="0">
                <a:solidFill>
                  <a:srgbClr val="21212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• </a:t>
            </a:r>
            <a:r>
              <a:rPr lang="ko-KR" altLang="en-US" sz="2400" i="0" dirty="0">
                <a:solidFill>
                  <a:srgbClr val="21212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사용자가 모델과 </a:t>
            </a:r>
            <a:r>
              <a:rPr lang="en-US" altLang="ko-KR" sz="2400" i="0" dirty="0">
                <a:solidFill>
                  <a:srgbClr val="21212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hyper </a:t>
            </a:r>
            <a:r>
              <a:rPr lang="en-US" altLang="ko-KR" sz="240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arameter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들</a:t>
            </a:r>
            <a:r>
              <a:rPr lang="ko-KR" altLang="en-US" sz="240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지정</a:t>
            </a:r>
            <a:endParaRPr lang="en-US" altLang="ko-KR" sz="2400" dirty="0">
              <a:solidFill>
                <a:srgbClr val="00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• </a:t>
            </a:r>
            <a:r>
              <a:rPr lang="en-US" altLang="ko-KR" sz="2400" dirty="0" err="1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GridSearchCV</a:t>
            </a:r>
            <a:r>
              <a:rPr lang="en-US" altLang="ko-KR" sz="240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함수가 순차적으로 </a:t>
            </a:r>
            <a:r>
              <a:rPr lang="en-US" altLang="ko-KR" sz="2400" i="0" dirty="0">
                <a:solidFill>
                  <a:srgbClr val="21212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hyper </a:t>
            </a:r>
            <a:r>
              <a:rPr lang="en-US" altLang="ko-KR" sz="240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arameter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들</a:t>
            </a:r>
            <a:r>
              <a:rPr lang="ko-KR" altLang="en-US" sz="240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변경   </a:t>
            </a:r>
            <a:endParaRPr lang="en-US" altLang="ko-KR" sz="2400" dirty="0">
              <a:solidFill>
                <a:srgbClr val="00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</a:t>
            </a:r>
            <a:r>
              <a:rPr lang="ko-KR" altLang="en-US" sz="2400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해가면서 학습과 평가를 수행</a:t>
            </a:r>
            <a:endParaRPr lang="en-US" altLang="ko-KR" sz="2400" dirty="0">
              <a:solidFill>
                <a:srgbClr val="00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• 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가장 성능이 좋은 </a:t>
            </a:r>
            <a:r>
              <a:rPr lang="en-US" altLang="ko-KR" sz="2400" i="0" dirty="0">
                <a:solidFill>
                  <a:srgbClr val="212121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hyper </a:t>
            </a:r>
            <a:r>
              <a:rPr lang="en-US" altLang="ko-KR" sz="2400" dirty="0" err="1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</a:t>
            </a:r>
            <a:r>
              <a:rPr lang="en-US" altLang="ko-KR" sz="2400" i="0" dirty="0" err="1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aramete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제시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E846934F-12DF-495F-A1C3-32C2F400DD53}"/>
              </a:ext>
            </a:extLst>
          </p:cNvPr>
          <p:cNvSpPr txBox="1">
            <a:spLocks/>
          </p:cNvSpPr>
          <p:nvPr/>
        </p:nvSpPr>
        <p:spPr>
          <a:xfrm>
            <a:off x="477136" y="990127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90D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평가와 성능 향상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EF34-A055-B890-6F93-86FA2799CC59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9213D3-27D6-22E1-0026-BD1945F770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228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852B1E-FEE7-4E3A-8197-E6629FA21CC6}"/>
              </a:ext>
            </a:extLst>
          </p:cNvPr>
          <p:cNvSpPr/>
          <p:nvPr/>
        </p:nvSpPr>
        <p:spPr>
          <a:xfrm>
            <a:off x="618183" y="1543563"/>
            <a:ext cx="8416631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▶ </a:t>
            </a:r>
            <a:r>
              <a:rPr lang="en-US" altLang="ko-KR" sz="2400" b="1" dirty="0" err="1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GirdSerchCV</a:t>
            </a:r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 사용법</a:t>
            </a:r>
            <a:endParaRPr lang="en-US" altLang="ko-KR" sz="24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9C52-4576-49FD-8A34-93290C2712D2}"/>
              </a:ext>
            </a:extLst>
          </p:cNvPr>
          <p:cNvSpPr/>
          <p:nvPr/>
        </p:nvSpPr>
        <p:spPr>
          <a:xfrm>
            <a:off x="4189787" y="1621620"/>
            <a:ext cx="89055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from 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sklearn.model_selection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 import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=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Kfold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GirdSerchCV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params = {</a:t>
            </a: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‘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max_depth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 : [3, 5, 7]</a:t>
            </a: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‘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max_leaf_nodes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 : [4, 6, 8]</a:t>
            </a: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‘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min_samples_split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 : [2000, 3000, 4000]</a:t>
            </a: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‘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min_samples_leaf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 : [400, 500, 600]} </a:t>
            </a: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gird =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GridSearchCV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model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                                params,</a:t>
            </a: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                                cv =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KFold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n_splits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=10, shuffle=True),</a:t>
            </a:r>
          </a:p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                                scoring=‘accuracy’)</a:t>
            </a: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grid.fit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X_train,y_train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1B7B00CF-2E3B-4276-94D6-FD0058FC6C65}"/>
              </a:ext>
            </a:extLst>
          </p:cNvPr>
          <p:cNvSpPr txBox="1">
            <a:spLocks/>
          </p:cNvSpPr>
          <p:nvPr/>
        </p:nvSpPr>
        <p:spPr>
          <a:xfrm>
            <a:off x="477136" y="990127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90D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평가와 성능 향상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2245C-94E7-F069-0E61-ADC89087F5B3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351DAE-E1B9-95C1-1BB5-610FFBDF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79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72033" y="2730881"/>
            <a:ext cx="7323236" cy="1081604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en-US" altLang="ko-KR" sz="3200" b="1" dirty="0" err="1"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GirdSerchCV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활용해 모델의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성능을 개선 시켜보자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8D7221E6-A638-470F-B705-06A0E7E8936A}"/>
              </a:ext>
            </a:extLst>
          </p:cNvPr>
          <p:cNvSpPr txBox="1">
            <a:spLocks/>
          </p:cNvSpPr>
          <p:nvPr/>
        </p:nvSpPr>
        <p:spPr>
          <a:xfrm>
            <a:off x="468721" y="1004387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90D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Decision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AF40A-6366-8D65-3719-D7F6B23A9641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32C7E5-2ADC-6976-14C1-460DA02EF2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63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852B1E-FEE7-4E3A-8197-E6629FA21CC6}"/>
              </a:ext>
            </a:extLst>
          </p:cNvPr>
          <p:cNvSpPr/>
          <p:nvPr/>
        </p:nvSpPr>
        <p:spPr>
          <a:xfrm>
            <a:off x="468062" y="1193972"/>
            <a:ext cx="8416631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algun Gothic Semilight" panose="020B0502040204020203" pitchFamily="50" charset="-127"/>
              </a:rPr>
              <a:t>▶ 모델 완성 및 영향력 높은 특성 확인</a:t>
            </a:r>
            <a:endParaRPr lang="en-US" altLang="ko-KR" sz="24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AB2E31-266B-4073-95B1-F5703AB6684F}"/>
              </a:ext>
            </a:extLst>
          </p:cNvPr>
          <p:cNvSpPr/>
          <p:nvPr/>
        </p:nvSpPr>
        <p:spPr>
          <a:xfrm>
            <a:off x="1643231" y="1819337"/>
            <a:ext cx="89055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</a:t>
            </a:r>
            <a:r>
              <a:rPr lang="ko-KR" altLang="en-US" sz="2000" b="1" dirty="0">
                <a:solidFill>
                  <a:srgbClr val="00B0F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가장 높은 성능일 때의 모델에 대한 파라미터 조합 확인</a:t>
            </a:r>
            <a:endParaRPr lang="en-US" altLang="ko-KR" sz="2000" b="1" dirty="0">
              <a:solidFill>
                <a:srgbClr val="00B0F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print(</a:t>
            </a:r>
            <a:r>
              <a:rPr lang="en-US" altLang="ko-KR" sz="2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grid.best_params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_)</a:t>
            </a:r>
          </a:p>
          <a:p>
            <a:endParaRPr lang="en-US" altLang="ko-KR" sz="2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b="1" dirty="0">
                <a:solidFill>
                  <a:srgbClr val="00B0F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</a:t>
            </a:r>
            <a:r>
              <a:rPr lang="ko-KR" altLang="en-US" sz="2000" b="1" dirty="0">
                <a:solidFill>
                  <a:srgbClr val="00B0F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결정 트리 분류 모델 완성</a:t>
            </a:r>
            <a:endParaRPr lang="en-US" altLang="ko-KR" sz="2000" b="1" dirty="0">
              <a:solidFill>
                <a:srgbClr val="00B0F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model_best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= </a:t>
            </a:r>
            <a:r>
              <a:rPr lang="en-US" altLang="ko-KR" sz="2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DecisionTreeClassifier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max_depth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=3,</a:t>
            </a:r>
          </a:p>
          <a:p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                          </a:t>
            </a:r>
            <a:r>
              <a:rPr lang="en-US" altLang="ko-KR" sz="2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max_leaf_nodes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=4,</a:t>
            </a:r>
          </a:p>
          <a:p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                          </a:t>
            </a:r>
            <a:r>
              <a:rPr lang="en-US" altLang="ko-KR" sz="2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min_samples_leaf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=400,</a:t>
            </a:r>
          </a:p>
          <a:p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                          </a:t>
            </a:r>
            <a:r>
              <a:rPr lang="en-US" altLang="ko-KR" sz="2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min_samples_split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=2000) </a:t>
            </a:r>
          </a:p>
          <a:p>
            <a:endParaRPr lang="en-US" altLang="ko-KR" sz="2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model_best.fit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X_train,y_train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endParaRPr lang="en-US" altLang="ko-KR" sz="2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b="1" dirty="0">
                <a:solidFill>
                  <a:srgbClr val="00B0F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# </a:t>
            </a:r>
            <a:r>
              <a:rPr lang="en-US" altLang="ko-KR" sz="2000" b="1" dirty="0" err="1">
                <a:solidFill>
                  <a:srgbClr val="00B0F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feature_importances</a:t>
            </a:r>
            <a:r>
              <a:rPr lang="en-US" altLang="ko-KR" sz="2000" b="1" dirty="0">
                <a:solidFill>
                  <a:srgbClr val="00B0F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_ </a:t>
            </a:r>
            <a:r>
              <a:rPr lang="ko-KR" altLang="en-US" sz="2000" b="1" dirty="0">
                <a:solidFill>
                  <a:srgbClr val="00B0F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이용</a:t>
            </a:r>
            <a:r>
              <a:rPr lang="en-US" altLang="ko-KR" sz="2000" b="1" dirty="0">
                <a:solidFill>
                  <a:srgbClr val="00B0F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b="1" dirty="0">
                <a:solidFill>
                  <a:srgbClr val="00B0F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영향력 높은 특성 확인</a:t>
            </a:r>
            <a:endParaRPr lang="en-US" altLang="ko-KR" sz="2000" b="1" dirty="0">
              <a:solidFill>
                <a:srgbClr val="00B0F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076F80-DAED-4683-A9A2-AB1CA3581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31" y="2614172"/>
            <a:ext cx="9333433" cy="332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4A2552-2D43-FB3E-28A2-428424778671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CA434F-AA74-0776-21A9-71404E628C0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81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434382" y="2780043"/>
            <a:ext cx="7323236" cy="1081604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완성 및 영향력 높은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특성을 확인해 보자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30BA98BD-5FE3-4926-960D-6ECC3036862F}"/>
              </a:ext>
            </a:extLst>
          </p:cNvPr>
          <p:cNvSpPr txBox="1">
            <a:spLocks/>
          </p:cNvSpPr>
          <p:nvPr/>
        </p:nvSpPr>
        <p:spPr>
          <a:xfrm>
            <a:off x="468721" y="1004387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90D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메이플스토리" panose="02000300000000000000" pitchFamily="2" charset="-127"/>
                <a:ea typeface="메이플스토리" panose="02000300000000000000" pitchFamily="2" charset="-127"/>
              </a:rPr>
              <a:t>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7B9F2-0A05-AC6E-3755-EED20292934A}"/>
              </a:ext>
            </a:extLst>
          </p:cNvPr>
          <p:cNvSpPr txBox="1"/>
          <p:nvPr/>
        </p:nvSpPr>
        <p:spPr>
          <a:xfrm>
            <a:off x="964555" y="263483"/>
            <a:ext cx="367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Machine Learning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78D8C-442E-9920-61C0-4606FCBD97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60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2437413" y="19122"/>
            <a:ext cx="8611587" cy="527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 dirty="0">
                <a:solidFill>
                  <a:schemeClr val="l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/>
                <a:sym typeface="Arial"/>
              </a:rPr>
              <a:t> 학습목표</a:t>
            </a:r>
            <a:endParaRPr sz="2800" dirty="0">
              <a:solidFill>
                <a:schemeClr val="lt1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B1A45-5D58-432A-9F4D-EFDF44A282C3}"/>
              </a:ext>
            </a:extLst>
          </p:cNvPr>
          <p:cNvSpPr txBox="1"/>
          <p:nvPr/>
        </p:nvSpPr>
        <p:spPr>
          <a:xfrm>
            <a:off x="3105948" y="2108200"/>
            <a:ext cx="6081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pc="-150" dirty="0">
                <a:solidFill>
                  <a:srgbClr val="64B8C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THANK YOU</a:t>
            </a:r>
          </a:p>
          <a:p>
            <a:pPr algn="ctr"/>
            <a:r>
              <a:rPr lang="en-US" altLang="ko-KR" sz="5400" spc="-15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FOR WATCHING</a:t>
            </a:r>
            <a:endParaRPr lang="ko-KR" altLang="en-US" sz="5400" spc="-15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76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EA50E0-1A40-4B0A-BC2F-A12F9FB515DE}"/>
              </a:ext>
            </a:extLst>
          </p:cNvPr>
          <p:cNvGrpSpPr/>
          <p:nvPr/>
        </p:nvGrpSpPr>
        <p:grpSpPr>
          <a:xfrm>
            <a:off x="2578041" y="2871884"/>
            <a:ext cx="6651019" cy="3394434"/>
            <a:chOff x="1791232" y="1991800"/>
            <a:chExt cx="8609535" cy="451906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7785EC3-6B41-4ED5-A946-C6F6B4DF9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1232" y="1991800"/>
              <a:ext cx="8609535" cy="451906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6DEAA3-1996-440F-B900-C6D39A89553B}"/>
                </a:ext>
              </a:extLst>
            </p:cNvPr>
            <p:cNvSpPr txBox="1"/>
            <p:nvPr/>
          </p:nvSpPr>
          <p:spPr>
            <a:xfrm>
              <a:off x="6783785" y="5801752"/>
              <a:ext cx="3066443" cy="5326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(Terminal Node)</a:t>
              </a:r>
              <a:endParaRPr lang="ko-KR" altLang="en-US" sz="2000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8D865781-DCC6-E480-42FF-FBAE8C58647D}"/>
              </a:ext>
            </a:extLst>
          </p:cNvPr>
          <p:cNvSpPr txBox="1">
            <a:spLocks/>
          </p:cNvSpPr>
          <p:nvPr/>
        </p:nvSpPr>
        <p:spPr>
          <a:xfrm>
            <a:off x="468721" y="1004387"/>
            <a:ext cx="10515600" cy="6627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0D1"/>
              </a:buClr>
              <a:buSzPts val="2800"/>
              <a:buFont typeface="Arial"/>
              <a:buNone/>
              <a:defRPr sz="2800" kern="1200">
                <a:solidFill>
                  <a:srgbClr val="0090D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</a:rPr>
              <a:t>Decision Tree : </a:t>
            </a:r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</a:rPr>
              <a:t>결정 트리 모델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27FBD-3A26-3CA1-9589-38456797D4B1}"/>
              </a:ext>
            </a:extLst>
          </p:cNvPr>
          <p:cNvSpPr/>
          <p:nvPr/>
        </p:nvSpPr>
        <p:spPr>
          <a:xfrm>
            <a:off x="2155866" y="1667168"/>
            <a:ext cx="8354924" cy="1204715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스무고개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하듯이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예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아니오 질문을 반복하며 학습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특정 기준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질문</a:t>
            </a:r>
            <a:r>
              <a:rPr lang="en-US" altLang="ko-KR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따라 데이터를 구분하는 모델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분류와 회귀에 모두 사용 가능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779BC-B798-8DF2-2FB6-51B3381C53B6}"/>
              </a:ext>
            </a:extLst>
          </p:cNvPr>
          <p:cNvSpPr txBox="1"/>
          <p:nvPr/>
        </p:nvSpPr>
        <p:spPr>
          <a:xfrm>
            <a:off x="964555" y="263483"/>
            <a:ext cx="5547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결정 트리 모델 </a:t>
            </a:r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(Decision Tree)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6BF687-BF03-9DD5-5E35-D833B6AE7C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C1F0C98-399A-453B-B936-F46CEFE69575}"/>
              </a:ext>
            </a:extLst>
          </p:cNvPr>
          <p:cNvSpPr/>
          <p:nvPr/>
        </p:nvSpPr>
        <p:spPr>
          <a:xfrm>
            <a:off x="928536" y="1085952"/>
            <a:ext cx="10670797" cy="4851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지니 불순도 </a:t>
            </a:r>
            <a:r>
              <a:rPr lang="en-US" altLang="ko-KR" sz="28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(Gini Impurity)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해당 범주 안에 </a:t>
            </a:r>
            <a:r>
              <a:rPr lang="ko-KR" altLang="en-US" sz="2400" b="0" i="0" dirty="0">
                <a:solidFill>
                  <a:schemeClr val="accent2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서로 다른 데이터가 얼마나 섞여 있는지</a:t>
            </a:r>
            <a:r>
              <a:rPr lang="ko-KR" altLang="en-US" sz="2400" b="0" i="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뜻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결정 트리 모델의 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노드 분할 기준</a:t>
            </a:r>
            <a:endParaRPr lang="en-US" altLang="ko-KR" sz="24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 질문들이 얼마나 좋은 질문인지 수치로 파악 할 수 있음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0 ~ 0.5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사이 값을 범위로 가짐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불순도가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가까울수록 잘 분류된 것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좋은 질문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∙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불순도가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0.5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라면 데이터가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5:5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비율로 섞여서 분류된 것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좋지 않은 질문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EAA9A-C05F-5A74-590C-7E57A9F73F98}"/>
              </a:ext>
            </a:extLst>
          </p:cNvPr>
          <p:cNvSpPr txBox="1"/>
          <p:nvPr/>
        </p:nvSpPr>
        <p:spPr>
          <a:xfrm>
            <a:off x="964555" y="263483"/>
            <a:ext cx="5547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결정 트리 모델 </a:t>
            </a:r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(Decision Tree)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DFA93-7D70-E6EC-9D09-EE3A02C4B4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5BD1B7A-C274-7136-E641-A5B1462D7801}"/>
              </a:ext>
            </a:extLst>
          </p:cNvPr>
          <p:cNvGrpSpPr/>
          <p:nvPr/>
        </p:nvGrpSpPr>
        <p:grpSpPr>
          <a:xfrm>
            <a:off x="1001536" y="1085952"/>
            <a:ext cx="10185991" cy="5155360"/>
            <a:chOff x="1001536" y="1085952"/>
            <a:chExt cx="10185991" cy="51553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9F6E8A-8DC6-C619-5138-357AC1B28A9A}"/>
                </a:ext>
              </a:extLst>
            </p:cNvPr>
            <p:cNvSpPr/>
            <p:nvPr/>
          </p:nvSpPr>
          <p:spPr>
            <a:xfrm>
              <a:off x="1001536" y="1085952"/>
              <a:ext cx="10185991" cy="5155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BFCCB19-B58C-BD69-2BED-8B03DEE92C53}"/>
                </a:ext>
              </a:extLst>
            </p:cNvPr>
            <p:cNvSpPr/>
            <p:nvPr/>
          </p:nvSpPr>
          <p:spPr>
            <a:xfrm>
              <a:off x="2106454" y="2833575"/>
              <a:ext cx="3264195" cy="11908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지니 불순도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385C612-4DBB-8714-57C3-74AB77D8DCF1}"/>
                </a:ext>
              </a:extLst>
            </p:cNvPr>
            <p:cNvSpPr/>
            <p:nvPr/>
          </p:nvSpPr>
          <p:spPr>
            <a:xfrm>
              <a:off x="6821353" y="2833576"/>
              <a:ext cx="3264195" cy="11908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엔트로피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7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914EC4-DCC1-47D1-B412-89EBF6D664A7}"/>
              </a:ext>
            </a:extLst>
          </p:cNvPr>
          <p:cNvSpPr/>
          <p:nvPr/>
        </p:nvSpPr>
        <p:spPr>
          <a:xfrm>
            <a:off x="928536" y="1085952"/>
            <a:ext cx="106707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지니 불순도 </a:t>
            </a:r>
            <a:r>
              <a:rPr lang="en-US" altLang="ko-KR" sz="28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(Gini Impurity)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8E2171C-435F-4DDB-876E-368576F5580C}"/>
              </a:ext>
            </a:extLst>
          </p:cNvPr>
          <p:cNvGrpSpPr/>
          <p:nvPr/>
        </p:nvGrpSpPr>
        <p:grpSpPr>
          <a:xfrm>
            <a:off x="2214147" y="2030512"/>
            <a:ext cx="7676119" cy="4624388"/>
            <a:chOff x="2214147" y="2030512"/>
            <a:chExt cx="7676119" cy="46243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51E2A38-F6E6-476B-8492-94378DA6D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1734" y="2030512"/>
              <a:ext cx="7588532" cy="462438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15472A5-3243-4F1A-8150-1A9651E176E4}"/>
                </a:ext>
              </a:extLst>
            </p:cNvPr>
            <p:cNvSpPr txBox="1"/>
            <p:nvPr/>
          </p:nvSpPr>
          <p:spPr>
            <a:xfrm>
              <a:off x="2514601" y="2373772"/>
              <a:ext cx="863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0.5</a:t>
              </a:r>
              <a:endParaRPr lang="ko-KR" altLang="en-US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23FD01-7B27-4D69-B49E-D4CBB0128F38}"/>
                </a:ext>
              </a:extLst>
            </p:cNvPr>
            <p:cNvSpPr txBox="1"/>
            <p:nvPr/>
          </p:nvSpPr>
          <p:spPr>
            <a:xfrm>
              <a:off x="2214147" y="2052035"/>
              <a:ext cx="1257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지니 불순도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B9289F1-21AA-1023-C083-40908C8B7592}"/>
              </a:ext>
            </a:extLst>
          </p:cNvPr>
          <p:cNvSpPr txBox="1"/>
          <p:nvPr/>
        </p:nvSpPr>
        <p:spPr>
          <a:xfrm>
            <a:off x="964555" y="263483"/>
            <a:ext cx="5547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결정 트리 모델 </a:t>
            </a:r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(Decision Tree)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109A31-199E-5BC5-A2A9-F388BC3F6D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F89DB-B17D-8E30-F70D-BC98A4C22EDB}"/>
              </a:ext>
            </a:extLst>
          </p:cNvPr>
          <p:cNvSpPr txBox="1"/>
          <p:nvPr/>
        </p:nvSpPr>
        <p:spPr>
          <a:xfrm>
            <a:off x="2514601" y="5295711"/>
            <a:ext cx="863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0.0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E349A-7861-12AD-7EB2-3D1B90D90D10}"/>
              </a:ext>
            </a:extLst>
          </p:cNvPr>
          <p:cNvSpPr txBox="1"/>
          <p:nvPr/>
        </p:nvSpPr>
        <p:spPr>
          <a:xfrm>
            <a:off x="3378201" y="5630092"/>
            <a:ext cx="5169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0.0</a:t>
            </a:r>
            <a:endParaRPr lang="ko-KR" altLang="en-US" sz="11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80385-7E60-787D-DCF4-C4ED158495E5}"/>
              </a:ext>
            </a:extLst>
          </p:cNvPr>
          <p:cNvSpPr txBox="1"/>
          <p:nvPr/>
        </p:nvSpPr>
        <p:spPr>
          <a:xfrm>
            <a:off x="4288884" y="5630092"/>
            <a:ext cx="5169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0.2</a:t>
            </a:r>
            <a:endParaRPr lang="ko-KR" altLang="en-US" sz="11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BA466-4182-A380-128E-D650198062E3}"/>
              </a:ext>
            </a:extLst>
          </p:cNvPr>
          <p:cNvSpPr txBox="1"/>
          <p:nvPr/>
        </p:nvSpPr>
        <p:spPr>
          <a:xfrm>
            <a:off x="5188416" y="5629540"/>
            <a:ext cx="5169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0.4</a:t>
            </a:r>
            <a:endParaRPr lang="ko-KR" altLang="en-US" sz="11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F4EED-15FB-03EB-C39A-5BEEA7FF18EE}"/>
              </a:ext>
            </a:extLst>
          </p:cNvPr>
          <p:cNvSpPr txBox="1"/>
          <p:nvPr/>
        </p:nvSpPr>
        <p:spPr>
          <a:xfrm>
            <a:off x="6084849" y="5627085"/>
            <a:ext cx="5169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0.6</a:t>
            </a:r>
            <a:endParaRPr lang="ko-KR" altLang="en-US" sz="11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DEA6C-79D6-6EFE-97AF-E83E9FA1A142}"/>
              </a:ext>
            </a:extLst>
          </p:cNvPr>
          <p:cNvSpPr txBox="1"/>
          <p:nvPr/>
        </p:nvSpPr>
        <p:spPr>
          <a:xfrm>
            <a:off x="6987848" y="5627085"/>
            <a:ext cx="5169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0.8</a:t>
            </a:r>
            <a:endParaRPr lang="ko-KR" altLang="en-US" sz="11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8E08F6-E08D-DDE1-CD7C-4366D38AB1B0}"/>
              </a:ext>
            </a:extLst>
          </p:cNvPr>
          <p:cNvSpPr txBox="1"/>
          <p:nvPr/>
        </p:nvSpPr>
        <p:spPr>
          <a:xfrm>
            <a:off x="7876229" y="5630092"/>
            <a:ext cx="5169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ECF9BE-C23E-C5C9-29B1-784979BF0102}"/>
              </a:ext>
            </a:extLst>
          </p:cNvPr>
          <p:cNvSpPr txBox="1"/>
          <p:nvPr/>
        </p:nvSpPr>
        <p:spPr>
          <a:xfrm>
            <a:off x="8334721" y="5627085"/>
            <a:ext cx="134094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빨간 구슬의 비율</a:t>
            </a:r>
            <a:endParaRPr lang="en-US" altLang="ko-KR" sz="11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14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914EC4-DCC1-47D1-B412-89EBF6D664A7}"/>
              </a:ext>
            </a:extLst>
          </p:cNvPr>
          <p:cNvSpPr/>
          <p:nvPr/>
        </p:nvSpPr>
        <p:spPr>
          <a:xfrm>
            <a:off x="928536" y="1085952"/>
            <a:ext cx="106707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지니 불순도 </a:t>
            </a:r>
            <a:r>
              <a:rPr lang="en-US" altLang="ko-KR" sz="28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(Gini Impurity)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0EDFC-BEC6-4465-B2DD-1AF44EF25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480" y="2008247"/>
            <a:ext cx="8977046" cy="3718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475B4B-96CB-EA50-EF41-A97BE86E3948}"/>
              </a:ext>
            </a:extLst>
          </p:cNvPr>
          <p:cNvSpPr txBox="1"/>
          <p:nvPr/>
        </p:nvSpPr>
        <p:spPr>
          <a:xfrm>
            <a:off x="964555" y="263483"/>
            <a:ext cx="5547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결정 트리 모델 </a:t>
            </a:r>
            <a:r>
              <a:rPr lang="en-US" altLang="ko-KR" sz="32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(Decision Tree)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FCC9ED-A458-F1C3-0FCC-AF1847E93B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4" t="25030" r="21313" b="22207"/>
          <a:stretch/>
        </p:blipFill>
        <p:spPr>
          <a:xfrm>
            <a:off x="239004" y="208031"/>
            <a:ext cx="720000" cy="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3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10341</TotalTime>
  <Words>3258</Words>
  <Application>Microsoft Office PowerPoint</Application>
  <PresentationFormat>와이드스크린</PresentationFormat>
  <Paragraphs>622</Paragraphs>
  <Slides>56</Slides>
  <Notes>20</Notes>
  <HiddenSlides>7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6" baseType="lpstr">
      <vt:lpstr>Apple SD Gothic Neo</vt:lpstr>
      <vt:lpstr>-apple-system</vt:lpstr>
      <vt:lpstr>Malgun Gothic Semilight</vt:lpstr>
      <vt:lpstr>Pretendard</vt:lpstr>
      <vt:lpstr>SB 어그로 Bold</vt:lpstr>
      <vt:lpstr>맑은 고딕</vt:lpstr>
      <vt:lpstr>메이플스토리</vt:lpstr>
      <vt:lpstr>Arial</vt:lpstr>
      <vt:lpstr>Wingdings</vt:lpstr>
      <vt:lpstr>Office 테마</vt:lpstr>
      <vt:lpstr>Machine Learning</vt:lpstr>
      <vt:lpstr>PowerPoint 프레젠테이션</vt:lpstr>
      <vt:lpstr>PowerPoint 프레젠테이션</vt:lpstr>
      <vt:lpstr>PowerPoint 프레젠테이션</vt:lpstr>
      <vt:lpstr>Decision Tree : 결정 트리 모델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Decision Tree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모델 성능 평가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smhrd</dc:creator>
  <cp:lastModifiedBy>smhrd</cp:lastModifiedBy>
  <cp:revision>27</cp:revision>
  <dcterms:created xsi:type="dcterms:W3CDTF">2022-09-08T07:38:42Z</dcterms:created>
  <dcterms:modified xsi:type="dcterms:W3CDTF">2023-04-14T05:28:41Z</dcterms:modified>
</cp:coreProperties>
</file>