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710" r:id="rId2"/>
    <p:sldId id="620" r:id="rId3"/>
    <p:sldId id="593" r:id="rId4"/>
    <p:sldId id="579" r:id="rId5"/>
    <p:sldId id="580" r:id="rId6"/>
    <p:sldId id="582" r:id="rId7"/>
    <p:sldId id="583" r:id="rId8"/>
    <p:sldId id="584" r:id="rId9"/>
    <p:sldId id="585" r:id="rId10"/>
    <p:sldId id="581" r:id="rId11"/>
    <p:sldId id="588" r:id="rId12"/>
    <p:sldId id="594" r:id="rId13"/>
    <p:sldId id="586" r:id="rId14"/>
    <p:sldId id="590" r:id="rId15"/>
    <p:sldId id="576" r:id="rId16"/>
    <p:sldId id="5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61" autoAdjust="0"/>
  </p:normalViewPr>
  <p:slideViewPr>
    <p:cSldViewPr snapToGrid="0" showGuides="1">
      <p:cViewPr varScale="1">
        <p:scale>
          <a:sx n="78" d="100"/>
          <a:sy n="78" d="100"/>
        </p:scale>
        <p:origin x="18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3CD5C-90C8-4A5E-80B0-84CA92A2E9C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1AB59-E668-43C1-B5CB-34710E51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5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1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07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7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이진분류에서 정확도는 양날의 칼이 될 수 있기 때문에 </a:t>
            </a:r>
            <a:r>
              <a:rPr lang="en-US" altLang="ko-KR" dirty="0"/>
              <a:t>, </a:t>
            </a:r>
            <a:r>
              <a:rPr lang="ko-KR" altLang="en-US" dirty="0"/>
              <a:t>사용하는데 조심해야함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9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재현율은 민감도 </a:t>
            </a:r>
            <a:r>
              <a:rPr lang="en-US" altLang="ko-KR"/>
              <a:t>/ </a:t>
            </a:r>
            <a:r>
              <a:rPr lang="ko-KR" altLang="en-US"/>
              <a:t>적중률 </a:t>
            </a:r>
            <a:r>
              <a:rPr lang="en-US" altLang="ko-KR"/>
              <a:t>/ </a:t>
            </a:r>
            <a:r>
              <a:rPr lang="ko-KR" altLang="en-US"/>
              <a:t>진짜 양성 비율로도 부를 수 있다</a:t>
            </a:r>
            <a:r>
              <a:rPr lang="en-US" altLang="ko-KR"/>
              <a:t>.</a:t>
            </a:r>
          </a:p>
          <a:p>
            <a:r>
              <a:rPr lang="ko-KR" altLang="en-US"/>
              <a:t>재현율을 사용하는 경우는 모든 양성 샘플을 식별해야 할 때 성능 지표로 사용됩니다 </a:t>
            </a:r>
            <a:r>
              <a:rPr lang="en-US" altLang="ko-KR"/>
              <a:t>/ </a:t>
            </a:r>
            <a:r>
              <a:rPr lang="ko-KR" altLang="en-US"/>
              <a:t>즉 거짓 음성을 피하는게 가장 중요할 때 사용하는 지표입니다</a:t>
            </a:r>
            <a:r>
              <a:rPr lang="en-US" altLang="ko-KR"/>
              <a:t>.</a:t>
            </a:r>
          </a:p>
          <a:p>
            <a:r>
              <a:rPr lang="ko-KR" altLang="en-US"/>
              <a:t>재현율을 쉽게 이해하는 방법은 실제 정답을 얼마나 맞췄느나 라고 생각하는게 가장 좋은 방법입니다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3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정밀도는 양성 예측도라고 부를 수도 있습니다</a:t>
            </a:r>
            <a:r>
              <a:rPr lang="en-US" altLang="ko-KR"/>
              <a:t>.</a:t>
            </a:r>
          </a:p>
          <a:p>
            <a:r>
              <a:rPr lang="ko-KR" altLang="en-US"/>
              <a:t>정밀도는 거짓 양성</a:t>
            </a:r>
            <a:r>
              <a:rPr lang="en-US" altLang="ko-KR"/>
              <a:t>(FP)</a:t>
            </a:r>
            <a:r>
              <a:rPr lang="ko-KR" altLang="en-US"/>
              <a:t>의 수를 줄이는 것이 목표일 때 성능 지표로 사용합니다</a:t>
            </a:r>
            <a:r>
              <a:rPr lang="en-US" altLang="ko-KR"/>
              <a:t>.</a:t>
            </a:r>
          </a:p>
          <a:p>
            <a:r>
              <a:rPr lang="ko-KR" altLang="en-US"/>
              <a:t>즉 예측값이 얼마나 정확한가를 확인 할 때 사용합니다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6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r>
              <a:rPr lang="ko-KR" altLang="en-US" dirty="0"/>
              <a:t>스코어는 정밀도와 재현율이 어느 한쪽으로 치우치지 않는 수치를 </a:t>
            </a:r>
            <a:r>
              <a:rPr lang="ko-KR" altLang="en-US" dirty="0" err="1"/>
              <a:t>나타낼때</a:t>
            </a:r>
            <a:r>
              <a:rPr lang="ko-KR" altLang="en-US" dirty="0"/>
              <a:t> 상대적으로 높은 값이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4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https://angeloyeo.github.io/2020/08/05/ROC.html</a:t>
            </a:r>
          </a:p>
          <a:p>
            <a:r>
              <a:rPr lang="en-US" altLang="ko-KR" dirty="0"/>
              <a:t>Roc</a:t>
            </a:r>
            <a:r>
              <a:rPr lang="ko-KR" altLang="en-US" dirty="0"/>
              <a:t>곡선과 이에 기반한 </a:t>
            </a:r>
            <a:r>
              <a:rPr lang="en-US" altLang="ko-KR" dirty="0" err="1"/>
              <a:t>auc</a:t>
            </a:r>
            <a:r>
              <a:rPr lang="ko-KR" altLang="en-US" dirty="0"/>
              <a:t>스코어는 이진 분류의 예측 성능 측정에서 중요하게 사용되는 지표</a:t>
            </a:r>
            <a:endParaRPr lang="en-US" altLang="ko-KR" dirty="0"/>
          </a:p>
          <a:p>
            <a:r>
              <a:rPr lang="ko-KR" altLang="en-US" dirty="0"/>
              <a:t>일반적으로 의학 분야에서 많이 사용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이진분류 모델의 예측 성능을 판단하는 중요한 평가 지표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ROC curve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는 그래프이기 때문에 명확한 수치로써 비교하기가 어렵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습니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따라서 그래프 아래의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</a:rPr>
              <a:t>면적값을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 이용합니다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이것이 바로 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AUC(Area Under Curve)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최대값은 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1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이며 좋은 모델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즉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, Fall-out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에 비해 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Recall 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값이 클수록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) 1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에 가까운 값이 나옵니다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1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C567-B746-77F9-109B-88A55AC4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992304-1B51-5C35-4660-19555E9C8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0372B-D93A-F4F6-D636-335E5707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E3A9-E10D-49F2-A420-97C1149C289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58A01-5F0B-9290-8B50-3F1E7949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63849-F848-92D7-996D-8E55C1F9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D6AD-3303-4E05-B50B-18D195FC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5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4ECFB-EB4E-6FA7-5A26-BD47FB3B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FCFA09-996D-CA36-76D7-C74E2CABC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A0CF8-0590-16B9-8541-1BF06AB1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E3A9-E10D-49F2-A420-97C1149C289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88A4C-8745-991D-5E9A-68E373F2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391DC-EECA-B096-7BEC-773BD040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D6AD-3303-4E05-B50B-18D195FC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7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21E52D-CA3C-47CE-95C4-1A74307F9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0AF921-A8BF-F3D9-54C1-599502E9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16B0D-4196-0E48-5DF2-518904DA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E3A9-E10D-49F2-A420-97C1149C289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18F10-F928-947A-FAF8-5E7EE501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1B45B-2203-B77C-42D2-AE3FC357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D6AD-3303-4E05-B50B-18D195FC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7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345" y="203104"/>
            <a:ext cx="10515600" cy="662781"/>
          </a:xfrm>
        </p:spPr>
        <p:txBody>
          <a:bodyPr>
            <a:noAutofit/>
          </a:bodyPr>
          <a:lstStyle>
            <a:lvl1pPr>
              <a:defRPr sz="280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2CC-218F-474B-81B6-1A56FEEFF590}" type="datetime1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3FAD66-473F-4519-9FA7-CB3767A9E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" y="929644"/>
            <a:ext cx="11247119" cy="457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3086" y="346322"/>
            <a:ext cx="1658857" cy="4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8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9C9C2-EB32-6D52-4D8A-086E53BC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491F6-07FA-EB50-B492-5501BA23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26B11-54B1-B6DB-A983-86F19186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E3A9-E10D-49F2-A420-97C1149C289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BB008-E368-87C5-4DE5-BA0D1BBC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0E642-DF4F-B3B1-5560-092E7C2A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D6AD-3303-4E05-B50B-18D195FC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5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9CE8F-816A-B0A9-D3B6-FB8FFDCE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1BF98-0F74-CA7B-3834-95DBE7CDC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9BBCF-182D-349F-C2AA-5A5D0426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E3A9-E10D-49F2-A420-97C1149C289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E176E-3DF2-0025-0450-AA6BC144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152D6-A473-B49C-CA88-310011C5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D6AD-3303-4E05-B50B-18D195FC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4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7A10D-D9D5-7152-E65B-F80BB42A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35058-6F1B-6351-4FB4-BFE1C5F00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6A2E81-F994-AF9A-9DAA-13A4B3619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AFF7A5-1FB3-781A-8C6E-4F4AAD0F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E3A9-E10D-49F2-A420-97C1149C289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03A60-09C7-6361-FC83-485F39B8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5BC79-FA0C-D649-6605-0DA8AFB9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D6AD-3303-4E05-B50B-18D195FC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21E6B-2640-4BDD-6AD8-C0926492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67877-6F9E-E866-A103-DB69D2CB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1F6562-83B5-A55F-1AFC-93EC658F4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7CD9D5-7F49-18C2-5DB9-A26A7ABC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F40195-B1D8-A234-D85A-5C51FF3D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F7067-BFB7-AD73-1B5D-B1B705CE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E3A9-E10D-49F2-A420-97C1149C289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1753C3-9528-033A-7DA2-91C887FB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BB3174-C35E-8C0E-B394-61DB7E3E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D6AD-3303-4E05-B50B-18D195FC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2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2C380-2258-2A11-7979-0744408F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EF6F07-1188-09D6-EAA0-8BD4D355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E3A9-E10D-49F2-A420-97C1149C289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B4553-5879-008F-7AE1-8D4A48FC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6109AB-59BE-EEAA-9692-781D2322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D6AD-3303-4E05-B50B-18D195FC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7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09BA88-E6DA-402B-AD80-D1382FA8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E3A9-E10D-49F2-A420-97C1149C289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418CB2-F2BA-8585-C7D3-24151CA5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18A63-7D19-C8A2-603D-9DB344A6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D6AD-3303-4E05-B50B-18D195FC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8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676F4-AD16-F8C5-9781-2E68B5C5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261FE-C32A-A66E-A9B0-461E0C75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287C4-014C-D304-4AE7-F41849AA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4ADF8-D700-F9C4-C661-D4DD867D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E3A9-E10D-49F2-A420-97C1149C289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50D63-3987-2AA7-64BB-E3F3551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AAE29-8766-2C7E-E4D2-F5E275C6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D6AD-3303-4E05-B50B-18D195FC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0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66A4B-FEAE-1BFE-05CB-0521FDD5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C0D36A-8D70-7B84-21A2-F3B703CEB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EE6E5-41D7-D604-CEE6-E7BCF781A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2461C-ED9A-0F26-BAC3-61D6A6E7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E3A9-E10D-49F2-A420-97C1149C289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2EC626-83C3-B4E9-3FF1-8AE3540F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31AED-8387-BAA1-FECA-0ACFCFA7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D6AD-3303-4E05-B50B-18D195FC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6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8FE123-221A-7D2F-B2EE-7D4149F8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12787-4FDE-5489-E138-C5FFD1A2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9D0BA-8DCF-1300-6515-23F2C907A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E3A9-E10D-49F2-A420-97C1149C289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DD949-3CF4-84DE-7EEF-DF63E3DE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7E6FC-A7BE-11F3-A492-FD2DDA595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6D6AD-3303-4E05-B50B-18D195FC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3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bin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bin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bin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bin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bin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183A260-8FB0-3060-512D-B58B8C9F9397}"/>
              </a:ext>
            </a:extLst>
          </p:cNvPr>
          <p:cNvSpPr/>
          <p:nvPr/>
        </p:nvSpPr>
        <p:spPr>
          <a:xfrm>
            <a:off x="0" y="2128345"/>
            <a:ext cx="6096000" cy="472965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CB64931F-71FA-FDB6-A980-E6B625CC49EE}"/>
              </a:ext>
            </a:extLst>
          </p:cNvPr>
          <p:cNvSpPr/>
          <p:nvPr/>
        </p:nvSpPr>
        <p:spPr>
          <a:xfrm rot="18900000">
            <a:off x="-2284486" y="643901"/>
            <a:ext cx="8647704" cy="2826191"/>
          </a:xfrm>
          <a:prstGeom prst="trapezoid">
            <a:avLst>
              <a:gd name="adj" fmla="val 100977"/>
            </a:avLst>
          </a:prstGeom>
          <a:solidFill>
            <a:srgbClr val="1CD8EC"/>
          </a:solidFill>
          <a:ln>
            <a:solidFill>
              <a:srgbClr val="1CD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0893C0F-8EF9-4BEC-6C96-6F2A10784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3434" y="1182414"/>
            <a:ext cx="6574221" cy="2554014"/>
          </a:xfrm>
        </p:spPr>
        <p:txBody>
          <a:bodyPr>
            <a:noAutofit/>
          </a:bodyPr>
          <a:lstStyle/>
          <a:p>
            <a:pPr algn="r"/>
            <a:r>
              <a:rPr lang="en-US" altLang="ko-KR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Machine</a:t>
            </a:r>
            <a:br>
              <a:rPr lang="en-US" altLang="ko-KR" sz="8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8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</a:t>
            </a:r>
            <a:endParaRPr lang="ko-KR" altLang="en-US" sz="8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BDA0F71-FDF8-99FE-353E-69DC861A7740}"/>
              </a:ext>
            </a:extLst>
          </p:cNvPr>
          <p:cNvSpPr txBox="1">
            <a:spLocks/>
          </p:cNvSpPr>
          <p:nvPr/>
        </p:nvSpPr>
        <p:spPr>
          <a:xfrm>
            <a:off x="8261132" y="5675586"/>
            <a:ext cx="3326524" cy="590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400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 규 남 </a:t>
            </a:r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연구원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B7E45D-0075-EDE7-B16B-47D038EE736B}"/>
              </a:ext>
            </a:extLst>
          </p:cNvPr>
          <p:cNvSpPr/>
          <p:nvPr/>
        </p:nvSpPr>
        <p:spPr>
          <a:xfrm>
            <a:off x="5238750" y="3822153"/>
            <a:ext cx="6411969" cy="6306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7DF6AA-DBEE-6930-4DAE-B723537A0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377842"/>
            <a:ext cx="2497194" cy="6503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62D24F-04FF-80FA-617D-8F099E8F8C65}"/>
              </a:ext>
            </a:extLst>
          </p:cNvPr>
          <p:cNvSpPr txBox="1">
            <a:spLocks/>
          </p:cNvSpPr>
          <p:nvPr/>
        </p:nvSpPr>
        <p:spPr>
          <a:xfrm>
            <a:off x="3862873" y="3904703"/>
            <a:ext cx="7724782" cy="945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chap 4.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en-US" altLang="ko-KR" sz="3200" i="0" dirty="0"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16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F0320FD-EB62-4302-AAD6-C8DE44EACCC7}"/>
              </a:ext>
            </a:extLst>
          </p:cNvPr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 err="1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Confusion_matrix</a:t>
            </a:r>
            <a:endParaRPr lang="en-US" altLang="ko-KR" sz="2800" dirty="0"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CC12641-6620-4566-86D6-5202FFAD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41" y="1804987"/>
            <a:ext cx="5831879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3E94E4-4E6C-43E3-BC07-075B8C7C9D0D}"/>
              </a:ext>
            </a:extLst>
          </p:cNvPr>
          <p:cNvSpPr/>
          <p:nvPr/>
        </p:nvSpPr>
        <p:spPr>
          <a:xfrm>
            <a:off x="7824475" y="2352170"/>
            <a:ext cx="3056825" cy="1943379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정밀도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(Precision)</a:t>
            </a: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양성 중에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양성 비율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CC3C5137-667B-4733-B763-30CF227E7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80" y="5056424"/>
            <a:ext cx="38100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B6ACD00-13A5-EEA6-A716-813227A2B0B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43306B-6294-34DB-F9BC-62F0F1A966F1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35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320FD-EB62-4302-AAD6-C8DE44EACCC7}"/>
              </a:ext>
            </a:extLst>
          </p:cNvPr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 err="1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Confusion_matrix</a:t>
            </a:r>
            <a:endParaRPr lang="en-US" altLang="ko-KR" sz="2800" dirty="0"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B9C4D6D-9471-46AF-A804-D568CBBDB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8" t="4891" r="2664" b="11092"/>
          <a:stretch/>
        </p:blipFill>
        <p:spPr bwMode="auto">
          <a:xfrm>
            <a:off x="3293539" y="3253786"/>
            <a:ext cx="1726764" cy="113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ED0F3-0D63-4B9F-B19A-319C2512151B}"/>
              </a:ext>
            </a:extLst>
          </p:cNvPr>
          <p:cNvCxnSpPr/>
          <p:nvPr/>
        </p:nvCxnSpPr>
        <p:spPr>
          <a:xfrm>
            <a:off x="4145223" y="2352738"/>
            <a:ext cx="0" cy="32072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E952D9-B2C0-420D-94DD-7C59C3380441}"/>
              </a:ext>
            </a:extLst>
          </p:cNvPr>
          <p:cNvCxnSpPr/>
          <p:nvPr/>
        </p:nvCxnSpPr>
        <p:spPr>
          <a:xfrm>
            <a:off x="2313744" y="3821449"/>
            <a:ext cx="374654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EBBBF3-CC9F-49A6-86A5-731D14B2DE9C}"/>
              </a:ext>
            </a:extLst>
          </p:cNvPr>
          <p:cNvSpPr/>
          <p:nvPr/>
        </p:nvSpPr>
        <p:spPr>
          <a:xfrm>
            <a:off x="4006797" y="1688929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12778A-7104-4F48-A649-B6A47251736C}"/>
              </a:ext>
            </a:extLst>
          </p:cNvPr>
          <p:cNvSpPr/>
          <p:nvPr/>
        </p:nvSpPr>
        <p:spPr>
          <a:xfrm>
            <a:off x="2056394" y="1688930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F7281C-EE41-498B-845A-08FFC5B51F25}"/>
              </a:ext>
            </a:extLst>
          </p:cNvPr>
          <p:cNvSpPr/>
          <p:nvPr/>
        </p:nvSpPr>
        <p:spPr>
          <a:xfrm>
            <a:off x="2551369" y="2569284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A3D223-E0BE-43F9-9BE7-39D636F92F5D}"/>
              </a:ext>
            </a:extLst>
          </p:cNvPr>
          <p:cNvSpPr/>
          <p:nvPr/>
        </p:nvSpPr>
        <p:spPr>
          <a:xfrm>
            <a:off x="4501772" y="4320318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20E19D-AE0A-4791-A493-F2FCEC996D7C}"/>
              </a:ext>
            </a:extLst>
          </p:cNvPr>
          <p:cNvSpPr/>
          <p:nvPr/>
        </p:nvSpPr>
        <p:spPr>
          <a:xfrm>
            <a:off x="2551369" y="4320318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544C4C-A32F-4067-8F82-A6E6F0CFA5E2}"/>
              </a:ext>
            </a:extLst>
          </p:cNvPr>
          <p:cNvSpPr/>
          <p:nvPr/>
        </p:nvSpPr>
        <p:spPr>
          <a:xfrm>
            <a:off x="4501772" y="2569284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95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1A3BB6-3CCF-46FA-9700-5ADF38BC6BDB}"/>
              </a:ext>
            </a:extLst>
          </p:cNvPr>
          <p:cNvGrpSpPr/>
          <p:nvPr/>
        </p:nvGrpSpPr>
        <p:grpSpPr>
          <a:xfrm>
            <a:off x="6877354" y="2654871"/>
            <a:ext cx="3412351" cy="1809919"/>
            <a:chOff x="5825794" y="2349297"/>
            <a:chExt cx="3412351" cy="1809919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45F061E-E589-44BD-B56C-7662404BE1C6}"/>
                </a:ext>
              </a:extLst>
            </p:cNvPr>
            <p:cNvCxnSpPr/>
            <p:nvPr/>
          </p:nvCxnSpPr>
          <p:spPr>
            <a:xfrm>
              <a:off x="5932733" y="3242656"/>
              <a:ext cx="3239303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BE92D59-716F-409A-9363-AA48BA9AB24B}"/>
                </a:ext>
              </a:extLst>
            </p:cNvPr>
            <p:cNvSpPr/>
            <p:nvPr/>
          </p:nvSpPr>
          <p:spPr>
            <a:xfrm>
              <a:off x="5825794" y="3446943"/>
              <a:ext cx="3393377" cy="712273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en-US" altLang="ko-KR" sz="40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100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B206170-3DD8-45D8-BAFF-3E4A25213C51}"/>
                </a:ext>
              </a:extLst>
            </p:cNvPr>
            <p:cNvSpPr/>
            <p:nvPr/>
          </p:nvSpPr>
          <p:spPr>
            <a:xfrm>
              <a:off x="5844768" y="2349297"/>
              <a:ext cx="3393377" cy="712273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en-US" altLang="ko-KR" sz="40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5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B44659-6F67-41BD-BDDA-12F793DAD850}"/>
              </a:ext>
            </a:extLst>
          </p:cNvPr>
          <p:cNvSpPr/>
          <p:nvPr/>
        </p:nvSpPr>
        <p:spPr>
          <a:xfrm>
            <a:off x="450843" y="2679486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9DD432-8DC3-436B-91D9-37EE8BFC88B6}"/>
              </a:ext>
            </a:extLst>
          </p:cNvPr>
          <p:cNvSpPr/>
          <p:nvPr/>
        </p:nvSpPr>
        <p:spPr>
          <a:xfrm>
            <a:off x="431995" y="4407222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050E9A58-E9E3-4526-AA33-4C82A4C5A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756" y="4878765"/>
            <a:ext cx="3127949" cy="89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DECD0-F911-4902-9232-24382BF1CD3C}"/>
              </a:ext>
            </a:extLst>
          </p:cNvPr>
          <p:cNvSpPr/>
          <p:nvPr/>
        </p:nvSpPr>
        <p:spPr>
          <a:xfrm>
            <a:off x="6096000" y="1398056"/>
            <a:ext cx="5292221" cy="108160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 중 암 환자는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 모두 암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1547C1-86E5-9C48-F1D2-82A108D0FB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2EA2A4-F8B0-2B1F-B5A7-DDDCAF1CE8BE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75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320FD-EB62-4302-AAD6-C8DE44EACCC7}"/>
              </a:ext>
            </a:extLst>
          </p:cNvPr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 err="1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Confusion_matrix</a:t>
            </a:r>
            <a:endParaRPr lang="en-US" altLang="ko-KR" sz="2800" dirty="0"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B9964C-6390-436F-969B-2FE219394676}"/>
              </a:ext>
            </a:extLst>
          </p:cNvPr>
          <p:cNvSpPr/>
          <p:nvPr/>
        </p:nvSpPr>
        <p:spPr>
          <a:xfrm>
            <a:off x="845238" y="1779171"/>
            <a:ext cx="8530029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상황에 따른 재현율과 정밀도의 상대적인 중요도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0721C3-F59E-4145-91AF-69866EDD6EBA}"/>
              </a:ext>
            </a:extLst>
          </p:cNvPr>
          <p:cNvSpPr/>
          <p:nvPr/>
        </p:nvSpPr>
        <p:spPr>
          <a:xfrm>
            <a:off x="1050543" y="2397886"/>
            <a:ext cx="10090913" cy="379003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Recall(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재현율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선호하는 경우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-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positive(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양성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데이터 예측을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Negative(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음성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 잘못 판단하게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되면 업무상 큰 영향을 줌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-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암진단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금융사기 판별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도둑 판별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Precision(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정밀도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선호하는 경우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-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Negative(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음성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데이터 예측을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Positive(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양성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 잘못 판단하게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되면 업무상 큰 영향을 줌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-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스펨메일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스팸메일 양성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정상메일 음성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-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어린아이 제공 영상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안전 영상 양성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비안전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영상 음성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547F1C-8BC8-9309-BAFE-D6629D921A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FE9BF4-4142-4037-9FE9-4D105FE8CCFE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12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320FD-EB62-4302-AAD6-C8DE44EACCC7}"/>
              </a:ext>
            </a:extLst>
          </p:cNvPr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 err="1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Confusion_matrix</a:t>
            </a:r>
            <a:endParaRPr lang="en-US" altLang="ko-KR" sz="2800" dirty="0"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55F2C5-034B-4101-884B-8C0F6E18E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81" y="1804988"/>
            <a:ext cx="5831879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B68857-378F-4A20-9623-3505814F6B18}"/>
              </a:ext>
            </a:extLst>
          </p:cNvPr>
          <p:cNvSpPr/>
          <p:nvPr/>
        </p:nvSpPr>
        <p:spPr>
          <a:xfrm>
            <a:off x="7839714" y="2734309"/>
            <a:ext cx="3056825" cy="138938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F1 - score</a:t>
            </a: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정밀도와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재현율의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조화평균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F0559F4-0846-4F8F-8207-A9F44DF8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87" y="5225420"/>
            <a:ext cx="41433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0C8BCB2-91C7-ABA7-D5CB-98B5A9D503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FC51E6-C2FB-BB91-665A-A464593C3E1A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89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320FD-EB62-4302-AAD6-C8DE44EACCC7}"/>
              </a:ext>
            </a:extLst>
          </p:cNvPr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ROC curve</a:t>
            </a:r>
          </a:p>
        </p:txBody>
      </p:sp>
      <p:pic>
        <p:nvPicPr>
          <p:cNvPr id="7" name="Picture 2" descr="roc ì»¤ë¸ëì ëí ì´ë¯¸ì§ ê²ìê²°ê³¼">
            <a:extLst>
              <a:ext uri="{FF2B5EF4-FFF2-40B4-BE49-F238E27FC236}">
                <a16:creationId xmlns:a16="http://schemas.microsoft.com/office/drawing/2014/main" id="{9322F34D-6601-4DE1-AA92-200F9017C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54" y="1734433"/>
            <a:ext cx="6167266" cy="45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23973D22-4AE7-4210-825A-6D202D57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02" y="2600488"/>
            <a:ext cx="3300483" cy="1655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아래쪽 화살표 1">
            <a:extLst>
              <a:ext uri="{FF2B5EF4-FFF2-40B4-BE49-F238E27FC236}">
                <a16:creationId xmlns:a16="http://schemas.microsoft.com/office/drawing/2014/main" id="{7933A74F-A994-48DE-9C06-A44297BEC9AB}"/>
              </a:ext>
            </a:extLst>
          </p:cNvPr>
          <p:cNvSpPr/>
          <p:nvPr/>
        </p:nvSpPr>
        <p:spPr>
          <a:xfrm rot="7693881">
            <a:off x="2962357" y="2940360"/>
            <a:ext cx="724093" cy="1274060"/>
          </a:xfrm>
          <a:prstGeom prst="downArrow">
            <a:avLst>
              <a:gd name="adj1" fmla="val 40992"/>
              <a:gd name="adj2" fmla="val 613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23E48-ACAF-43A9-A336-7D032CD1FD40}"/>
              </a:ext>
            </a:extLst>
          </p:cNvPr>
          <p:cNvSpPr/>
          <p:nvPr/>
        </p:nvSpPr>
        <p:spPr>
          <a:xfrm>
            <a:off x="2930980" y="3992199"/>
            <a:ext cx="1358504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Better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C99FA8-BEE1-EE81-337C-572E0FBBA98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F5F125-ABF6-FD0B-FD6F-59C9D6F5C307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59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51B2A3-6025-4D0A-B8B7-C6516BE12150}"/>
              </a:ext>
            </a:extLst>
          </p:cNvPr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ROC curve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BECFC7D1-9733-44D7-86FF-FAC035F2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923" y="2896293"/>
            <a:ext cx="3300483" cy="1655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4B761D-3000-4101-8907-5BF09B00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57" y="1677870"/>
            <a:ext cx="6386562" cy="409236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04FEAED-408D-F018-A210-CC8FBEA8E4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306AC-26AF-E1A6-BEFC-B85BC9E59F93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0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9BB3C-96DD-446B-A802-21213F5A46C4}"/>
              </a:ext>
            </a:extLst>
          </p:cNvPr>
          <p:cNvSpPr txBox="1"/>
          <p:nvPr/>
        </p:nvSpPr>
        <p:spPr>
          <a:xfrm>
            <a:off x="482172" y="1171163"/>
            <a:ext cx="4529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Linear Model - Classification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5EF7B3-7114-4261-A150-04588715FD13}"/>
              </a:ext>
            </a:extLst>
          </p:cNvPr>
          <p:cNvSpPr/>
          <p:nvPr/>
        </p:nvSpPr>
        <p:spPr>
          <a:xfrm>
            <a:off x="2690495" y="3119099"/>
            <a:ext cx="7049611" cy="108160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결과의 불확실성 및 분류결과에 대한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평가지표를 확인해보자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A64B6E-CC39-CDB9-613B-E2F62A94E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E8C6C5-5B09-0F9C-9EF8-3CE82B93027B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56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7E83A0-6A39-851D-14E2-D8DC745BF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01" y="-187766"/>
            <a:ext cx="5502285" cy="550228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94826" y="4540436"/>
            <a:ext cx="7136835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400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en-US" altLang="ko-KR" sz="4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92" y="528330"/>
            <a:ext cx="2377121" cy="5765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BC8901E-36E2-C7BB-42AF-E6E8642FA958}"/>
              </a:ext>
            </a:extLst>
          </p:cNvPr>
          <p:cNvSpPr/>
          <p:nvPr/>
        </p:nvSpPr>
        <p:spPr>
          <a:xfrm>
            <a:off x="6422834" y="1418164"/>
            <a:ext cx="51036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느낌표">
            <a:extLst>
              <a:ext uri="{FF2B5EF4-FFF2-40B4-BE49-F238E27FC236}">
                <a16:creationId xmlns:a16="http://schemas.microsoft.com/office/drawing/2014/main" id="{E9B61522-37F4-907D-E5F2-18461D375A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0307" y="1337534"/>
            <a:ext cx="389860" cy="3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6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320FD-EB62-4302-AAD6-C8DE44EACCC7}"/>
              </a:ext>
            </a:extLst>
          </p:cNvPr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 err="1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Confusion_matrix</a:t>
            </a:r>
            <a:endParaRPr lang="en-US" altLang="ko-KR" sz="2800" dirty="0"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79D2F4-7F56-DE46-76CF-5D670BDFBD61}"/>
              </a:ext>
            </a:extLst>
          </p:cNvPr>
          <p:cNvGrpSpPr/>
          <p:nvPr/>
        </p:nvGrpSpPr>
        <p:grpSpPr>
          <a:xfrm>
            <a:off x="869954" y="2156416"/>
            <a:ext cx="5626794" cy="3246170"/>
            <a:chOff x="705874" y="1787084"/>
            <a:chExt cx="5626794" cy="324617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6102CD3-112A-43CB-A336-9AD4C03B29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94"/>
            <a:stretch/>
          </p:blipFill>
          <p:spPr bwMode="auto">
            <a:xfrm>
              <a:off x="1167539" y="2393085"/>
              <a:ext cx="5165129" cy="256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9B348D7-57B7-986C-F91B-7CCC641B3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538" y="2156416"/>
              <a:ext cx="3248478" cy="32389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93D69C-4277-9BB6-B0A4-4A7FD56EA73B}"/>
                </a:ext>
              </a:extLst>
            </p:cNvPr>
            <p:cNvSpPr txBox="1"/>
            <p:nvPr/>
          </p:nvSpPr>
          <p:spPr>
            <a:xfrm>
              <a:off x="3098202" y="1787084"/>
              <a:ext cx="253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ea typeface="메이플스토리" panose="02000300000000000000" pitchFamily="2" charset="-127"/>
                </a:rPr>
                <a:t>예측 클래스</a:t>
              </a:r>
              <a:r>
                <a:rPr lang="en-US" altLang="ko-KR" dirty="0">
                  <a:ea typeface="메이플스토리" panose="02000300000000000000" pitchFamily="2" charset="-127"/>
                </a:rPr>
                <a:t>(Predict Class)</a:t>
              </a:r>
              <a:endParaRPr lang="ko-KR" altLang="en-US" dirty="0">
                <a:ea typeface="메이플스토리" panose="020003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5B0E15-F645-73EB-52A0-DA9CB3E47D07}"/>
                </a:ext>
              </a:extLst>
            </p:cNvPr>
            <p:cNvSpPr txBox="1"/>
            <p:nvPr/>
          </p:nvSpPr>
          <p:spPr>
            <a:xfrm>
              <a:off x="705874" y="2480311"/>
              <a:ext cx="461665" cy="255294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dirty="0">
                  <a:ea typeface="메이플스토리" panose="02000300000000000000" pitchFamily="2" charset="-127"/>
                </a:rPr>
                <a:t>실제 클래스</a:t>
              </a:r>
              <a:r>
                <a:rPr lang="en-US" altLang="ko-KR" dirty="0">
                  <a:ea typeface="메이플스토리" panose="02000300000000000000" pitchFamily="2" charset="-127"/>
                </a:rPr>
                <a:t>(Actual Class)</a:t>
              </a:r>
              <a:endParaRPr lang="ko-KR" altLang="en-US" dirty="0">
                <a:ea typeface="메이플스토리" panose="020003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6493F62-3327-6D30-2085-61FB127BE20C}"/>
              </a:ext>
            </a:extLst>
          </p:cNvPr>
          <p:cNvSpPr txBox="1"/>
          <p:nvPr/>
        </p:nvSpPr>
        <p:spPr>
          <a:xfrm>
            <a:off x="6958413" y="2296265"/>
            <a:ext cx="48131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True Negative(TN) </a:t>
            </a:r>
            <a:endParaRPr lang="en-US" altLang="ko-KR" dirty="0">
              <a:solidFill>
                <a:srgbClr val="00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False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정답을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False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라고 예측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False Positive(FP)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False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정답을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라고 예측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False Negative(FN)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정답을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False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라고 예측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True Positive(TP)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정답을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라고 예측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88445D-299A-32CB-CB24-8EAF100BAA3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B9C49E-B120-4998-4E98-3BFFA62C719C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10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320FD-EB62-4302-AAD6-C8DE44EACCC7}"/>
              </a:ext>
            </a:extLst>
          </p:cNvPr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 err="1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Confusion_matrix</a:t>
            </a:r>
            <a:endParaRPr lang="en-US" altLang="ko-KR" sz="2800" dirty="0"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332E7907-7E47-41FC-9123-3108A07E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082" y="1912397"/>
            <a:ext cx="4867694" cy="105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79C4E7-BBD4-4AB5-BF62-639B52677472}"/>
              </a:ext>
            </a:extLst>
          </p:cNvPr>
          <p:cNvSpPr/>
          <p:nvPr/>
        </p:nvSpPr>
        <p:spPr>
          <a:xfrm>
            <a:off x="6667082" y="3259639"/>
            <a:ext cx="5029957" cy="231271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정확도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(Accuracy)</a:t>
            </a: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 중에 정확히 맞춘 비율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불균형한 데이터가 들어있을 경우 정확도로 성능을 평가하는 것은 문제가 됨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7F7224-7894-FB40-6632-492E4919C195}"/>
              </a:ext>
            </a:extLst>
          </p:cNvPr>
          <p:cNvGrpSpPr/>
          <p:nvPr/>
        </p:nvGrpSpPr>
        <p:grpSpPr>
          <a:xfrm>
            <a:off x="817615" y="1986392"/>
            <a:ext cx="5278385" cy="3198768"/>
            <a:chOff x="672480" y="1787084"/>
            <a:chExt cx="5660188" cy="3433551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9B22356-08E7-32F2-3AC8-F6F237AE1E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94"/>
            <a:stretch/>
          </p:blipFill>
          <p:spPr bwMode="auto">
            <a:xfrm>
              <a:off x="1167539" y="2393085"/>
              <a:ext cx="5165129" cy="256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BE8B453-4A3A-2B97-8F29-82D3D7E1D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0538" y="2156416"/>
              <a:ext cx="3248478" cy="32389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711A8E-FFCE-50F0-FB16-30B86E0989EB}"/>
                </a:ext>
              </a:extLst>
            </p:cNvPr>
            <p:cNvSpPr txBox="1"/>
            <p:nvPr/>
          </p:nvSpPr>
          <p:spPr>
            <a:xfrm>
              <a:off x="3098202" y="1787084"/>
              <a:ext cx="2716497" cy="39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ea typeface="메이플스토리" panose="02000300000000000000" pitchFamily="2" charset="-127"/>
                </a:rPr>
                <a:t>예측 클래스</a:t>
              </a:r>
              <a:r>
                <a:rPr lang="en-US" altLang="ko-KR" dirty="0">
                  <a:ea typeface="메이플스토리" panose="02000300000000000000" pitchFamily="2" charset="-127"/>
                </a:rPr>
                <a:t>(Predict Class)</a:t>
              </a:r>
              <a:endParaRPr lang="ko-KR" altLang="en-US" dirty="0">
                <a:ea typeface="메이플스토리" panose="02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77D3EA-1551-EE83-DFFD-6944D23D74CA}"/>
                </a:ext>
              </a:extLst>
            </p:cNvPr>
            <p:cNvSpPr txBox="1"/>
            <p:nvPr/>
          </p:nvSpPr>
          <p:spPr>
            <a:xfrm>
              <a:off x="672480" y="2480311"/>
              <a:ext cx="495059" cy="27403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dirty="0">
                  <a:ea typeface="메이플스토리" panose="02000300000000000000" pitchFamily="2" charset="-127"/>
                </a:rPr>
                <a:t>실제 클래스</a:t>
              </a:r>
              <a:r>
                <a:rPr lang="en-US" altLang="ko-KR" dirty="0">
                  <a:ea typeface="메이플스토리" panose="02000300000000000000" pitchFamily="2" charset="-127"/>
                </a:rPr>
                <a:t>(Actual Class)</a:t>
              </a:r>
              <a:endParaRPr lang="ko-KR" altLang="en-US" dirty="0">
                <a:ea typeface="메이플스토리" panose="02000300000000000000" pitchFamily="2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40A7AA8-095E-57F0-EDFC-FC4432483A2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1AA71A-9455-40C4-0144-51289F7AD4E8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4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320FD-EB62-4302-AAD6-C8DE44EACCC7}"/>
              </a:ext>
            </a:extLst>
          </p:cNvPr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 err="1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Confusion_matrix</a:t>
            </a:r>
            <a:endParaRPr lang="en-US" altLang="ko-KR" sz="2800" dirty="0"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B9C4D6D-9471-46AF-A804-D568CBBDB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8" t="4891" r="2664" b="11092"/>
          <a:stretch/>
        </p:blipFill>
        <p:spPr bwMode="auto">
          <a:xfrm>
            <a:off x="3293539" y="3253786"/>
            <a:ext cx="1726764" cy="113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ED0F3-0D63-4B9F-B19A-319C2512151B}"/>
              </a:ext>
            </a:extLst>
          </p:cNvPr>
          <p:cNvCxnSpPr/>
          <p:nvPr/>
        </p:nvCxnSpPr>
        <p:spPr>
          <a:xfrm>
            <a:off x="4145223" y="2352738"/>
            <a:ext cx="0" cy="32072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E952D9-B2C0-420D-94DD-7C59C3380441}"/>
              </a:ext>
            </a:extLst>
          </p:cNvPr>
          <p:cNvCxnSpPr/>
          <p:nvPr/>
        </p:nvCxnSpPr>
        <p:spPr>
          <a:xfrm>
            <a:off x="2313744" y="3821449"/>
            <a:ext cx="374654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EBBBF3-CC9F-49A6-86A5-731D14B2DE9C}"/>
              </a:ext>
            </a:extLst>
          </p:cNvPr>
          <p:cNvSpPr/>
          <p:nvPr/>
        </p:nvSpPr>
        <p:spPr>
          <a:xfrm>
            <a:off x="4006797" y="1688929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12778A-7104-4F48-A649-B6A47251736C}"/>
              </a:ext>
            </a:extLst>
          </p:cNvPr>
          <p:cNvSpPr/>
          <p:nvPr/>
        </p:nvSpPr>
        <p:spPr>
          <a:xfrm>
            <a:off x="2056394" y="1688930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F7281C-EE41-498B-845A-08FFC5B51F25}"/>
              </a:ext>
            </a:extLst>
          </p:cNvPr>
          <p:cNvSpPr/>
          <p:nvPr/>
        </p:nvSpPr>
        <p:spPr>
          <a:xfrm>
            <a:off x="2551369" y="2569284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95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A3D223-E0BE-43F9-9BE7-39D636F92F5D}"/>
              </a:ext>
            </a:extLst>
          </p:cNvPr>
          <p:cNvSpPr/>
          <p:nvPr/>
        </p:nvSpPr>
        <p:spPr>
          <a:xfrm>
            <a:off x="4501772" y="4320318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20E19D-AE0A-4791-A493-F2FCEC996D7C}"/>
              </a:ext>
            </a:extLst>
          </p:cNvPr>
          <p:cNvSpPr/>
          <p:nvPr/>
        </p:nvSpPr>
        <p:spPr>
          <a:xfrm>
            <a:off x="2551369" y="4320318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544C4C-A32F-4067-8F82-A6E6F0CFA5E2}"/>
              </a:ext>
            </a:extLst>
          </p:cNvPr>
          <p:cNvSpPr/>
          <p:nvPr/>
        </p:nvSpPr>
        <p:spPr>
          <a:xfrm>
            <a:off x="4501772" y="2569284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CC8FB-6BBB-4D7F-A156-102902DF9A46}"/>
              </a:ext>
            </a:extLst>
          </p:cNvPr>
          <p:cNvSpPr/>
          <p:nvPr/>
        </p:nvSpPr>
        <p:spPr>
          <a:xfrm>
            <a:off x="6129221" y="1482724"/>
            <a:ext cx="5292221" cy="95849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 중 암 환자는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95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명은 암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x, 5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명은 암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1A3BB6-3CCF-46FA-9700-5ADF38BC6BDB}"/>
              </a:ext>
            </a:extLst>
          </p:cNvPr>
          <p:cNvGrpSpPr/>
          <p:nvPr/>
        </p:nvGrpSpPr>
        <p:grpSpPr>
          <a:xfrm>
            <a:off x="6877354" y="2654871"/>
            <a:ext cx="3412351" cy="1809919"/>
            <a:chOff x="5825794" y="2349297"/>
            <a:chExt cx="3412351" cy="1809919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45F061E-E589-44BD-B56C-7662404BE1C6}"/>
                </a:ext>
              </a:extLst>
            </p:cNvPr>
            <p:cNvCxnSpPr/>
            <p:nvPr/>
          </p:nvCxnSpPr>
          <p:spPr>
            <a:xfrm>
              <a:off x="5932733" y="3242656"/>
              <a:ext cx="3239303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BE92D59-716F-409A-9363-AA48BA9AB24B}"/>
                </a:ext>
              </a:extLst>
            </p:cNvPr>
            <p:cNvSpPr/>
            <p:nvPr/>
          </p:nvSpPr>
          <p:spPr>
            <a:xfrm>
              <a:off x="5825794" y="3446943"/>
              <a:ext cx="3393377" cy="712273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en-US" altLang="ko-KR" sz="40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100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B206170-3DD8-45D8-BAFF-3E4A25213C51}"/>
                </a:ext>
              </a:extLst>
            </p:cNvPr>
            <p:cNvSpPr/>
            <p:nvPr/>
          </p:nvSpPr>
          <p:spPr>
            <a:xfrm>
              <a:off x="5844768" y="2349297"/>
              <a:ext cx="3393377" cy="712273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en-US" altLang="ko-KR" sz="40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100</a:t>
              </a:r>
            </a:p>
          </p:txBody>
        </p:sp>
      </p:grpSp>
      <p:pic>
        <p:nvPicPr>
          <p:cNvPr id="28" name="Picture 3">
            <a:extLst>
              <a:ext uri="{FF2B5EF4-FFF2-40B4-BE49-F238E27FC236}">
                <a16:creationId xmlns:a16="http://schemas.microsoft.com/office/drawing/2014/main" id="{0A4C1FE9-7290-45D0-B3D8-650DBAFA5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011" y="4742380"/>
            <a:ext cx="4176136" cy="90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B44659-6F67-41BD-BDDA-12F793DAD850}"/>
              </a:ext>
            </a:extLst>
          </p:cNvPr>
          <p:cNvSpPr/>
          <p:nvPr/>
        </p:nvSpPr>
        <p:spPr>
          <a:xfrm>
            <a:off x="450843" y="2679486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9DD432-8DC3-436B-91D9-37EE8BFC88B6}"/>
              </a:ext>
            </a:extLst>
          </p:cNvPr>
          <p:cNvSpPr/>
          <p:nvPr/>
        </p:nvSpPr>
        <p:spPr>
          <a:xfrm>
            <a:off x="431995" y="4407222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07A6EA-2C59-0C76-9D66-289B799BC55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77ACA4-88ED-4A5C-D39C-9898C4FBC65A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86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320FD-EB62-4302-AAD6-C8DE44EACCC7}"/>
              </a:ext>
            </a:extLst>
          </p:cNvPr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 err="1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Confusion_matrix</a:t>
            </a:r>
            <a:endParaRPr lang="en-US" altLang="ko-KR" sz="2800" dirty="0"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B9C4D6D-9471-46AF-A804-D568CBBDB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8" t="4891" r="2664" b="11092"/>
          <a:stretch/>
        </p:blipFill>
        <p:spPr bwMode="auto">
          <a:xfrm>
            <a:off x="3293539" y="3253786"/>
            <a:ext cx="1726764" cy="113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ED0F3-0D63-4B9F-B19A-319C2512151B}"/>
              </a:ext>
            </a:extLst>
          </p:cNvPr>
          <p:cNvCxnSpPr/>
          <p:nvPr/>
        </p:nvCxnSpPr>
        <p:spPr>
          <a:xfrm>
            <a:off x="4145223" y="2352738"/>
            <a:ext cx="0" cy="32072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E952D9-B2C0-420D-94DD-7C59C3380441}"/>
              </a:ext>
            </a:extLst>
          </p:cNvPr>
          <p:cNvCxnSpPr/>
          <p:nvPr/>
        </p:nvCxnSpPr>
        <p:spPr>
          <a:xfrm>
            <a:off x="2313744" y="3821449"/>
            <a:ext cx="374654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EBBBF3-CC9F-49A6-86A5-731D14B2DE9C}"/>
              </a:ext>
            </a:extLst>
          </p:cNvPr>
          <p:cNvSpPr/>
          <p:nvPr/>
        </p:nvSpPr>
        <p:spPr>
          <a:xfrm>
            <a:off x="4006797" y="1688929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12778A-7104-4F48-A649-B6A47251736C}"/>
              </a:ext>
            </a:extLst>
          </p:cNvPr>
          <p:cNvSpPr/>
          <p:nvPr/>
        </p:nvSpPr>
        <p:spPr>
          <a:xfrm>
            <a:off x="2056394" y="1688930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F7281C-EE41-498B-845A-08FFC5B51F25}"/>
              </a:ext>
            </a:extLst>
          </p:cNvPr>
          <p:cNvSpPr/>
          <p:nvPr/>
        </p:nvSpPr>
        <p:spPr>
          <a:xfrm>
            <a:off x="2551369" y="2569284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95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A3D223-E0BE-43F9-9BE7-39D636F92F5D}"/>
              </a:ext>
            </a:extLst>
          </p:cNvPr>
          <p:cNvSpPr/>
          <p:nvPr/>
        </p:nvSpPr>
        <p:spPr>
          <a:xfrm>
            <a:off x="4501772" y="4320318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20E19D-AE0A-4791-A493-F2FCEC996D7C}"/>
              </a:ext>
            </a:extLst>
          </p:cNvPr>
          <p:cNvSpPr/>
          <p:nvPr/>
        </p:nvSpPr>
        <p:spPr>
          <a:xfrm>
            <a:off x="2551369" y="4320318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544C4C-A32F-4067-8F82-A6E6F0CFA5E2}"/>
              </a:ext>
            </a:extLst>
          </p:cNvPr>
          <p:cNvSpPr/>
          <p:nvPr/>
        </p:nvSpPr>
        <p:spPr>
          <a:xfrm>
            <a:off x="4501772" y="2569284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CC8FB-6BBB-4D7F-A156-102902DF9A46}"/>
              </a:ext>
            </a:extLst>
          </p:cNvPr>
          <p:cNvSpPr/>
          <p:nvPr/>
        </p:nvSpPr>
        <p:spPr>
          <a:xfrm>
            <a:off x="6060288" y="1466565"/>
            <a:ext cx="5292221" cy="95849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 중 암 환자는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 모두 암 환자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1A3BB6-3CCF-46FA-9700-5ADF38BC6BDB}"/>
              </a:ext>
            </a:extLst>
          </p:cNvPr>
          <p:cNvGrpSpPr/>
          <p:nvPr/>
        </p:nvGrpSpPr>
        <p:grpSpPr>
          <a:xfrm>
            <a:off x="6877354" y="2654871"/>
            <a:ext cx="3412351" cy="1809919"/>
            <a:chOff x="5825794" y="2349297"/>
            <a:chExt cx="3412351" cy="1809919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45F061E-E589-44BD-B56C-7662404BE1C6}"/>
                </a:ext>
              </a:extLst>
            </p:cNvPr>
            <p:cNvCxnSpPr/>
            <p:nvPr/>
          </p:nvCxnSpPr>
          <p:spPr>
            <a:xfrm>
              <a:off x="5932733" y="3242656"/>
              <a:ext cx="3239303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BE92D59-716F-409A-9363-AA48BA9AB24B}"/>
                </a:ext>
              </a:extLst>
            </p:cNvPr>
            <p:cNvSpPr/>
            <p:nvPr/>
          </p:nvSpPr>
          <p:spPr>
            <a:xfrm>
              <a:off x="5825794" y="3446943"/>
              <a:ext cx="3393377" cy="712273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en-US" altLang="ko-KR" sz="40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100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B206170-3DD8-45D8-BAFF-3E4A25213C51}"/>
                </a:ext>
              </a:extLst>
            </p:cNvPr>
            <p:cNvSpPr/>
            <p:nvPr/>
          </p:nvSpPr>
          <p:spPr>
            <a:xfrm>
              <a:off x="5844768" y="2349297"/>
              <a:ext cx="3393377" cy="712273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en-US" altLang="ko-KR" sz="40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95</a:t>
              </a:r>
            </a:p>
          </p:txBody>
        </p:sp>
      </p:grpSp>
      <p:pic>
        <p:nvPicPr>
          <p:cNvPr id="28" name="Picture 3">
            <a:extLst>
              <a:ext uri="{FF2B5EF4-FFF2-40B4-BE49-F238E27FC236}">
                <a16:creationId xmlns:a16="http://schemas.microsoft.com/office/drawing/2014/main" id="{0A4C1FE9-7290-45D0-B3D8-650DBAFA5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011" y="4742380"/>
            <a:ext cx="4176136" cy="90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B44659-6F67-41BD-BDDA-12F793DAD850}"/>
              </a:ext>
            </a:extLst>
          </p:cNvPr>
          <p:cNvSpPr/>
          <p:nvPr/>
        </p:nvSpPr>
        <p:spPr>
          <a:xfrm>
            <a:off x="450843" y="2679486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9DD432-8DC3-436B-91D9-37EE8BFC88B6}"/>
              </a:ext>
            </a:extLst>
          </p:cNvPr>
          <p:cNvSpPr/>
          <p:nvPr/>
        </p:nvSpPr>
        <p:spPr>
          <a:xfrm>
            <a:off x="431995" y="4407222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58B8E4-1246-4144-505E-7065FC7D1F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7BB368-87CC-7510-F4BD-FE0E74D20D0C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96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320FD-EB62-4302-AAD6-C8DE44EACCC7}"/>
              </a:ext>
            </a:extLst>
          </p:cNvPr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 err="1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Confusion_matrix</a:t>
            </a:r>
            <a:endParaRPr lang="en-US" altLang="ko-KR" sz="2800" dirty="0"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88BFACBD-6CFE-49E9-9C79-A7242B04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28" y="1804987"/>
            <a:ext cx="5831879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3675FDE1-88B3-4CD6-AD5E-008046B5F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559" y="5053012"/>
            <a:ext cx="3724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F5E5AD-816B-4CF6-820F-AF7DF9595048}"/>
              </a:ext>
            </a:extLst>
          </p:cNvPr>
          <p:cNvSpPr/>
          <p:nvPr/>
        </p:nvSpPr>
        <p:spPr>
          <a:xfrm>
            <a:off x="8293562" y="2352170"/>
            <a:ext cx="3056825" cy="1943379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재현율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(Recall)</a:t>
            </a: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양성 중에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양성 비율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C5B65C-5836-7FAB-E87D-0321835A2E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698E4-C863-1EEC-905F-BC227B1FD667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73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320FD-EB62-4302-AAD6-C8DE44EACCC7}"/>
              </a:ext>
            </a:extLst>
          </p:cNvPr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 err="1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Confusion_matrix</a:t>
            </a:r>
            <a:endParaRPr lang="en-US" altLang="ko-KR" sz="2800" dirty="0"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B9C4D6D-9471-46AF-A804-D568CBBDB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8" t="4891" r="2664" b="11092"/>
          <a:stretch/>
        </p:blipFill>
        <p:spPr bwMode="auto">
          <a:xfrm>
            <a:off x="3293539" y="3253786"/>
            <a:ext cx="1726764" cy="113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ED0F3-0D63-4B9F-B19A-319C2512151B}"/>
              </a:ext>
            </a:extLst>
          </p:cNvPr>
          <p:cNvCxnSpPr/>
          <p:nvPr/>
        </p:nvCxnSpPr>
        <p:spPr>
          <a:xfrm>
            <a:off x="4145223" y="2352738"/>
            <a:ext cx="0" cy="32072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E952D9-B2C0-420D-94DD-7C59C3380441}"/>
              </a:ext>
            </a:extLst>
          </p:cNvPr>
          <p:cNvCxnSpPr/>
          <p:nvPr/>
        </p:nvCxnSpPr>
        <p:spPr>
          <a:xfrm>
            <a:off x="2313744" y="3821449"/>
            <a:ext cx="374654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EBBBF3-CC9F-49A6-86A5-731D14B2DE9C}"/>
              </a:ext>
            </a:extLst>
          </p:cNvPr>
          <p:cNvSpPr/>
          <p:nvPr/>
        </p:nvSpPr>
        <p:spPr>
          <a:xfrm>
            <a:off x="4006797" y="1688929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12778A-7104-4F48-A649-B6A47251736C}"/>
              </a:ext>
            </a:extLst>
          </p:cNvPr>
          <p:cNvSpPr/>
          <p:nvPr/>
        </p:nvSpPr>
        <p:spPr>
          <a:xfrm>
            <a:off x="2056394" y="1688930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F7281C-EE41-498B-845A-08FFC5B51F25}"/>
              </a:ext>
            </a:extLst>
          </p:cNvPr>
          <p:cNvSpPr/>
          <p:nvPr/>
        </p:nvSpPr>
        <p:spPr>
          <a:xfrm>
            <a:off x="2551369" y="2569284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95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A3D223-E0BE-43F9-9BE7-39D636F92F5D}"/>
              </a:ext>
            </a:extLst>
          </p:cNvPr>
          <p:cNvSpPr/>
          <p:nvPr/>
        </p:nvSpPr>
        <p:spPr>
          <a:xfrm>
            <a:off x="4501772" y="4320318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20E19D-AE0A-4791-A493-F2FCEC996D7C}"/>
              </a:ext>
            </a:extLst>
          </p:cNvPr>
          <p:cNvSpPr/>
          <p:nvPr/>
        </p:nvSpPr>
        <p:spPr>
          <a:xfrm>
            <a:off x="2551369" y="4320318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544C4C-A32F-4067-8F82-A6E6F0CFA5E2}"/>
              </a:ext>
            </a:extLst>
          </p:cNvPr>
          <p:cNvSpPr/>
          <p:nvPr/>
        </p:nvSpPr>
        <p:spPr>
          <a:xfrm>
            <a:off x="4501772" y="2569284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CC8FB-6BBB-4D7F-A156-102902DF9A46}"/>
              </a:ext>
            </a:extLst>
          </p:cNvPr>
          <p:cNvSpPr/>
          <p:nvPr/>
        </p:nvSpPr>
        <p:spPr>
          <a:xfrm>
            <a:off x="6107324" y="1482474"/>
            <a:ext cx="5386488" cy="138938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 중 암 환자는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 모두 암 환자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1A3BB6-3CCF-46FA-9700-5ADF38BC6BDB}"/>
              </a:ext>
            </a:extLst>
          </p:cNvPr>
          <p:cNvGrpSpPr/>
          <p:nvPr/>
        </p:nvGrpSpPr>
        <p:grpSpPr>
          <a:xfrm>
            <a:off x="6877354" y="2654871"/>
            <a:ext cx="3412351" cy="1809919"/>
            <a:chOff x="5825794" y="2349297"/>
            <a:chExt cx="3412351" cy="1809919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45F061E-E589-44BD-B56C-7662404BE1C6}"/>
                </a:ext>
              </a:extLst>
            </p:cNvPr>
            <p:cNvCxnSpPr/>
            <p:nvPr/>
          </p:nvCxnSpPr>
          <p:spPr>
            <a:xfrm>
              <a:off x="5932733" y="3242656"/>
              <a:ext cx="3239303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BE92D59-716F-409A-9363-AA48BA9AB24B}"/>
                </a:ext>
              </a:extLst>
            </p:cNvPr>
            <p:cNvSpPr/>
            <p:nvPr/>
          </p:nvSpPr>
          <p:spPr>
            <a:xfrm>
              <a:off x="5825794" y="3446943"/>
              <a:ext cx="3393377" cy="712273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en-US" altLang="ko-KR" sz="40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5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B206170-3DD8-45D8-BAFF-3E4A25213C51}"/>
                </a:ext>
              </a:extLst>
            </p:cNvPr>
            <p:cNvSpPr/>
            <p:nvPr/>
          </p:nvSpPr>
          <p:spPr>
            <a:xfrm>
              <a:off x="5844768" y="2349297"/>
              <a:ext cx="3393377" cy="712273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en-US" altLang="ko-KR" sz="40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0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B44659-6F67-41BD-BDDA-12F793DAD850}"/>
              </a:ext>
            </a:extLst>
          </p:cNvPr>
          <p:cNvSpPr/>
          <p:nvPr/>
        </p:nvSpPr>
        <p:spPr>
          <a:xfrm>
            <a:off x="450843" y="2679486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9DD432-8DC3-436B-91D9-37EE8BFC88B6}"/>
              </a:ext>
            </a:extLst>
          </p:cNvPr>
          <p:cNvSpPr/>
          <p:nvPr/>
        </p:nvSpPr>
        <p:spPr>
          <a:xfrm>
            <a:off x="431995" y="4407222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344EA99-4A3B-4B37-8517-EEB149954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99" y="4699113"/>
            <a:ext cx="3292285" cy="101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A148F9-21D1-362E-435C-A70C45B2D1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DE8C8-409C-6E55-A89A-77B06A71EDF3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12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8" y="19124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320FD-EB62-4302-AAD6-C8DE44EACCC7}"/>
              </a:ext>
            </a:extLst>
          </p:cNvPr>
          <p:cNvSpPr/>
          <p:nvPr/>
        </p:nvSpPr>
        <p:spPr>
          <a:xfrm>
            <a:off x="549909" y="1087770"/>
            <a:ext cx="704961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 err="1"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Confusion_matrix</a:t>
            </a:r>
            <a:endParaRPr lang="en-US" altLang="ko-KR" sz="2800" dirty="0"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B9C4D6D-9471-46AF-A804-D568CBBDB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8" t="4891" r="2664" b="11092"/>
          <a:stretch/>
        </p:blipFill>
        <p:spPr bwMode="auto">
          <a:xfrm>
            <a:off x="3293539" y="3253786"/>
            <a:ext cx="1726764" cy="113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ED0F3-0D63-4B9F-B19A-319C2512151B}"/>
              </a:ext>
            </a:extLst>
          </p:cNvPr>
          <p:cNvCxnSpPr/>
          <p:nvPr/>
        </p:nvCxnSpPr>
        <p:spPr>
          <a:xfrm>
            <a:off x="4145223" y="2352738"/>
            <a:ext cx="0" cy="32072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E952D9-B2C0-420D-94DD-7C59C3380441}"/>
              </a:ext>
            </a:extLst>
          </p:cNvPr>
          <p:cNvCxnSpPr/>
          <p:nvPr/>
        </p:nvCxnSpPr>
        <p:spPr>
          <a:xfrm>
            <a:off x="2313744" y="3821449"/>
            <a:ext cx="374654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EBBBF3-CC9F-49A6-86A5-731D14B2DE9C}"/>
              </a:ext>
            </a:extLst>
          </p:cNvPr>
          <p:cNvSpPr/>
          <p:nvPr/>
        </p:nvSpPr>
        <p:spPr>
          <a:xfrm>
            <a:off x="4006797" y="1688929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12778A-7104-4F48-A649-B6A47251736C}"/>
              </a:ext>
            </a:extLst>
          </p:cNvPr>
          <p:cNvSpPr/>
          <p:nvPr/>
        </p:nvSpPr>
        <p:spPr>
          <a:xfrm>
            <a:off x="2056394" y="1688930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F7281C-EE41-498B-845A-08FFC5B51F25}"/>
              </a:ext>
            </a:extLst>
          </p:cNvPr>
          <p:cNvSpPr/>
          <p:nvPr/>
        </p:nvSpPr>
        <p:spPr>
          <a:xfrm>
            <a:off x="2551369" y="2569284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A3D223-E0BE-43F9-9BE7-39D636F92F5D}"/>
              </a:ext>
            </a:extLst>
          </p:cNvPr>
          <p:cNvSpPr/>
          <p:nvPr/>
        </p:nvSpPr>
        <p:spPr>
          <a:xfrm>
            <a:off x="4501772" y="4320318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20E19D-AE0A-4791-A493-F2FCEC996D7C}"/>
              </a:ext>
            </a:extLst>
          </p:cNvPr>
          <p:cNvSpPr/>
          <p:nvPr/>
        </p:nvSpPr>
        <p:spPr>
          <a:xfrm>
            <a:off x="2551369" y="4320318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544C4C-A32F-4067-8F82-A6E6F0CFA5E2}"/>
              </a:ext>
            </a:extLst>
          </p:cNvPr>
          <p:cNvSpPr/>
          <p:nvPr/>
        </p:nvSpPr>
        <p:spPr>
          <a:xfrm>
            <a:off x="4501772" y="2569284"/>
            <a:ext cx="1249004" cy="77382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95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CC8FB-6BBB-4D7F-A156-102902DF9A46}"/>
              </a:ext>
            </a:extLst>
          </p:cNvPr>
          <p:cNvSpPr/>
          <p:nvPr/>
        </p:nvSpPr>
        <p:spPr>
          <a:xfrm>
            <a:off x="6096000" y="1398056"/>
            <a:ext cx="5292221" cy="108160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 중 암 환자는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 모두 암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1A3BB6-3CCF-46FA-9700-5ADF38BC6BDB}"/>
              </a:ext>
            </a:extLst>
          </p:cNvPr>
          <p:cNvGrpSpPr/>
          <p:nvPr/>
        </p:nvGrpSpPr>
        <p:grpSpPr>
          <a:xfrm>
            <a:off x="6877354" y="2654871"/>
            <a:ext cx="3412351" cy="1809919"/>
            <a:chOff x="5825794" y="2349297"/>
            <a:chExt cx="3412351" cy="1809919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45F061E-E589-44BD-B56C-7662404BE1C6}"/>
                </a:ext>
              </a:extLst>
            </p:cNvPr>
            <p:cNvCxnSpPr/>
            <p:nvPr/>
          </p:nvCxnSpPr>
          <p:spPr>
            <a:xfrm>
              <a:off x="5932733" y="3242656"/>
              <a:ext cx="3239303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BE92D59-716F-409A-9363-AA48BA9AB24B}"/>
                </a:ext>
              </a:extLst>
            </p:cNvPr>
            <p:cNvSpPr/>
            <p:nvPr/>
          </p:nvSpPr>
          <p:spPr>
            <a:xfrm>
              <a:off x="5825794" y="3446943"/>
              <a:ext cx="3393377" cy="712273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en-US" altLang="ko-KR" sz="40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5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B206170-3DD8-45D8-BAFF-3E4A25213C51}"/>
                </a:ext>
              </a:extLst>
            </p:cNvPr>
            <p:cNvSpPr/>
            <p:nvPr/>
          </p:nvSpPr>
          <p:spPr>
            <a:xfrm>
              <a:off x="5844768" y="2349297"/>
              <a:ext cx="3393377" cy="712273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en-US" altLang="ko-KR" sz="40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5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B44659-6F67-41BD-BDDA-12F793DAD850}"/>
              </a:ext>
            </a:extLst>
          </p:cNvPr>
          <p:cNvSpPr/>
          <p:nvPr/>
        </p:nvSpPr>
        <p:spPr>
          <a:xfrm>
            <a:off x="450843" y="2679486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9DD432-8DC3-436B-91D9-37EE8BFC88B6}"/>
              </a:ext>
            </a:extLst>
          </p:cNvPr>
          <p:cNvSpPr/>
          <p:nvPr/>
        </p:nvSpPr>
        <p:spPr>
          <a:xfrm>
            <a:off x="431995" y="4407222"/>
            <a:ext cx="2238953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암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344EA99-4A3B-4B37-8517-EEB149954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99" y="4699113"/>
            <a:ext cx="3292285" cy="101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A5B9B4C-D39F-2D16-FD1D-61D9A29212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D11A2-40DD-61E3-4D7A-AEF2D6CAAFB7}"/>
              </a:ext>
            </a:extLst>
          </p:cNvPr>
          <p:cNvSpPr txBox="1"/>
          <p:nvPr/>
        </p:nvSpPr>
        <p:spPr>
          <a:xfrm>
            <a:off x="959004" y="26011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평가 지표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72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736</Words>
  <Application>Microsoft Office PowerPoint</Application>
  <PresentationFormat>와이드스크린</PresentationFormat>
  <Paragraphs>192</Paragraphs>
  <Slides>16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 ExtraBold</vt:lpstr>
      <vt:lpstr>맑은 고딕</vt:lpstr>
      <vt:lpstr>메이플스토리</vt:lpstr>
      <vt:lpstr>Arial</vt:lpstr>
      <vt:lpstr>Office 테마</vt:lpstr>
      <vt:lpstr>Machine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smhrd</dc:creator>
  <cp:lastModifiedBy>SMHRDH</cp:lastModifiedBy>
  <cp:revision>5</cp:revision>
  <dcterms:created xsi:type="dcterms:W3CDTF">2023-03-07T02:29:43Z</dcterms:created>
  <dcterms:modified xsi:type="dcterms:W3CDTF">2023-07-27T03:24:04Z</dcterms:modified>
</cp:coreProperties>
</file>