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361" r:id="rId2"/>
    <p:sldId id="521" r:id="rId3"/>
    <p:sldId id="531" r:id="rId4"/>
    <p:sldId id="443" r:id="rId5"/>
    <p:sldId id="700" r:id="rId6"/>
    <p:sldId id="682" r:id="rId7"/>
    <p:sldId id="683" r:id="rId8"/>
    <p:sldId id="685" r:id="rId9"/>
    <p:sldId id="684" r:id="rId10"/>
    <p:sldId id="686" r:id="rId11"/>
    <p:sldId id="687" r:id="rId12"/>
    <p:sldId id="710" r:id="rId13"/>
    <p:sldId id="690" r:id="rId14"/>
    <p:sldId id="691" r:id="rId15"/>
    <p:sldId id="692" r:id="rId16"/>
    <p:sldId id="693" r:id="rId17"/>
    <p:sldId id="699" r:id="rId18"/>
    <p:sldId id="695" r:id="rId19"/>
    <p:sldId id="696" r:id="rId20"/>
    <p:sldId id="697" r:id="rId21"/>
    <p:sldId id="694" r:id="rId22"/>
    <p:sldId id="698" r:id="rId23"/>
    <p:sldId id="596" r:id="rId24"/>
  </p:sldIdLst>
  <p:sldSz cx="12192000" cy="6858000"/>
  <p:notesSz cx="6797675" cy="9926638"/>
  <p:embeddedFontLst>
    <p:embeddedFont>
      <p:font typeface="SB 어그로 Bold" panose="02020603020101020101" pitchFamily="18" charset="-127"/>
      <p:regular r:id="rId26"/>
    </p:embeddedFont>
    <p:embeddedFont>
      <p:font typeface="메이플스토리" panose="02000300000000000000" pitchFamily="2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418975a476058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1"/>
    <a:srgbClr val="0000FF"/>
    <a:srgbClr val="E6E6E6"/>
    <a:srgbClr val="2E75B6"/>
    <a:srgbClr val="217369"/>
    <a:srgbClr val="33857B"/>
    <a:srgbClr val="2FBCED"/>
    <a:srgbClr val="8BB2FF"/>
    <a:srgbClr val="43C5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66276" autoAdjust="0"/>
  </p:normalViewPr>
  <p:slideViewPr>
    <p:cSldViewPr snapToGrid="0">
      <p:cViewPr varScale="1">
        <p:scale>
          <a:sx n="72" d="100"/>
          <a:sy n="72" d="100"/>
        </p:scale>
        <p:origin x="23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10" y="-7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r>
              <a:rPr lang="ko-KR" altLang="en-US" sz="18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시력 </a:t>
            </a:r>
            <a:r>
              <a:rPr lang="en-US" altLang="ko-KR" sz="18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18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키 그래프</a:t>
            </a:r>
            <a:endParaRPr lang="en-US" altLang="ko-KR" sz="180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키(cm)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317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28F-4171-9BDD-55BEE97D6E94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317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28F-4171-9BDD-55BEE97D6E9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28F-4171-9BDD-55BEE97D6E9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317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28F-4171-9BDD-55BEE97D6E94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28F-4171-9BDD-55BEE97D6E94}"/>
              </c:ext>
            </c:extLst>
          </c:dPt>
          <c:x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1</c:v>
                </c:pt>
                <c:pt idx="2">
                  <c:v>0.3</c:v>
                </c:pt>
                <c:pt idx="3">
                  <c:v>0.6</c:v>
                </c:pt>
                <c:pt idx="4">
                  <c:v>0.2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178</c:v>
                </c:pt>
                <c:pt idx="1">
                  <c:v>156</c:v>
                </c:pt>
                <c:pt idx="2">
                  <c:v>168</c:v>
                </c:pt>
                <c:pt idx="3">
                  <c:v>188</c:v>
                </c:pt>
                <c:pt idx="4">
                  <c:v>149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F-4171-9BDD-55BEE97D6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4468240"/>
        <c:axId val="1534469488"/>
      </c:scatterChart>
      <c:valAx>
        <c:axId val="153446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1534469488"/>
        <c:crosses val="autoZero"/>
        <c:crossBetween val="midCat"/>
      </c:valAx>
      <c:valAx>
        <c:axId val="153446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153446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r>
              <a:rPr lang="ko-KR" altLang="en-US" sz="1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시력 </a:t>
            </a:r>
            <a:r>
              <a:rPr lang="en-US" altLang="ko-KR" sz="1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1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키 그래프</a:t>
            </a:r>
            <a:endParaRPr lang="en-US" altLang="ko-KR" sz="1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270067203364886E-2"/>
          <c:y val="0.15237526643080437"/>
          <c:w val="2.8071531433705256E-2"/>
          <c:h val="0.776038795621574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키(cm)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317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A03-4762-9CA1-F9F3C15975B9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317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A03-4762-9CA1-F9F3C15975B9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A03-4762-9CA1-F9F3C15975B9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317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A03-4762-9CA1-F9F3C15975B9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A03-4762-9CA1-F9F3C15975B9}"/>
              </c:ext>
            </c:extLst>
          </c:dPt>
          <c:x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1</c:v>
                </c:pt>
                <c:pt idx="2">
                  <c:v>0.3</c:v>
                </c:pt>
                <c:pt idx="3">
                  <c:v>0.6</c:v>
                </c:pt>
                <c:pt idx="4">
                  <c:v>0.2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178</c:v>
                </c:pt>
                <c:pt idx="1">
                  <c:v>156</c:v>
                </c:pt>
                <c:pt idx="2">
                  <c:v>168</c:v>
                </c:pt>
                <c:pt idx="3">
                  <c:v>188</c:v>
                </c:pt>
                <c:pt idx="4">
                  <c:v>149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A03-4762-9CA1-F9F3C1597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4468240"/>
        <c:axId val="1534469488"/>
      </c:scatterChart>
      <c:valAx>
        <c:axId val="153446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1534469488"/>
        <c:crosses val="autoZero"/>
        <c:crossBetween val="midCat"/>
      </c:valAx>
      <c:valAx>
        <c:axId val="153446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153446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0010D42B-71AC-4F08-B633-53A17B079B3B}" type="datetimeFigureOut">
              <a:rPr lang="ko-KR" altLang="en-US" smtClean="0"/>
              <a:pPr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5C079C3A-6DE6-41A6-BE52-D6A2D0633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9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3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1" i="0">
              <a:solidFill>
                <a:srgbClr val="5C5C5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>
                <a:solidFill>
                  <a:srgbClr val="5C5C5C"/>
                </a:solidFill>
                <a:effectLst/>
              </a:rPr>
              <a:t>Min-Max Normalization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 이라고도 불리며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특성들을 특정 범위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주로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[0,1])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로 스케일링 하는 것입니다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가작 작은 값은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0,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가장 큰 값은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1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로 변환되므로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모든 특성들은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[0, 1]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범위를 갖게됩니다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rgbClr val="5C5C5C"/>
                </a:solidFill>
                <a:effectLst/>
              </a:rPr>
              <a:t>이상치에 매우 민감합니다</a:t>
            </a:r>
            <a:r>
              <a:rPr lang="en-US" altLang="ko-KR" b="1" i="0">
                <a:solidFill>
                  <a:srgbClr val="5C5C5C"/>
                </a:solidFill>
                <a:effectLst/>
              </a:rPr>
              <a:t>.</a:t>
            </a:r>
            <a:endParaRPr lang="ko-KR" altLang="en-US" b="0" i="0">
              <a:solidFill>
                <a:srgbClr val="5C5C5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분류보다 회귀에 유용합니다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7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60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67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5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8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8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5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76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en-US" b="0" i="0">
                <a:solidFill>
                  <a:srgbClr val="555555"/>
                </a:solidFill>
                <a:effectLst/>
              </a:rPr>
              <a:t>입력된 데이터에는 각각의 특성이 있을 텐데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</a:t>
            </a:r>
          </a:p>
          <a:p>
            <a:pPr algn="l" latinLnBrk="1"/>
            <a:r>
              <a:rPr lang="ko-KR" altLang="en-US" b="0" i="0">
                <a:solidFill>
                  <a:srgbClr val="555555"/>
                </a:solidFill>
                <a:effectLst/>
              </a:rPr>
              <a:t>해당 특성들의 값을 일정한 수준으로 맞춰주는 것을 특성 스케일링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(Feature scalining)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이라 불림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.</a:t>
            </a:r>
          </a:p>
          <a:p>
            <a:pPr algn="l" latinLnBrk="1"/>
            <a:r>
              <a:rPr lang="ko-KR" altLang="en-US" b="0" i="0">
                <a:solidFill>
                  <a:srgbClr val="555555"/>
                </a:solidFill>
                <a:effectLst/>
              </a:rPr>
              <a:t>이때 적용되는 스케일링 방법이 표준화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(standardization)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와 정규화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(normalization)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다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0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머신러닝을 위한 데이터셋을 정제할 때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특성별로 데이터의 스케일이 다르다면 어떤 일이 벌어질까요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?</a:t>
            </a:r>
            <a:endParaRPr lang="ko-KR" altLang="en-US" b="0" i="0">
              <a:solidFill>
                <a:srgbClr val="5C5C5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머신러닝을 위한 데이터셋을 정제할 때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특성별로 데이터의 스케일이 다르다면 어떤 일이 벌어질까요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?</a:t>
            </a:r>
            <a:endParaRPr lang="ko-KR" altLang="en-US" b="0" i="0">
              <a:solidFill>
                <a:srgbClr val="5C5C5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예를 들어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5C5C5C"/>
                </a:solidFill>
                <a:effectLst/>
              </a:rPr>
              <a:t>X1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은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0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부터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1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사이의 값을 갖고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5C5C5C"/>
                </a:solidFill>
                <a:effectLst/>
              </a:rPr>
              <a:t>X2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는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1,000,000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부터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1,000,000,000,000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사이의 값을 갖고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5C5C5C"/>
                </a:solidFill>
                <a:effectLst/>
              </a:rPr>
              <a:t>y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는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1,000,000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부터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100,000,000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사이의 값을 갖는다고 가정한다면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5C5C5C"/>
                </a:solidFill>
                <a:effectLst/>
              </a:rPr>
              <a:t>X1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특성은 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y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를 예측하는데 큰 영향을 주지 않는 것으로 생각할 수 있습니다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때문에 특성별로 데이터의 스케일이 다르다면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머신러닝이 잘 동작하지 않을 수 있습니다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.</a:t>
            </a:r>
            <a:endParaRPr lang="ko-KR" altLang="en-US" b="0" i="0">
              <a:solidFill>
                <a:srgbClr val="5C5C5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따라서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저희는 데이터 스케일링 작업을 통해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모든 특성의 범위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또는 분포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를 같게 만들어줘야합니다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.</a:t>
            </a:r>
            <a:endParaRPr lang="ko-KR" altLang="en-US" b="0" i="0">
              <a:solidFill>
                <a:srgbClr val="5C5C5C"/>
              </a:solidFill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4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89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표준화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특성들을 정규분포로 만들어 주는 작업</a:t>
            </a:r>
            <a:endParaRPr lang="en-US" altLang="ko-KR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rgbClr val="5C5C5C"/>
                </a:solidFill>
                <a:effectLst/>
              </a:rPr>
              <a:t>특성들의 평균을 </a:t>
            </a:r>
            <a:r>
              <a:rPr lang="en-US" altLang="ko-KR" b="1" i="0">
                <a:solidFill>
                  <a:srgbClr val="5C5C5C"/>
                </a:solidFill>
                <a:effectLst/>
              </a:rPr>
              <a:t>0, </a:t>
            </a:r>
            <a:r>
              <a:rPr lang="ko-KR" altLang="en-US" b="1" i="0">
                <a:solidFill>
                  <a:srgbClr val="5C5C5C"/>
                </a:solidFill>
                <a:effectLst/>
              </a:rPr>
              <a:t>분산을 </a:t>
            </a:r>
            <a:r>
              <a:rPr lang="en-US" altLang="ko-KR" b="1" i="0">
                <a:solidFill>
                  <a:srgbClr val="5C5C5C"/>
                </a:solidFill>
                <a:effectLst/>
              </a:rPr>
              <a:t>1 </a:t>
            </a:r>
            <a:r>
              <a:rPr lang="ko-KR" altLang="en-US" b="1" i="0">
                <a:solidFill>
                  <a:srgbClr val="5C5C5C"/>
                </a:solidFill>
                <a:effectLst/>
              </a:rPr>
              <a:t>로 스케일링하는 것입니다</a:t>
            </a:r>
            <a:r>
              <a:rPr lang="en-US" altLang="ko-KR" b="1" i="0">
                <a:solidFill>
                  <a:srgbClr val="5C5C5C"/>
                </a:solidFill>
                <a:effectLst/>
              </a:rPr>
              <a:t>.</a:t>
            </a:r>
            <a:endParaRPr lang="ko-KR" altLang="en-US" b="0" i="0">
              <a:solidFill>
                <a:srgbClr val="5C5C5C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즉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특성들을 정규분포로 만드는 것입니다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최솟값과 최댓값의 크기를 제한하지 않기 때문에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C5C5C"/>
                </a:solidFill>
                <a:effectLst/>
              </a:rPr>
              <a:t>어떤 알고리즘에서는 문제가 있을 수 있으며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rgbClr val="5C5C5C"/>
                </a:solidFill>
                <a:effectLst/>
              </a:rPr>
              <a:t>이상치에 매우 민감합니다</a:t>
            </a:r>
            <a:r>
              <a:rPr lang="en-US" altLang="ko-KR" b="1" i="0">
                <a:solidFill>
                  <a:srgbClr val="5C5C5C"/>
                </a:solidFill>
                <a:effectLst/>
              </a:rPr>
              <a:t>.</a:t>
            </a:r>
            <a:endParaRPr lang="ko-KR" altLang="en-US" b="0" i="0">
              <a:solidFill>
                <a:srgbClr val="5C5C5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5C5C5C"/>
                </a:solidFill>
                <a:effectLst/>
              </a:rPr>
              <a:t>회귀보다 분류에 유용합니다</a:t>
            </a:r>
            <a:r>
              <a:rPr lang="en-US" altLang="ko-KR" b="0" i="0">
                <a:solidFill>
                  <a:srgbClr val="5C5C5C"/>
                </a:solidFill>
                <a:effectLst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쉽게 말하면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동일한 확률을 가진 변수들이 적당히 크면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해당 변수들의 </a:t>
            </a:r>
            <a:r>
              <a:rPr lang="ko-KR" altLang="en-US" b="1" i="0" u="sng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평균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 일정한 패턴을 가진다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이를 정규분포라고 한다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000000"/>
                </a:solidFill>
                <a:effectLst/>
              </a:rPr>
              <a:t>정규분포는 일상적인 자료에서 흔히 볼 수 있는 분포이다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000000"/>
                </a:solidFill>
                <a:effectLst/>
              </a:rPr>
              <a:t>가령 전체 부서 남자 직원의 키를 조사했을 때</a:t>
            </a:r>
          </a:p>
          <a:p>
            <a:pPr algn="l" fontAlgn="base"/>
            <a:r>
              <a:rPr lang="ko-KR" altLang="en-US" b="0" i="0">
                <a:solidFill>
                  <a:srgbClr val="000000"/>
                </a:solidFill>
                <a:effectLst/>
              </a:rPr>
              <a:t>보통 평균값 주변에 많이 분포되어 있고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</a:t>
            </a:r>
          </a:p>
          <a:p>
            <a:pPr algn="l" fontAlgn="base"/>
            <a:r>
              <a:rPr lang="ko-KR" altLang="en-US" b="0" i="0">
                <a:solidFill>
                  <a:srgbClr val="000000"/>
                </a:solidFill>
                <a:effectLst/>
              </a:rPr>
              <a:t>평균 값에서 멀어질수록 더 적은 수가 분포되어 있는 것을 생각해보면 된다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000000"/>
                </a:solidFill>
                <a:effectLst/>
              </a:rPr>
              <a:t>특히 모집단의 수가 클 경우 정규분포를 근사적으로 따를 것으로 가정하고 통계적 분석을 할 수 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pPr algn="l" fontAlgn="base"/>
            <a:r>
              <a:rPr lang="en-US" altLang="ko-KR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9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FBB-A383-4DB3-A014-7A276382246B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27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C585-AE75-4A33-9865-F420EBA78AC5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83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690-FE1A-4F0C-9C34-5D27129B3275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76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>
            <a:noAutofit/>
          </a:bodyPr>
          <a:lstStyle>
            <a:lvl1pPr>
              <a:defRPr sz="280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2CC-218F-474B-81B6-1A56FEEFF590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3FAD66-473F-4519-9FA7-CB3767A9E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1" y="929641"/>
            <a:ext cx="11247119" cy="45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8465F5-642A-48F5-95F3-49530A12A9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8" y="314111"/>
            <a:ext cx="1520749" cy="3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3906-2375-4C5E-8776-63DD9E61FFA5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69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D98E-1A54-4014-9E91-6962666D6BBF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3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1EC-7962-4E6B-BE7A-EF0B923CBD80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FFCD-8089-4499-83DE-5004439BCB63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11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F557-12E3-4917-948E-3A6E0D17CE8C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89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9FC1-A21B-4DB6-8BF9-FD614DCD284D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54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F9A5-3E22-4C7F-8000-ED63425FA4FD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06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2A98BFFF-2302-4A2C-ABB5-AED36C3945E5}" type="datetime1">
              <a:rPr lang="ko-KR" altLang="en-US" smtClean="0"/>
              <a:pPr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02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7438960" y="321371"/>
          <a:ext cx="4443413" cy="598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4200" imgH="5980680" progId="Photoshop.Image.13">
                  <p:embed/>
                </p:oleObj>
              </mc:Choice>
              <mc:Fallback>
                <p:oleObj name="Image" r:id="rId2" imgW="4444200" imgH="5980680" progId="Photoshop.Image.1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38960" y="321371"/>
                        <a:ext cx="4443413" cy="598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9088" y="2719271"/>
            <a:ext cx="7057259" cy="138938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교차 검증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(Cross Validation)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63904" y="5936193"/>
            <a:ext cx="1744914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김태현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22E8BE-4537-4560-B87B-4DCA920EEB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2" y="476020"/>
            <a:ext cx="2565382" cy="6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8C36F8A-9224-478B-8812-F6A1EB3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교차검증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(Cross validation)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0758D5-6504-443A-8271-624E5FD36A7B}"/>
              </a:ext>
            </a:extLst>
          </p:cNvPr>
          <p:cNvSpPr/>
          <p:nvPr/>
        </p:nvSpPr>
        <p:spPr>
          <a:xfrm>
            <a:off x="928536" y="1260499"/>
            <a:ext cx="10670797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Cross-validation </a:t>
            </a:r>
            <a:r>
              <a:rPr lang="ko-KR" altLang="en-US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장단점</a:t>
            </a:r>
            <a:endParaRPr lang="en-US" altLang="ko-KR" sz="28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모든 데이터 셋을 학습과 평가에 활용하기 때문에 안정적이고 정확함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→ 통계적 기법으로 과대적합을 감소시킴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일반화에 도움이 됨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모델이 훈련 데이터의 변경에 대해 얼마나 민감한지 파악 가능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셋의 크기가 충분히 크지 않은 경우에도 유용하게 사용 가능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여러 번 학습하고 평가하는 과정을 거치기 때문에 </a:t>
            </a:r>
            <a:r>
              <a:rPr lang="ko-KR" altLang="en-US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계산량이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많아짐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3764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8C36F8A-9224-478B-8812-F6A1EB3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교차검증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(Cross validation)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1E90CF-4925-456F-8B55-32A608A94495}"/>
              </a:ext>
            </a:extLst>
          </p:cNvPr>
          <p:cNvSpPr/>
          <p:nvPr/>
        </p:nvSpPr>
        <p:spPr>
          <a:xfrm>
            <a:off x="928536" y="1319767"/>
            <a:ext cx="10670797" cy="2193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cross_val_score</a:t>
            </a:r>
            <a:r>
              <a:rPr lang="en-US" altLang="ko-KR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()</a:t>
            </a:r>
            <a:r>
              <a:rPr lang="ko-KR" altLang="en-US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endParaRPr lang="en-US" altLang="ko-KR" sz="28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from </a:t>
            </a:r>
            <a:r>
              <a:rPr lang="en-US" altLang="ko-KR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sklearn.model_selection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import </a:t>
            </a:r>
            <a:r>
              <a:rPr lang="en-US" altLang="ko-KR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cross_val_score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result = </a:t>
            </a:r>
            <a:r>
              <a:rPr lang="en-US" altLang="ko-KR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cross_val_score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모델명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정답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cv=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나눌 개수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A729F1-EF94-4ACD-A633-CA47712E3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01"/>
          <a:stretch/>
        </p:blipFill>
        <p:spPr>
          <a:xfrm>
            <a:off x="1404937" y="4190151"/>
            <a:ext cx="9382125" cy="543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9622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183A260-8FB0-3060-512D-B58B8C9F9397}"/>
              </a:ext>
            </a:extLst>
          </p:cNvPr>
          <p:cNvSpPr/>
          <p:nvPr/>
        </p:nvSpPr>
        <p:spPr>
          <a:xfrm>
            <a:off x="0" y="2128345"/>
            <a:ext cx="6096000" cy="472965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CB64931F-71FA-FDB6-A980-E6B625CC49EE}"/>
              </a:ext>
            </a:extLst>
          </p:cNvPr>
          <p:cNvSpPr/>
          <p:nvPr/>
        </p:nvSpPr>
        <p:spPr>
          <a:xfrm rot="18900000">
            <a:off x="-2284486" y="643901"/>
            <a:ext cx="8647704" cy="2826191"/>
          </a:xfrm>
          <a:prstGeom prst="trapezoid">
            <a:avLst>
              <a:gd name="adj" fmla="val 100977"/>
            </a:avLst>
          </a:prstGeom>
          <a:solidFill>
            <a:srgbClr val="1CD8EC"/>
          </a:solidFill>
          <a:ln>
            <a:solidFill>
              <a:srgbClr val="1CD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0893C0F-8EF9-4BEC-6C96-6F2A1078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3434" y="1182414"/>
            <a:ext cx="6574221" cy="2554014"/>
          </a:xfrm>
        </p:spPr>
        <p:txBody>
          <a:bodyPr>
            <a:noAutofit/>
          </a:bodyPr>
          <a:lstStyle/>
          <a:p>
            <a:pPr algn="r"/>
            <a:r>
              <a:rPr lang="en-US" altLang="ko-KR" sz="8000">
                <a:latin typeface="SB 어그로 Bold" panose="02020603020101020101" pitchFamily="18" charset="-127"/>
                <a:ea typeface="SB 어그로 Bold" panose="02020603020101020101" pitchFamily="18" charset="-127"/>
              </a:rPr>
              <a:t>Machine</a:t>
            </a:r>
            <a:br>
              <a:rPr lang="en-US" altLang="ko-KR" sz="8800">
                <a:latin typeface="SB 어그로 Bold" panose="02020603020101020101" pitchFamily="18" charset="-127"/>
                <a:ea typeface="SB 어그로 Bold" panose="02020603020101020101" pitchFamily="18" charset="-127"/>
              </a:rPr>
            </a:br>
            <a:r>
              <a:rPr lang="en-US" altLang="ko-KR" sz="8800">
                <a:latin typeface="SB 어그로 Bold" panose="02020603020101020101" pitchFamily="18" charset="-127"/>
                <a:ea typeface="SB 어그로 Bold" panose="02020603020101020101" pitchFamily="18" charset="-127"/>
              </a:rPr>
              <a:t>Learning</a:t>
            </a:r>
            <a:endParaRPr lang="ko-KR" altLang="en-US" sz="880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BDA0F71-FDF8-99FE-353E-69DC861A7740}"/>
              </a:ext>
            </a:extLst>
          </p:cNvPr>
          <p:cNvSpPr txBox="1">
            <a:spLocks/>
          </p:cNvSpPr>
          <p:nvPr/>
        </p:nvSpPr>
        <p:spPr>
          <a:xfrm>
            <a:off x="8261132" y="5675586"/>
            <a:ext cx="3326524" cy="59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00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 규 남 </a:t>
            </a:r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연구원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B7E45D-0075-EDE7-B16B-47D038EE736B}"/>
              </a:ext>
            </a:extLst>
          </p:cNvPr>
          <p:cNvSpPr/>
          <p:nvPr/>
        </p:nvSpPr>
        <p:spPr>
          <a:xfrm>
            <a:off x="5238750" y="3822153"/>
            <a:ext cx="6411969" cy="6306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7DF6AA-DBEE-6930-4DAE-B723537A0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77842"/>
            <a:ext cx="2497194" cy="6503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62D24F-04FF-80FA-617D-8F099E8F8C65}"/>
              </a:ext>
            </a:extLst>
          </p:cNvPr>
          <p:cNvSpPr txBox="1">
            <a:spLocks/>
          </p:cNvSpPr>
          <p:nvPr/>
        </p:nvSpPr>
        <p:spPr>
          <a:xfrm>
            <a:off x="3862873" y="3890976"/>
            <a:ext cx="7724782" cy="59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chap 5. Data Scaling</a:t>
            </a:r>
          </a:p>
        </p:txBody>
      </p:sp>
    </p:spTree>
    <p:extLst>
      <p:ext uri="{BB962C8B-B14F-4D97-AF65-F5344CB8AC3E}">
        <p14:creationId xmlns:p14="http://schemas.microsoft.com/office/powerpoint/2010/main" val="101016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81070" y="1511576"/>
            <a:ext cx="9311426" cy="2566050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스케일링의 개념을 이해할 수 있다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스케일링의 종류를 알 수 있다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230C1B0-9168-4BC8-A9BD-06C7A36C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학습목표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2688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수업 흐름도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9C60E7-49F2-4A88-A8BE-C0FF64877C20}"/>
              </a:ext>
            </a:extLst>
          </p:cNvPr>
          <p:cNvSpPr/>
          <p:nvPr/>
        </p:nvSpPr>
        <p:spPr>
          <a:xfrm>
            <a:off x="1969972" y="3196829"/>
            <a:ext cx="2073522" cy="8333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스케일링 정의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83FC6B9-3154-4BF0-875C-622BA730DA09}"/>
              </a:ext>
            </a:extLst>
          </p:cNvPr>
          <p:cNvSpPr/>
          <p:nvPr/>
        </p:nvSpPr>
        <p:spPr>
          <a:xfrm>
            <a:off x="5101184" y="3196829"/>
            <a:ext cx="2073522" cy="8333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스케일링 종류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BEA048-21A4-4369-B588-C3F1085FCA59}"/>
              </a:ext>
            </a:extLst>
          </p:cNvPr>
          <p:cNvSpPr/>
          <p:nvPr/>
        </p:nvSpPr>
        <p:spPr>
          <a:xfrm>
            <a:off x="8401421" y="3196829"/>
            <a:ext cx="1513514" cy="8333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 실습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655754-8CAE-4B26-BAD7-B52A00C56CB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043494" y="3613481"/>
            <a:ext cx="105769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9BA4696-34CE-4A86-B9D5-5EE95DF7082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7174706" y="3613481"/>
            <a:ext cx="122671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6DD612E-F21C-40DB-9C95-3B27B74C0025}"/>
              </a:ext>
            </a:extLst>
          </p:cNvPr>
          <p:cNvSpPr/>
          <p:nvPr/>
        </p:nvSpPr>
        <p:spPr>
          <a:xfrm>
            <a:off x="2869129" y="2635905"/>
            <a:ext cx="275208" cy="42591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05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4E530DF-6A4C-4BA9-9F2D-2AAD675557A3}"/>
              </a:ext>
            </a:extLst>
          </p:cNvPr>
          <p:cNvSpPr/>
          <p:nvPr/>
        </p:nvSpPr>
        <p:spPr>
          <a:xfrm>
            <a:off x="485726" y="2595331"/>
            <a:ext cx="11220548" cy="2030390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r>
              <a:rPr lang="ko-KR" altLang="en-US" sz="4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특성</a:t>
            </a:r>
            <a:r>
              <a:rPr lang="en-US" altLang="ko-KR" sz="38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(Feature)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들의 </a:t>
            </a:r>
            <a:r>
              <a:rPr lang="ko-KR" altLang="en-US" sz="4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 범위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일정한 수준으로 맞춰주는 작업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E1E462F-E09F-46BB-9EB9-49AD8A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데이터 스케일링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(Data Scaling)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이란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97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E1E462F-E09F-46BB-9EB9-49AD8A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</a:rPr>
              <a:t>데이터 스케일링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</a:rPr>
              <a:t>(Data Scaling)</a:t>
            </a: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이란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</a:rPr>
              <a:t>?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732EF-F6E0-4E06-89C7-AD8B3D3DF2A0}"/>
              </a:ext>
            </a:extLst>
          </p:cNvPr>
          <p:cNvSpPr/>
          <p:nvPr/>
        </p:nvSpPr>
        <p:spPr>
          <a:xfrm>
            <a:off x="928536" y="1260499"/>
            <a:ext cx="1067079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스케일링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특성마다 다른 범위를 가지면서 편차가 큰 데이터의 경우 모델들이 잘못된 결과를 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도출할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가능성이 있음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(KNN,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선형 회귀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로지스틱 회귀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 거리나 수치 기반 모델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CACFE-7882-4C10-AD5D-5D5898A24083}"/>
              </a:ext>
            </a:extLst>
          </p:cNvPr>
          <p:cNvSpPr/>
          <p:nvPr/>
        </p:nvSpPr>
        <p:spPr>
          <a:xfrm>
            <a:off x="1387102" y="4159250"/>
            <a:ext cx="1015084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신체검사 데이터에서 시력과 키 특성을 함께 학습시킬 경우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키의 데이터 범위가 시력에 비해 크기 때문에 데이터 거리 값을 기반으로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학습할 때 잘못된 영향을 끼칠 수 있음</a:t>
            </a:r>
          </a:p>
        </p:txBody>
      </p:sp>
    </p:spTree>
    <p:extLst>
      <p:ext uri="{BB962C8B-B14F-4D97-AF65-F5344CB8AC3E}">
        <p14:creationId xmlns:p14="http://schemas.microsoft.com/office/powerpoint/2010/main" val="61740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E1E462F-E09F-46BB-9EB9-49AD8A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데이터 스케일링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(Data Scaling)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이란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?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DE01B70-E6D4-4665-AAC2-6E0FBDCFF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040779"/>
              </p:ext>
            </p:extLst>
          </p:nvPr>
        </p:nvGraphicFramePr>
        <p:xfrm>
          <a:off x="5334265" y="1688420"/>
          <a:ext cx="6070335" cy="382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5B47C2FA-7F01-440B-B0F0-0A2C0947D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38396"/>
              </p:ext>
            </p:extLst>
          </p:nvPr>
        </p:nvGraphicFramePr>
        <p:xfrm>
          <a:off x="872066" y="2554743"/>
          <a:ext cx="3581400" cy="244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13248265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15816871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168804446"/>
                    </a:ext>
                  </a:extLst>
                </a:gridCol>
              </a:tblGrid>
              <a:tr h="407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합격여부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81547"/>
                  </a:ext>
                </a:extLst>
              </a:tr>
              <a:tr h="407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178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70C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합격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044858"/>
                  </a:ext>
                </a:extLst>
              </a:tr>
              <a:tr h="407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1.0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156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70C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합격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541635"/>
                  </a:ext>
                </a:extLst>
              </a:tr>
              <a:tr h="407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0.3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168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불합격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32911"/>
                  </a:ext>
                </a:extLst>
              </a:tr>
              <a:tr h="407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0.6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188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rgbClr val="0070C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합격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466198"/>
                  </a:ext>
                </a:extLst>
              </a:tr>
              <a:tr h="407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0.2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149</a:t>
                      </a:r>
                      <a:endParaRPr lang="ko-KR" altLang="en-US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불합격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01140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7990B0-42CF-44A9-8F12-39A2EF35F099}"/>
              </a:ext>
            </a:extLst>
          </p:cNvPr>
          <p:cNvSpPr/>
          <p:nvPr/>
        </p:nvSpPr>
        <p:spPr>
          <a:xfrm>
            <a:off x="1719238" y="2034615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신체검사 데이터</a:t>
            </a:r>
            <a:endParaRPr lang="ko-KR" altLang="en-US" sz="200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914458-9B9B-4FEE-B55B-0D8530F07C49}"/>
              </a:ext>
            </a:extLst>
          </p:cNvPr>
          <p:cNvSpPr/>
          <p:nvPr/>
        </p:nvSpPr>
        <p:spPr>
          <a:xfrm>
            <a:off x="6536358" y="2409325"/>
            <a:ext cx="76725" cy="738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32D271-8C28-4901-AE59-FCA620A3C170}"/>
              </a:ext>
            </a:extLst>
          </p:cNvPr>
          <p:cNvGrpSpPr/>
          <p:nvPr/>
        </p:nvGrpSpPr>
        <p:grpSpPr>
          <a:xfrm>
            <a:off x="5334265" y="1688420"/>
            <a:ext cx="6070336" cy="3822287"/>
            <a:chOff x="4623066" y="4145345"/>
            <a:chExt cx="6230939" cy="3822287"/>
          </a:xfrm>
        </p:grpSpPr>
        <p:graphicFrame>
          <p:nvGraphicFramePr>
            <p:cNvPr id="12" name="차트 11">
              <a:extLst>
                <a:ext uri="{FF2B5EF4-FFF2-40B4-BE49-F238E27FC236}">
                  <a16:creationId xmlns:a16="http://schemas.microsoft.com/office/drawing/2014/main" id="{C62A75D7-0FE2-4047-9A44-B02352B946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6438786"/>
                </p:ext>
              </p:extLst>
            </p:nvPr>
          </p:nvGraphicFramePr>
          <p:xfrm>
            <a:off x="4623066" y="4145345"/>
            <a:ext cx="6230939" cy="38222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B68563B-D212-4F34-A540-67261D0902BD}"/>
                </a:ext>
              </a:extLst>
            </p:cNvPr>
            <p:cNvSpPr/>
            <p:nvPr/>
          </p:nvSpPr>
          <p:spPr>
            <a:xfrm>
              <a:off x="4964688" y="4868899"/>
              <a:ext cx="78755" cy="73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0711B5-82D6-4497-AB23-23CCE17BBFCC}"/>
              </a:ext>
            </a:extLst>
          </p:cNvPr>
          <p:cNvSpPr/>
          <p:nvPr/>
        </p:nvSpPr>
        <p:spPr>
          <a:xfrm>
            <a:off x="102066" y="5882675"/>
            <a:ext cx="11987868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시력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키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특성으로 합격여부를 판단한다면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시력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중요도는 매우 떨어지게 됨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46C1C6-A04C-459C-8063-F20369235D62}"/>
              </a:ext>
            </a:extLst>
          </p:cNvPr>
          <p:cNvGrpSpPr/>
          <p:nvPr/>
        </p:nvGrpSpPr>
        <p:grpSpPr>
          <a:xfrm>
            <a:off x="5849140" y="1784672"/>
            <a:ext cx="1090693" cy="573516"/>
            <a:chOff x="5849140" y="1784672"/>
            <a:chExt cx="1119550" cy="573516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C1CBCE8-A168-4243-93AD-394E5DFC0121}"/>
                </a:ext>
              </a:extLst>
            </p:cNvPr>
            <p:cNvCxnSpPr>
              <a:cxnSpLocks/>
            </p:cNvCxnSpPr>
            <p:nvPr/>
          </p:nvCxnSpPr>
          <p:spPr>
            <a:xfrm>
              <a:off x="6371924" y="2034615"/>
              <a:ext cx="154809" cy="32357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6D1EF2-F639-42A0-A7B1-9D8BC087DF3A}"/>
                </a:ext>
              </a:extLst>
            </p:cNvPr>
            <p:cNvSpPr txBox="1"/>
            <p:nvPr/>
          </p:nvSpPr>
          <p:spPr>
            <a:xfrm>
              <a:off x="5849140" y="1784672"/>
              <a:ext cx="1119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00B05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새로운 데이터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4BCCB8F-04B7-4AB3-B434-714A465AE370}"/>
              </a:ext>
            </a:extLst>
          </p:cNvPr>
          <p:cNvSpPr txBox="1"/>
          <p:nvPr/>
        </p:nvSpPr>
        <p:spPr>
          <a:xfrm>
            <a:off x="11457517" y="5202930"/>
            <a:ext cx="537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시력</a:t>
            </a:r>
            <a:endParaRPr lang="ko-KR" altLang="en-US" sz="1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3784E8-1006-4EBB-AD24-F2CA09B10979}"/>
              </a:ext>
            </a:extLst>
          </p:cNvPr>
          <p:cNvSpPr txBox="1"/>
          <p:nvPr/>
        </p:nvSpPr>
        <p:spPr>
          <a:xfrm>
            <a:off x="5193474" y="1318454"/>
            <a:ext cx="537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키</a:t>
            </a:r>
            <a:endParaRPr lang="ko-KR" altLang="en-US" sz="1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61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E1E462F-E09F-46BB-9EB9-49AD8A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데이터 스케일링 종류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D7837-D76B-4738-AA33-D526252C41ED}"/>
              </a:ext>
            </a:extLst>
          </p:cNvPr>
          <p:cNvSpPr/>
          <p:nvPr/>
        </p:nvSpPr>
        <p:spPr>
          <a:xfrm>
            <a:off x="794312" y="1252110"/>
            <a:ext cx="1067079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Standard Scaler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변수의 평균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분산을 이용해 정규분포 형태로 변환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 </a:t>
            </a:r>
            <a:r>
              <a:rPr lang="en-US" altLang="ko-KR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0, </a:t>
            </a:r>
            <a:r>
              <a:rPr lang="ko-KR" altLang="en-US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분산 </a:t>
            </a:r>
            <a:r>
              <a:rPr lang="en-US" altLang="ko-KR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이상치가 있다면 평균과 분산에 영향을 미쳐 변환된 데이터의 분포는 매우 달라짐</a:t>
            </a:r>
            <a:endParaRPr lang="en-US" altLang="ko-KR" sz="32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8CBEBB-C5F0-46D2-A596-BD8DE1B0B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303" y="3230534"/>
            <a:ext cx="6627394" cy="3356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2858C-287E-465D-9EE1-6705E85817E9}"/>
              </a:ext>
            </a:extLst>
          </p:cNvPr>
          <p:cNvSpPr txBox="1"/>
          <p:nvPr/>
        </p:nvSpPr>
        <p:spPr>
          <a:xfrm>
            <a:off x="7667075" y="1373589"/>
            <a:ext cx="2844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분산 </a:t>
            </a:r>
            <a:r>
              <a:rPr lang="en-US" altLang="ko-KR" sz="1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데이터가 퍼져 있는 정도</a:t>
            </a:r>
            <a:endParaRPr lang="en-US" altLang="ko-KR" sz="1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클수록 </a:t>
            </a:r>
            <a:r>
              <a:rPr lang="ko-KR" altLang="en-US" sz="1400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들죽날죽</a:t>
            </a:r>
            <a:r>
              <a:rPr lang="ko-KR" altLang="en-US" sz="1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불안정함</a:t>
            </a:r>
            <a:endParaRPr lang="en-US" altLang="ko-KR" sz="1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55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E1E462F-E09F-46BB-9EB9-49AD8A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데이터 스케일링 종류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D7837-D76B-4738-AA33-D526252C41ED}"/>
              </a:ext>
            </a:extLst>
          </p:cNvPr>
          <p:cNvSpPr/>
          <p:nvPr/>
        </p:nvSpPr>
        <p:spPr>
          <a:xfrm>
            <a:off x="794312" y="1252110"/>
            <a:ext cx="1067079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MinMax</a:t>
            </a:r>
            <a:r>
              <a:rPr lang="en-US" altLang="ko-KR" sz="32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Scaler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</a:t>
            </a:r>
            <a:r>
              <a:rPr lang="en-US" altLang="ko-KR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 ~ 1 </a:t>
            </a:r>
            <a:r>
              <a:rPr lang="ko-KR" altLang="en-US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값으로 변환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(-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있다면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-1 ~ 1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사이로 변환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이상치가 있다면 사용하기 힘듦</a:t>
            </a:r>
            <a:endParaRPr lang="en-US" altLang="ko-KR" sz="32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53E071-8931-4C48-8D02-1CFED46E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40" y="3202120"/>
            <a:ext cx="6593919" cy="33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9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81070" y="1511576"/>
            <a:ext cx="9311426" cy="1704275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교차검증의 개념을 이해할 수 있다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교차검증의 종류를 알 수 있다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230C1B0-9168-4BC8-A9BD-06C7A36C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학습목표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2027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E1E462F-E09F-46BB-9EB9-49AD8A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데이터 스케일링 종류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D7837-D76B-4738-AA33-D526252C41ED}"/>
              </a:ext>
            </a:extLst>
          </p:cNvPr>
          <p:cNvSpPr/>
          <p:nvPr/>
        </p:nvSpPr>
        <p:spPr>
          <a:xfrm>
            <a:off x="794312" y="1252110"/>
            <a:ext cx="11000609" cy="1635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Normalizer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지름이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원에 투영시킴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데이터의 거리는 상관없고 </a:t>
            </a:r>
            <a:r>
              <a:rPr lang="ko-KR" altLang="en-US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방향</a:t>
            </a:r>
            <a:r>
              <a:rPr lang="en-US" altLang="ko-KR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각도</a:t>
            </a:r>
            <a:r>
              <a:rPr lang="en-US" altLang="ko-KR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중요할 때 사용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(ex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단어의 유사도 판단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9B1D36-DE69-416F-ADC3-3E5B9988B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25" y="3200735"/>
            <a:ext cx="6629949" cy="33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7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E1E462F-E09F-46BB-9EB9-49AD8A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데이터 스케일링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(Data Scaling)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이란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732EF-F6E0-4E06-89C7-AD8B3D3DF2A0}"/>
              </a:ext>
            </a:extLst>
          </p:cNvPr>
          <p:cNvSpPr/>
          <p:nvPr/>
        </p:nvSpPr>
        <p:spPr>
          <a:xfrm>
            <a:off x="928536" y="1260499"/>
            <a:ext cx="10834839" cy="3793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</a:t>
            </a:r>
            <a:endParaRPr lang="en-US" altLang="ko-KR" sz="32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거리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수치 기반 모델 적용시 특성들을 비교 분석하기 쉽게 만들어 예측에 도움을 줌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특히 회귀 모델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연속적인 실수를 예측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학습의 안정성과 속도를 개선시킴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트리기반 모델 등 </a:t>
            </a:r>
            <a:r>
              <a:rPr lang="ko-KR" altLang="en-US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거리값에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관계없는 모델들은 굳이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Scaling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해줄 필요가 없음       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(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데이터의 분포가 고르다면 반드시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Scaling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</a:t>
            </a:r>
            <a:r>
              <a:rPr lang="ko-KR" altLang="en-US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해야하는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것은 아님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49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E1E462F-E09F-46BB-9EB9-49AD8A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데이터 스케일링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(Data Scaling)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이란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732EF-F6E0-4E06-89C7-AD8B3D3DF2A0}"/>
              </a:ext>
            </a:extLst>
          </p:cNvPr>
          <p:cNvSpPr/>
          <p:nvPr/>
        </p:nvSpPr>
        <p:spPr>
          <a:xfrm>
            <a:off x="559420" y="1260499"/>
            <a:ext cx="4843090" cy="2685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주의점</a:t>
            </a:r>
            <a:endParaRPr lang="en-US" altLang="ko-KR" sz="32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훈련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(train)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데이터와 평가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(test)</a:t>
            </a:r>
          </a:p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데이터에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같은 변환을 적용해야 함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(</a:t>
            </a:r>
            <a:r>
              <a:rPr lang="ko-KR" altLang="en-US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예측값의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범위가 달라질 수 있음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BDF762-B5E9-43CB-B7C1-D723A651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63" y="2653835"/>
            <a:ext cx="2240151" cy="23729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CB9F76-CC34-45E5-BE5E-5A0F0CA9C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932" y="1503946"/>
            <a:ext cx="2034702" cy="22010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D418D4-25DC-4F6B-A3E0-9B418E710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932" y="4243504"/>
            <a:ext cx="2034702" cy="21852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C357BD-5F38-4CC9-AF67-A98A8BA1407B}"/>
              </a:ext>
            </a:extLst>
          </p:cNvPr>
          <p:cNvSpPr/>
          <p:nvPr/>
        </p:nvSpPr>
        <p:spPr>
          <a:xfrm>
            <a:off x="9159903" y="1134005"/>
            <a:ext cx="135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train data</a:t>
            </a:r>
            <a:endParaRPr lang="ko-KR" altLang="en-US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1B9292-F08B-4695-B291-970C11ADED3A}"/>
              </a:ext>
            </a:extLst>
          </p:cNvPr>
          <p:cNvSpPr/>
          <p:nvPr/>
        </p:nvSpPr>
        <p:spPr>
          <a:xfrm>
            <a:off x="9206614" y="3874172"/>
            <a:ext cx="128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test data</a:t>
            </a:r>
            <a:endParaRPr lang="ko-KR" altLang="en-US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06D727-AA47-45AB-B11C-6713358CA6BE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7930814" y="2604460"/>
            <a:ext cx="850118" cy="1235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433B36-DA5E-4505-81CF-8292CF8CF38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30814" y="3840331"/>
            <a:ext cx="850118" cy="1495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27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3A7798E-8501-49B1-B993-8E331B80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코드 실습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B23822-8420-40A3-9544-81239636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4" y="6276087"/>
            <a:ext cx="65" cy="551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74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B5CC21-011B-4473-857E-684D12DEA5F1}"/>
              </a:ext>
            </a:extLst>
          </p:cNvPr>
          <p:cNvSpPr/>
          <p:nvPr/>
        </p:nvSpPr>
        <p:spPr>
          <a:xfrm>
            <a:off x="487960" y="3216629"/>
            <a:ext cx="11220548" cy="76433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Iris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활용한 데이터 스케일링 실습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9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수업 흐름도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9C60E7-49F2-4A88-A8BE-C0FF64877C20}"/>
              </a:ext>
            </a:extLst>
          </p:cNvPr>
          <p:cNvSpPr/>
          <p:nvPr/>
        </p:nvSpPr>
        <p:spPr>
          <a:xfrm>
            <a:off x="2028695" y="3314797"/>
            <a:ext cx="1909856" cy="662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교차검증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83FC6B9-3154-4BF0-875C-622BA730DA09}"/>
              </a:ext>
            </a:extLst>
          </p:cNvPr>
          <p:cNvSpPr/>
          <p:nvPr/>
        </p:nvSpPr>
        <p:spPr>
          <a:xfrm>
            <a:off x="4926542" y="3314797"/>
            <a:ext cx="2648123" cy="662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Holdout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교차검증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BEA048-21A4-4369-B588-C3F1085FCA59}"/>
              </a:ext>
            </a:extLst>
          </p:cNvPr>
          <p:cNvSpPr/>
          <p:nvPr/>
        </p:nvSpPr>
        <p:spPr>
          <a:xfrm>
            <a:off x="8460143" y="3314797"/>
            <a:ext cx="2648123" cy="662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K-fold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교차검증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655754-8CAE-4B26-BAD7-B52A00C56CB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938551" y="3646188"/>
            <a:ext cx="98799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9BA4696-34CE-4A86-B9D5-5EE95DF7082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7574665" y="3646188"/>
            <a:ext cx="88547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6DD612E-F21C-40DB-9C95-3B27B74C0025}"/>
              </a:ext>
            </a:extLst>
          </p:cNvPr>
          <p:cNvSpPr/>
          <p:nvPr/>
        </p:nvSpPr>
        <p:spPr>
          <a:xfrm>
            <a:off x="2846019" y="2744962"/>
            <a:ext cx="275208" cy="42591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0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4E530DF-6A4C-4BA9-9F2D-2AAD675557A3}"/>
              </a:ext>
            </a:extLst>
          </p:cNvPr>
          <p:cNvSpPr/>
          <p:nvPr/>
        </p:nvSpPr>
        <p:spPr>
          <a:xfrm>
            <a:off x="453006" y="2432897"/>
            <a:ext cx="11220548" cy="2707499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평가 데이터를 골고루 설정하여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모델의 안정성을 높이고 </a:t>
            </a:r>
            <a:r>
              <a:rPr lang="ko-KR" altLang="en-US" sz="4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과대적합을</a:t>
            </a:r>
            <a:endParaRPr lang="en-US" altLang="ko-KR" sz="4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감소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시키는 통계적 기법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E1E462F-E09F-46BB-9EB9-49AD8A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교차검증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(Cross validation)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이란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324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8C36F8A-9224-478B-8812-F6A1EB3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교차검증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(Cross validation)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71E713-71F5-4EAB-B7E6-EF991DB2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122"/>
            <a:ext cx="12192000" cy="58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836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8C36F8A-9224-478B-8812-F6A1EB3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교차검증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(Cross validation)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F71DC5-B008-4BAA-90EF-A59FF935A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41"/>
          <a:stretch/>
        </p:blipFill>
        <p:spPr>
          <a:xfrm>
            <a:off x="0" y="2172588"/>
            <a:ext cx="12192000" cy="42827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B7D11D9-A807-4227-B0D1-C1E9A614B280}"/>
              </a:ext>
            </a:extLst>
          </p:cNvPr>
          <p:cNvSpPr/>
          <p:nvPr/>
        </p:nvSpPr>
        <p:spPr>
          <a:xfrm>
            <a:off x="928536" y="1260499"/>
            <a:ext cx="10670797" cy="94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Holdout-Cross-Validation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3479627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8C36F8A-9224-478B-8812-F6A1EB3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교차검증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(Cross validation)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B335FB-9AB1-470C-A8C2-B3334A68BC39}"/>
              </a:ext>
            </a:extLst>
          </p:cNvPr>
          <p:cNvSpPr/>
          <p:nvPr/>
        </p:nvSpPr>
        <p:spPr>
          <a:xfrm>
            <a:off x="928536" y="1260499"/>
            <a:ext cx="10670797" cy="430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k-fold Cross-Validation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1.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셋을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개로 나눈다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2.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첫 번째 세트를 제외하고 나머지에 대해 모델을 학습한다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그리고 첫 번째 세트를 이용해서 평가를 수행한다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3. 2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 과정을 두 번째 세트부터 마지막 세트까지 반복한다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4.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세트에 대해 구했던 평가 결과의 평균을 구한다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3584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8C36F8A-9224-478B-8812-F6A1EB3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교차검증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(Cross validation)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066C10-C6F5-4FE7-8863-BB8455EF0462}"/>
              </a:ext>
            </a:extLst>
          </p:cNvPr>
          <p:cNvGrpSpPr/>
          <p:nvPr/>
        </p:nvGrpSpPr>
        <p:grpSpPr>
          <a:xfrm>
            <a:off x="0" y="1002324"/>
            <a:ext cx="12192000" cy="5838092"/>
            <a:chOff x="0" y="1002324"/>
            <a:chExt cx="12192000" cy="583809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62655EB-E283-4064-9707-9E0CEA832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02324"/>
              <a:ext cx="12192000" cy="58380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7C6C60-ED8A-4A0F-B6B4-E95DAF2D53AB}"/>
                </a:ext>
              </a:extLst>
            </p:cNvPr>
            <p:cNvSpPr txBox="1"/>
            <p:nvPr/>
          </p:nvSpPr>
          <p:spPr>
            <a:xfrm>
              <a:off x="4881280" y="2437511"/>
              <a:ext cx="230393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Data</a:t>
              </a:r>
              <a:endPara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234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8C36F8A-9224-478B-8812-F6A1EB3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교차검증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(Cross validation)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678BC5-3135-4A4C-9F72-4A3125B6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188"/>
            <a:ext cx="12192000" cy="58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0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11441</TotalTime>
  <Words>962</Words>
  <Application>Microsoft Office PowerPoint</Application>
  <PresentationFormat>와이드스크린</PresentationFormat>
  <Paragraphs>160</Paragraphs>
  <Slides>23</Slides>
  <Notes>13</Notes>
  <HiddenSlides>11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Wingdings</vt:lpstr>
      <vt:lpstr>메이플스토리</vt:lpstr>
      <vt:lpstr>SB 어그로 Bold</vt:lpstr>
      <vt:lpstr>Office 테마</vt:lpstr>
      <vt:lpstr>Image</vt:lpstr>
      <vt:lpstr>PowerPoint 프레젠테이션</vt:lpstr>
      <vt:lpstr>학습목표</vt:lpstr>
      <vt:lpstr>수업 흐름도</vt:lpstr>
      <vt:lpstr>교차검증 (Cross validation)이란?</vt:lpstr>
      <vt:lpstr>교차검증 (Cross validation)</vt:lpstr>
      <vt:lpstr>교차검증 (Cross validation)</vt:lpstr>
      <vt:lpstr>교차검증 (Cross validation)</vt:lpstr>
      <vt:lpstr>교차검증 (Cross validation)</vt:lpstr>
      <vt:lpstr>교차검증 (Cross validation)</vt:lpstr>
      <vt:lpstr>교차검증 (Cross validation)</vt:lpstr>
      <vt:lpstr>교차검증 (Cross validation)</vt:lpstr>
      <vt:lpstr>Machine Learning</vt:lpstr>
      <vt:lpstr>학습목표</vt:lpstr>
      <vt:lpstr>수업 흐름도</vt:lpstr>
      <vt:lpstr>데이터 스케일링 (Data Scaling)이란?</vt:lpstr>
      <vt:lpstr>데이터 스케일링 (Data Scaling)이란?</vt:lpstr>
      <vt:lpstr>데이터 스케일링 (Data Scaling)이란?</vt:lpstr>
      <vt:lpstr>데이터 스케일링 종류</vt:lpstr>
      <vt:lpstr>데이터 스케일링 종류</vt:lpstr>
      <vt:lpstr>데이터 스케일링 종류</vt:lpstr>
      <vt:lpstr>데이터 스케일링 (Data Scaling)이란?</vt:lpstr>
      <vt:lpstr>데이터 스케일링 (Data Scaling)이란?</vt:lpstr>
      <vt:lpstr>코드 실습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JYW-XPS15</dc:creator>
  <cp:lastModifiedBy>smhrd</cp:lastModifiedBy>
  <cp:revision>1737</cp:revision>
  <cp:lastPrinted>2018-03-07T05:24:47Z</cp:lastPrinted>
  <dcterms:created xsi:type="dcterms:W3CDTF">2016-03-22T02:21:54Z</dcterms:created>
  <dcterms:modified xsi:type="dcterms:W3CDTF">2023-03-07T02:31:42Z</dcterms:modified>
</cp:coreProperties>
</file>