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0"/>
  </p:notesMasterIdLst>
  <p:sldIdLst>
    <p:sldId id="710" r:id="rId2"/>
    <p:sldId id="521" r:id="rId3"/>
    <p:sldId id="361" r:id="rId4"/>
    <p:sldId id="550" r:id="rId5"/>
    <p:sldId id="637" r:id="rId6"/>
    <p:sldId id="650" r:id="rId7"/>
    <p:sldId id="651" r:id="rId8"/>
    <p:sldId id="653" r:id="rId9"/>
    <p:sldId id="652" r:id="rId10"/>
    <p:sldId id="656" r:id="rId11"/>
    <p:sldId id="655" r:id="rId12"/>
    <p:sldId id="670" r:id="rId13"/>
    <p:sldId id="654" r:id="rId14"/>
    <p:sldId id="636" r:id="rId15"/>
    <p:sldId id="666" r:id="rId16"/>
    <p:sldId id="657" r:id="rId17"/>
    <p:sldId id="641" r:id="rId18"/>
    <p:sldId id="658" r:id="rId19"/>
    <p:sldId id="659" r:id="rId20"/>
    <p:sldId id="660" r:id="rId21"/>
    <p:sldId id="661" r:id="rId22"/>
    <p:sldId id="662" r:id="rId23"/>
    <p:sldId id="664" r:id="rId24"/>
    <p:sldId id="610" r:id="rId25"/>
    <p:sldId id="665" r:id="rId26"/>
    <p:sldId id="642" r:id="rId27"/>
    <p:sldId id="643" r:id="rId28"/>
    <p:sldId id="668" r:id="rId29"/>
    <p:sldId id="645" r:id="rId30"/>
    <p:sldId id="646" r:id="rId31"/>
    <p:sldId id="647" r:id="rId32"/>
    <p:sldId id="648" r:id="rId33"/>
    <p:sldId id="606" r:id="rId34"/>
    <p:sldId id="605" r:id="rId35"/>
    <p:sldId id="607" r:id="rId36"/>
    <p:sldId id="608" r:id="rId37"/>
    <p:sldId id="609" r:id="rId38"/>
    <p:sldId id="270" r:id="rId39"/>
  </p:sldIdLst>
  <p:sldSz cx="12192000" cy="6858000"/>
  <p:notesSz cx="6797675" cy="9926638"/>
  <p:embeddedFontLst>
    <p:embeddedFont>
      <p:font typeface="Cambria Math" panose="02040503050406030204" pitchFamily="18" charset="0"/>
      <p:regular r:id="rId41"/>
    </p:embeddedFont>
    <p:embeddedFont>
      <p:font typeface="SB 어그로 Bold" panose="02020603020101020101" pitchFamily="18" charset="-127"/>
      <p:regular r:id="rId42"/>
    </p:embeddedFont>
    <p:embeddedFont>
      <p:font typeface="메이플스토리" panose="02000300000000000000" pitchFamily="2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A0E0"/>
    <a:srgbClr val="FFD966"/>
    <a:srgbClr val="53B4E8"/>
    <a:srgbClr val="6D89D7"/>
    <a:srgbClr val="ED7D31"/>
    <a:srgbClr val="008DCF"/>
    <a:srgbClr val="6892DB"/>
    <a:srgbClr val="4490D7"/>
    <a:srgbClr val="6E8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757" autoAdjust="0"/>
  </p:normalViewPr>
  <p:slideViewPr>
    <p:cSldViewPr snapToGrid="0">
      <p:cViewPr varScale="1">
        <p:scale>
          <a:sx n="100" d="100"/>
          <a:sy n="100" d="100"/>
        </p:scale>
        <p:origin x="10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10" y="-7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0010D42B-71AC-4F08-B633-53A17B079B3B}" type="datetimeFigureOut">
              <a:rPr lang="ko-KR" altLang="en-US" smtClean="0"/>
              <a:pPr/>
              <a:t>2023-03-07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5C079C3A-6DE6-41A6-BE52-D6A2D063301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29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5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00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28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54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62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1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95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301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959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5781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348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8909" marR="0" lvl="1" indent="0" algn="l" defTabSz="95781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25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98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0FBB-A383-4DB3-A014-7A276382246B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27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C585-AE75-4A33-9865-F420EBA78AC5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83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690-FE1A-4F0C-9C34-5D27129B3275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76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0D1"/>
              </a:buClr>
              <a:buSzPts val="2800"/>
              <a:buFont typeface="Arial"/>
              <a:buNone/>
              <a:defRPr sz="280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8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64821" y="929641"/>
            <a:ext cx="11247120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9809532" y="286780"/>
            <a:ext cx="1902408" cy="495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31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2CC-218F-474B-81B6-1A56FEEFF590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3FAD66-473F-4519-9FA7-CB3767A9E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798065"/>
            <a:ext cx="11247119" cy="45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14B026-F931-4AFB-9E80-417BB47826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967" y="271431"/>
            <a:ext cx="1997592" cy="5202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F5FC21-D7B6-4C26-A096-5B0D6E6C4B46}"/>
              </a:ext>
            </a:extLst>
          </p:cNvPr>
          <p:cNvSpPr/>
          <p:nvPr userDrawn="1"/>
        </p:nvSpPr>
        <p:spPr>
          <a:xfrm>
            <a:off x="472440" y="271431"/>
            <a:ext cx="1828800" cy="53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 w="1905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 Mining</a:t>
            </a:r>
            <a:endParaRPr lang="ko-KR" altLang="en-US" sz="2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33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3906-2375-4C5E-8776-63DD9E61FFA5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69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D98E-1A54-4014-9E91-6962666D6BBF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3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1EC-7962-4E6B-BE7A-EF0B923CBD80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9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FFCD-8089-4499-83DE-5004439BCB63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11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F557-12E3-4917-948E-3A6E0D17CE8C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89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9FC1-A21B-4DB6-8BF9-FD614DCD284D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54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F9A5-3E22-4C7F-8000-ED63425FA4FD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06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2A98BFFF-2302-4A2C-ABB5-AED36C3945E5}" type="datetime1">
              <a:rPr lang="ko-KR" altLang="en-US" smtClean="0"/>
              <a:pPr/>
              <a:t>2023-03-07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3767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9E25-CDAE-456D-92AF-70AC892F823F}" type="slidenum">
              <a:rPr lang="ko-KR" altLang="en-US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pPr/>
              <a:t>‹#›</a:t>
            </a:fld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/14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02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183A260-8FB0-3060-512D-B58B8C9F9397}"/>
              </a:ext>
            </a:extLst>
          </p:cNvPr>
          <p:cNvSpPr/>
          <p:nvPr/>
        </p:nvSpPr>
        <p:spPr>
          <a:xfrm>
            <a:off x="0" y="2128345"/>
            <a:ext cx="6096000" cy="472965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CB64931F-71FA-FDB6-A980-E6B625CC49EE}"/>
              </a:ext>
            </a:extLst>
          </p:cNvPr>
          <p:cNvSpPr/>
          <p:nvPr/>
        </p:nvSpPr>
        <p:spPr>
          <a:xfrm rot="18900000">
            <a:off x="-2284486" y="643901"/>
            <a:ext cx="8647704" cy="2826191"/>
          </a:xfrm>
          <a:prstGeom prst="trapezoid">
            <a:avLst>
              <a:gd name="adj" fmla="val 100977"/>
            </a:avLst>
          </a:prstGeom>
          <a:solidFill>
            <a:srgbClr val="1CD8EC"/>
          </a:solidFill>
          <a:ln>
            <a:solidFill>
              <a:srgbClr val="1CD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0893C0F-8EF9-4BEC-6C96-6F2A1078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3434" y="1182414"/>
            <a:ext cx="6574221" cy="2554014"/>
          </a:xfrm>
        </p:spPr>
        <p:txBody>
          <a:bodyPr>
            <a:noAutofit/>
          </a:bodyPr>
          <a:lstStyle/>
          <a:p>
            <a:pPr algn="r"/>
            <a:r>
              <a:rPr lang="en-US" altLang="ko-KR" sz="8000">
                <a:latin typeface="SB 어그로 Bold" panose="02020603020101020101" pitchFamily="18" charset="-127"/>
                <a:ea typeface="SB 어그로 Bold" panose="02020603020101020101" pitchFamily="18" charset="-127"/>
              </a:rPr>
              <a:t>Machine</a:t>
            </a:r>
            <a:br>
              <a:rPr lang="en-US" altLang="ko-KR" sz="8800">
                <a:latin typeface="SB 어그로 Bold" panose="02020603020101020101" pitchFamily="18" charset="-127"/>
                <a:ea typeface="SB 어그로 Bold" panose="02020603020101020101" pitchFamily="18" charset="-127"/>
              </a:rPr>
            </a:br>
            <a:r>
              <a:rPr lang="en-US" altLang="ko-KR" sz="8800">
                <a:latin typeface="SB 어그로 Bold" panose="02020603020101020101" pitchFamily="18" charset="-127"/>
                <a:ea typeface="SB 어그로 Bold" panose="02020603020101020101" pitchFamily="18" charset="-127"/>
              </a:rPr>
              <a:t>Learning</a:t>
            </a:r>
            <a:endParaRPr lang="ko-KR" altLang="en-US" sz="880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BDA0F71-FDF8-99FE-353E-69DC861A7740}"/>
              </a:ext>
            </a:extLst>
          </p:cNvPr>
          <p:cNvSpPr txBox="1">
            <a:spLocks/>
          </p:cNvSpPr>
          <p:nvPr/>
        </p:nvSpPr>
        <p:spPr>
          <a:xfrm>
            <a:off x="8261132" y="5675586"/>
            <a:ext cx="3326524" cy="590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400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 규 남 </a:t>
            </a:r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연구원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B7E45D-0075-EDE7-B16B-47D038EE736B}"/>
              </a:ext>
            </a:extLst>
          </p:cNvPr>
          <p:cNvSpPr/>
          <p:nvPr/>
        </p:nvSpPr>
        <p:spPr>
          <a:xfrm>
            <a:off x="5238750" y="3822153"/>
            <a:ext cx="6411969" cy="6306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7DF6AA-DBEE-6930-4DAE-B723537A0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77842"/>
            <a:ext cx="2497194" cy="6503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62D24F-04FF-80FA-617D-8F099E8F8C65}"/>
              </a:ext>
            </a:extLst>
          </p:cNvPr>
          <p:cNvSpPr txBox="1">
            <a:spLocks/>
          </p:cNvSpPr>
          <p:nvPr/>
        </p:nvSpPr>
        <p:spPr>
          <a:xfrm>
            <a:off x="3862873" y="3904703"/>
            <a:ext cx="7724782" cy="945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chap 9. Text Mining, </a:t>
            </a:r>
          </a:p>
          <a:p>
            <a:pPr algn="r">
              <a:lnSpc>
                <a:spcPct val="100000"/>
              </a:lnSpc>
            </a:pP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BOW(Bag Of Word), </a:t>
            </a:r>
            <a:r>
              <a:rPr lang="en-US" altLang="ko-KR" sz="3200" i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101016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072853F-3F33-4844-85FE-51CA9292D2AC}"/>
              </a:ext>
            </a:extLst>
          </p:cNvPr>
          <p:cNvSpPr/>
          <p:nvPr/>
        </p:nvSpPr>
        <p:spPr>
          <a:xfrm>
            <a:off x="949916" y="1033638"/>
            <a:ext cx="3709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기업의 활용 사례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지식경영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94355-FF8C-47C3-B35D-C42839494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35" y="1677852"/>
            <a:ext cx="5527929" cy="24883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ECC3D6-D75B-4184-8E56-003C9F5F9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565" y="4166231"/>
            <a:ext cx="4642867" cy="259749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2BC8A0-019D-40E3-BC51-635CE346F2B8}"/>
              </a:ext>
            </a:extLst>
          </p:cNvPr>
          <p:cNvSpPr/>
          <p:nvPr/>
        </p:nvSpPr>
        <p:spPr>
          <a:xfrm>
            <a:off x="3111227" y="1622988"/>
            <a:ext cx="5676157" cy="5075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E12A65-8B16-41F8-AEFE-B87893045018}"/>
              </a:ext>
            </a:extLst>
          </p:cNvPr>
          <p:cNvGrpSpPr/>
          <p:nvPr/>
        </p:nvGrpSpPr>
        <p:grpSpPr>
          <a:xfrm>
            <a:off x="2002557" y="3983682"/>
            <a:ext cx="8186881" cy="1481328"/>
            <a:chOff x="2002557" y="3983682"/>
            <a:chExt cx="8186881" cy="148132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4337CB-0343-47C1-81CD-DA4B0C3A8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02557" y="3983682"/>
              <a:ext cx="8186881" cy="14813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411D07C-1FCC-4CF9-AB86-BDE917CDE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3795" y="4343400"/>
              <a:ext cx="254890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E2DCD8-BDFB-4E54-9770-19F42CFF336A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Conception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84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072853F-3F33-4844-85FE-51CA9292D2AC}"/>
              </a:ext>
            </a:extLst>
          </p:cNvPr>
          <p:cNvSpPr/>
          <p:nvPr/>
        </p:nvSpPr>
        <p:spPr>
          <a:xfrm>
            <a:off x="949916" y="1033638"/>
            <a:ext cx="4708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기업의 활용 사례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고객 관리 서비스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611D2-2B41-48E6-8DF3-4CEDB226EBDF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Conception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E5D3C1-987F-4C37-9A89-FBB349F8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48" y="1579400"/>
            <a:ext cx="3023293" cy="4728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ADF89A-62CB-4A17-A767-B2DE5F4C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657" y="1566963"/>
            <a:ext cx="2665519" cy="48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2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072853F-3F33-4844-85FE-51CA9292D2AC}"/>
              </a:ext>
            </a:extLst>
          </p:cNvPr>
          <p:cNvSpPr/>
          <p:nvPr/>
        </p:nvSpPr>
        <p:spPr>
          <a:xfrm>
            <a:off x="949916" y="1033638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기업의 활용 사례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콘텐츠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4375D-DDF5-4159-AF01-AC9B2E9B7F6B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Conception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D1A8BC-3AC9-463E-B084-1853F90EA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679" y="1881635"/>
            <a:ext cx="4750642" cy="22032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D85D59-E9DF-42D7-AEAE-7ED8C8831D84}"/>
              </a:ext>
            </a:extLst>
          </p:cNvPr>
          <p:cNvSpPr txBox="1"/>
          <p:nvPr/>
        </p:nvSpPr>
        <p:spPr>
          <a:xfrm>
            <a:off x="1033364" y="4625265"/>
            <a:ext cx="101353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마이닝 기술을 활용한 농산물 주문 정리 시스템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비정형 주문 메시지를 간단하게 편집</a:t>
            </a:r>
            <a:r>
              <a:rPr lang="en-US" altLang="ko-KR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저장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하여 농가의 주문 처리 시간을 단축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ex)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사용자가 주문 내용을 복사해서 붙여넣기만 하면 일정한 형식의 주문서가 자동으로 생성되는 방식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57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072853F-3F33-4844-85FE-51CA9292D2AC}"/>
              </a:ext>
            </a:extLst>
          </p:cNvPr>
          <p:cNvSpPr/>
          <p:nvPr/>
        </p:nvSpPr>
        <p:spPr>
          <a:xfrm>
            <a:off x="949916" y="1033638"/>
            <a:ext cx="5626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기업의 활용 사례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소셜 미디어 데이터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553496-7EB5-4DD8-9CC7-77820E96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820" y="1495303"/>
            <a:ext cx="7450360" cy="1224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E70C66-2605-4804-942E-4252DF87A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652" y="2738492"/>
            <a:ext cx="4794695" cy="39580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E7576F-3E68-4BC3-B082-1EB07F9A2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158" y="3313541"/>
            <a:ext cx="8531681" cy="1362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F4481-0436-478F-A5B3-75CD52C52263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Conception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23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3355" y="1060798"/>
            <a:ext cx="316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</a:t>
            </a:r>
            <a:r>
              <a:rPr lang="ko-KR" altLang="en-US" sz="28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마이닝의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영역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7A7738-50A2-4D78-A0C2-7AFBCA10E43F}"/>
              </a:ext>
            </a:extLst>
          </p:cNvPr>
          <p:cNvSpPr/>
          <p:nvPr/>
        </p:nvSpPr>
        <p:spPr>
          <a:xfrm>
            <a:off x="2453120" y="2090570"/>
            <a:ext cx="2951423" cy="1502796"/>
          </a:xfrm>
          <a:prstGeom prst="roundRect">
            <a:avLst/>
          </a:prstGeom>
          <a:solidFill>
            <a:srgbClr val="5FA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분류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(Text Classification)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95575E-BDFF-4F7F-A20B-A377D446330E}"/>
              </a:ext>
            </a:extLst>
          </p:cNvPr>
          <p:cNvSpPr/>
          <p:nvPr/>
        </p:nvSpPr>
        <p:spPr>
          <a:xfrm>
            <a:off x="2453120" y="4294406"/>
            <a:ext cx="2951423" cy="1502796"/>
          </a:xfrm>
          <a:prstGeom prst="roundRect">
            <a:avLst/>
          </a:prstGeom>
          <a:solidFill>
            <a:srgbClr val="5FA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요약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(Summarization)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1B1BDE-E8A6-43FA-A51C-CA46D2B94A6F}"/>
              </a:ext>
            </a:extLst>
          </p:cNvPr>
          <p:cNvSpPr/>
          <p:nvPr/>
        </p:nvSpPr>
        <p:spPr>
          <a:xfrm>
            <a:off x="6698953" y="4294406"/>
            <a:ext cx="2951423" cy="1502796"/>
          </a:xfrm>
          <a:prstGeom prst="roundRect">
            <a:avLst/>
          </a:prstGeom>
          <a:solidFill>
            <a:srgbClr val="5FA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군집화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및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유사도 분석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(Clustering)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B5AE01-FFEC-48E6-BBD1-C5284B34DC04}"/>
              </a:ext>
            </a:extLst>
          </p:cNvPr>
          <p:cNvSpPr/>
          <p:nvPr/>
        </p:nvSpPr>
        <p:spPr>
          <a:xfrm>
            <a:off x="6698953" y="2090570"/>
            <a:ext cx="2951423" cy="1502796"/>
          </a:xfrm>
          <a:prstGeom prst="roundRect">
            <a:avLst/>
          </a:prstGeom>
          <a:solidFill>
            <a:srgbClr val="5FA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감성 분석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(Sentiment Analysis)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4FAEEAC-9427-41FF-9289-CF9E9549E55D}"/>
              </a:ext>
            </a:extLst>
          </p:cNvPr>
          <p:cNvSpPr/>
          <p:nvPr/>
        </p:nvSpPr>
        <p:spPr>
          <a:xfrm>
            <a:off x="6698953" y="2090570"/>
            <a:ext cx="2951423" cy="15027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감성 분석</a:t>
            </a:r>
            <a:endParaRPr lang="en-US" altLang="ko-KR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(Sentiment Analysis)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8972C-8F23-452F-B86B-7408303871A6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Conception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51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90635" y="1636957"/>
            <a:ext cx="4587383" cy="835383"/>
          </a:xfrm>
          <a:prstGeom prst="rect">
            <a:avLst/>
          </a:prstGeom>
          <a:solidFill>
            <a:srgbClr val="5FA0E0"/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 Mining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6FDD816A-1FEC-4C7F-9D3F-4127F1E3A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5395" y="1084901"/>
          <a:ext cx="3578002" cy="508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4200" imgH="5980680" progId="Photoshop.Image.13">
                  <p:embed/>
                </p:oleObj>
              </mc:Choice>
              <mc:Fallback>
                <p:oleObj name="Image" r:id="rId2" imgW="4444200" imgH="5980680" progId="Photoshop.Image.13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6FDD816A-1FEC-4C7F-9D3F-4127F1E3AC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05395" y="1084901"/>
                        <a:ext cx="3578002" cy="5086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F1C24F8-4FB6-424B-89EF-895E462E7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9" y="727726"/>
            <a:ext cx="11247119" cy="457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019E7D-9216-4A3C-A573-0D00318690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06" y="201092"/>
            <a:ext cx="1997592" cy="520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374515-FF34-4EF6-BF07-9890DA6FCAC0}"/>
              </a:ext>
            </a:extLst>
          </p:cNvPr>
          <p:cNvSpPr txBox="1"/>
          <p:nvPr/>
        </p:nvSpPr>
        <p:spPr>
          <a:xfrm>
            <a:off x="855511" y="2680203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06173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17333D-03EC-4B30-B6A6-70D7D6F2A250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273168-5597-4872-A20B-87A5B9D9F5B3}"/>
              </a:ext>
            </a:extLst>
          </p:cNvPr>
          <p:cNvSpPr/>
          <p:nvPr/>
        </p:nvSpPr>
        <p:spPr>
          <a:xfrm>
            <a:off x="1023624" y="1672177"/>
            <a:ext cx="7358376" cy="746030"/>
          </a:xfrm>
          <a:prstGeom prst="roundRect">
            <a:avLst/>
          </a:prstGeom>
          <a:solidFill>
            <a:srgbClr val="5FA0E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5781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말뭉치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문단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문장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형태소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04BDC-285B-4D9A-BE10-00D8B95D36D5}"/>
              </a:ext>
            </a:extLst>
          </p:cNvPr>
          <p:cNvSpPr/>
          <p:nvPr/>
        </p:nvSpPr>
        <p:spPr>
          <a:xfrm>
            <a:off x="1138267" y="2510345"/>
            <a:ext cx="7358376" cy="336742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marR="0" lvl="0" indent="-34290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말뭉치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(corpus)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분석을 위해 수집된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들의 집합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marR="0" lvl="0" indent="-34290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말뭉치는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여러 개의 문서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 구성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marR="0" lvl="0" indent="-34290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여러 개의 문단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 구성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marR="0" lvl="0" indent="-34290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schemeClr val="accent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문단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여러 개의 문장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 구성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marR="0" lvl="0" indent="-34290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문장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여러 개의 단어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구성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marR="0" lvl="0" indent="-34290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 여러 개의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형태소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구성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146634-B34D-4164-B174-F49AFADDB2B4}"/>
              </a:ext>
            </a:extLst>
          </p:cNvPr>
          <p:cNvSpPr/>
          <p:nvPr/>
        </p:nvSpPr>
        <p:spPr>
          <a:xfrm>
            <a:off x="913567" y="1032758"/>
            <a:ext cx="3087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데이터의 구조</a:t>
            </a:r>
            <a:endParaRPr lang="en-US" altLang="ko-KR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C7B910-E980-4287-B201-14A661A3FD2A}"/>
              </a:ext>
            </a:extLst>
          </p:cNvPr>
          <p:cNvSpPr/>
          <p:nvPr/>
        </p:nvSpPr>
        <p:spPr>
          <a:xfrm>
            <a:off x="1514530" y="5934937"/>
            <a:ext cx="48195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형태소 </a:t>
            </a:r>
            <a:r>
              <a:rPr lang="en-US" altLang="ko-KR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일정한 의미가 있는 가장 작은 말의 단위</a:t>
            </a:r>
            <a:endParaRPr lang="en-US" altLang="ko-KR" sz="1600" b="1" dirty="0">
              <a:solidFill>
                <a:srgbClr val="7030A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ex) </a:t>
            </a:r>
            <a:r>
              <a:rPr lang="ko-KR" altLang="en-US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첫사랑 →</a:t>
            </a:r>
            <a:r>
              <a:rPr lang="en-US" altLang="ko-KR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첫</a:t>
            </a:r>
            <a:r>
              <a:rPr lang="en-US" altLang="ko-KR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사랑</a:t>
            </a:r>
            <a:endParaRPr lang="en-US" altLang="ko-KR" sz="1600" b="1" dirty="0">
              <a:solidFill>
                <a:srgbClr val="7030A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ex) </a:t>
            </a:r>
            <a:r>
              <a:rPr lang="ko-KR" altLang="en-US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애늙은이 →</a:t>
            </a:r>
            <a:r>
              <a:rPr lang="en-US" altLang="ko-KR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애</a:t>
            </a:r>
            <a:r>
              <a:rPr lang="en-US" altLang="ko-KR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b="1" dirty="0">
                <a:solidFill>
                  <a:srgbClr val="7030A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늙은이</a:t>
            </a:r>
            <a:endParaRPr lang="en-US" altLang="ko-KR" sz="1600" b="1" dirty="0">
              <a:solidFill>
                <a:srgbClr val="7030A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40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006890" y="2250803"/>
            <a:ext cx="2010591" cy="974919"/>
          </a:xfrm>
          <a:prstGeom prst="roundRect">
            <a:avLst/>
          </a:prstGeom>
          <a:solidFill>
            <a:srgbClr val="5FA0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수집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91379" y="2250803"/>
            <a:ext cx="2010591" cy="974919"/>
          </a:xfrm>
          <a:prstGeom prst="roundRect">
            <a:avLst/>
          </a:prstGeom>
          <a:solidFill>
            <a:srgbClr val="5FA0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375868" y="2250803"/>
            <a:ext cx="2010591" cy="974919"/>
          </a:xfrm>
          <a:prstGeom prst="roundRect">
            <a:avLst/>
          </a:prstGeom>
          <a:solidFill>
            <a:srgbClr val="5FA0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토큰화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17481" y="2738263"/>
            <a:ext cx="673898" cy="0"/>
          </a:xfrm>
          <a:prstGeom prst="straightConnector1">
            <a:avLst/>
          </a:prstGeom>
          <a:ln w="25400">
            <a:solidFill>
              <a:srgbClr val="5FA0E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3"/>
            <a:endCxn id="12" idx="1"/>
          </p:cNvCxnSpPr>
          <p:nvPr/>
        </p:nvCxnSpPr>
        <p:spPr>
          <a:xfrm>
            <a:off x="6701970" y="2738263"/>
            <a:ext cx="673898" cy="0"/>
          </a:xfrm>
          <a:prstGeom prst="straightConnector1">
            <a:avLst/>
          </a:prstGeom>
          <a:ln w="25400">
            <a:solidFill>
              <a:srgbClr val="5FA0E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686083" y="4022554"/>
            <a:ext cx="2010591" cy="974919"/>
          </a:xfrm>
          <a:prstGeom prst="roundRect">
            <a:avLst/>
          </a:prstGeom>
          <a:solidFill>
            <a:srgbClr val="5FA0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특징 추출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9386459" y="2742396"/>
            <a:ext cx="673898" cy="0"/>
          </a:xfrm>
          <a:prstGeom prst="straightConnector1">
            <a:avLst/>
          </a:prstGeom>
          <a:ln w="25400">
            <a:solidFill>
              <a:srgbClr val="5FA0E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" idx="3"/>
            <a:endCxn id="22" idx="1"/>
          </p:cNvCxnSpPr>
          <p:nvPr/>
        </p:nvCxnSpPr>
        <p:spPr>
          <a:xfrm>
            <a:off x="5696674" y="4510014"/>
            <a:ext cx="673898" cy="0"/>
          </a:xfrm>
          <a:prstGeom prst="straightConnector1">
            <a:avLst/>
          </a:prstGeom>
          <a:ln w="25400">
            <a:solidFill>
              <a:srgbClr val="5FA0E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370572" y="4022554"/>
            <a:ext cx="2010591" cy="974919"/>
          </a:xfrm>
          <a:prstGeom prst="roundRect">
            <a:avLst/>
          </a:prstGeom>
          <a:solidFill>
            <a:srgbClr val="5FA0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분석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19098" y="1034564"/>
            <a:ext cx="4067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마이닝 분석 프로세스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96C859-1634-494C-8636-0C4FA788C4B6}"/>
              </a:ext>
            </a:extLst>
          </p:cNvPr>
          <p:cNvSpPr txBox="1"/>
          <p:nvPr/>
        </p:nvSpPr>
        <p:spPr>
          <a:xfrm>
            <a:off x="2335782" y="329169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2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19098" y="1034564"/>
            <a:ext cx="4067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마이닝 분석 프로세스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79D740-2C31-48CE-AA8A-1CAD9F2A04E6}"/>
              </a:ext>
            </a:extLst>
          </p:cNvPr>
          <p:cNvSpPr/>
          <p:nvPr/>
        </p:nvSpPr>
        <p:spPr>
          <a:xfrm>
            <a:off x="1752743" y="3341683"/>
            <a:ext cx="8643816" cy="163560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Crawling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이용한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Web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수집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(SNS/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블로그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카페 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marL="342900" indent="-342900" defTabSz="957818"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  <a:defRPr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빅카인즈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(BIG Kinds)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뉴스 데이터 제공 사이트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NDSL(www.ndsl.kr)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국내외 논문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특허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연구보고서 통합 정보제공 사이트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8457065-3AE5-4E8B-832B-90A1EAADEE13}"/>
              </a:ext>
            </a:extLst>
          </p:cNvPr>
          <p:cNvSpPr/>
          <p:nvPr/>
        </p:nvSpPr>
        <p:spPr>
          <a:xfrm>
            <a:off x="1963055" y="1752856"/>
            <a:ext cx="1233084" cy="1059218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수집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BAB413A-FAF4-4DF8-83B2-6F9D7C2AEBF8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3196139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1535337-70DE-4079-96F2-5EDADF3C88D1}"/>
              </a:ext>
            </a:extLst>
          </p:cNvPr>
          <p:cNvSpPr/>
          <p:nvPr/>
        </p:nvSpPr>
        <p:spPr>
          <a:xfrm>
            <a:off x="3726858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</a:t>
            </a:r>
            <a:endParaRPr lang="ko-KR" altLang="en-US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0D913AB-2454-4862-B465-7B52D672BA7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959942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7ACC0DD-87B2-4E7E-A506-A60BE900812F}"/>
              </a:ext>
            </a:extLst>
          </p:cNvPr>
          <p:cNvSpPr/>
          <p:nvPr/>
        </p:nvSpPr>
        <p:spPr>
          <a:xfrm>
            <a:off x="7243261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특징 값 추출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D2E83BE-70A9-45D4-B900-513F60E88829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8476345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5ED4B9-A562-4DEC-98EF-28417B3057A0}"/>
              </a:ext>
            </a:extLst>
          </p:cNvPr>
          <p:cNvSpPr/>
          <p:nvPr/>
        </p:nvSpPr>
        <p:spPr>
          <a:xfrm>
            <a:off x="9007064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E2A3604-FC53-4C1E-8C71-E9A28EFDDDD0}"/>
              </a:ext>
            </a:extLst>
          </p:cNvPr>
          <p:cNvSpPr/>
          <p:nvPr/>
        </p:nvSpPr>
        <p:spPr>
          <a:xfrm>
            <a:off x="5479458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토큰화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5FAD70-FEFD-4FF8-AE5C-9D95F164B9E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12542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B44E6E-440C-4578-8945-39E088BA8DB4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46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19098" y="1034564"/>
            <a:ext cx="4067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마이닝 분석 프로세스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E4BCC3-BB96-4143-AB71-9A9B1BCD28C9}"/>
              </a:ext>
            </a:extLst>
          </p:cNvPr>
          <p:cNvSpPr/>
          <p:nvPr/>
        </p:nvSpPr>
        <p:spPr>
          <a:xfrm>
            <a:off x="1963055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수집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E0A5966-E69F-4E7E-B440-462FFBF9843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96139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8C92733-8129-4A9D-A912-D34472572A70}"/>
              </a:ext>
            </a:extLst>
          </p:cNvPr>
          <p:cNvSpPr/>
          <p:nvPr/>
        </p:nvSpPr>
        <p:spPr>
          <a:xfrm>
            <a:off x="3726858" y="1752856"/>
            <a:ext cx="1233084" cy="1059218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</a:t>
            </a:r>
            <a:endParaRPr lang="ko-KR" altLang="en-US" sz="21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3FF00E-5E3A-4976-960B-BE336CE4B57E}"/>
              </a:ext>
            </a:extLst>
          </p:cNvPr>
          <p:cNvSpPr/>
          <p:nvPr/>
        </p:nvSpPr>
        <p:spPr>
          <a:xfrm>
            <a:off x="7243261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특징 값 추출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897256-7635-4EBC-8CF1-A0E88E9E6E1A}"/>
              </a:ext>
            </a:extLst>
          </p:cNvPr>
          <p:cNvSpPr/>
          <p:nvPr/>
        </p:nvSpPr>
        <p:spPr>
          <a:xfrm>
            <a:off x="9007064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8ADF3F-A16E-48C9-9F83-04547DB78DD4}"/>
              </a:ext>
            </a:extLst>
          </p:cNvPr>
          <p:cNvSpPr/>
          <p:nvPr/>
        </p:nvSpPr>
        <p:spPr>
          <a:xfrm>
            <a:off x="5479458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C2F2C4-421F-470E-B290-ED1BAD94959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2542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C590D0-0399-40D9-A7E1-A142D12B2C8C}"/>
              </a:ext>
            </a:extLst>
          </p:cNvPr>
          <p:cNvCxnSpPr>
            <a:cxnSpLocks/>
          </p:cNvCxnSpPr>
          <p:nvPr/>
        </p:nvCxnSpPr>
        <p:spPr>
          <a:xfrm>
            <a:off x="4959942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E04FA7-79D3-458C-B82F-63E4CD66BB58}"/>
              </a:ext>
            </a:extLst>
          </p:cNvPr>
          <p:cNvCxnSpPr>
            <a:cxnSpLocks/>
          </p:cNvCxnSpPr>
          <p:nvPr/>
        </p:nvCxnSpPr>
        <p:spPr>
          <a:xfrm>
            <a:off x="8476345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EC99A-CDA7-4F30-8CC2-239A933AC702}"/>
              </a:ext>
            </a:extLst>
          </p:cNvPr>
          <p:cNvSpPr/>
          <p:nvPr/>
        </p:nvSpPr>
        <p:spPr>
          <a:xfrm>
            <a:off x="1161598" y="2979248"/>
            <a:ext cx="10741148" cy="369950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전처리는 용도에 맞게 텍스트를 사전에 처리하는 작업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오탈자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제거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띄어쓰기 교정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 err="1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불용어</a:t>
            </a:r>
            <a:r>
              <a:rPr lang="ko-KR" altLang="en-US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제거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데이터에서 큰 의미가 없는 단어 제거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(ex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 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정제</a:t>
            </a: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(cleaning)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가지고 있는 코퍼스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(corpus,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말뭉치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로부터 노이즈 데이터를 제거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defTabSz="957818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noise</a:t>
            </a:r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</a:t>
            </a:r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등장 빈도가 적은 데이터</a:t>
            </a:r>
            <a:r>
              <a:rPr lang="en-US" altLang="ko-KR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의미 없는 특수문자 등</a:t>
            </a:r>
            <a:endParaRPr lang="en-US" altLang="ko-KR" dirty="0">
              <a:solidFill>
                <a:srgbClr val="0000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정규화</a:t>
            </a: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(normalization)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표현 방법이 다른 단어들을 통합하여 같은 단어로 만듦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(ex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좋다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지린다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어간 추출 </a:t>
            </a:r>
            <a:r>
              <a:rPr lang="en-US" altLang="ko-KR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(Stemming)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단어의 핵심 부분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어간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추출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(ex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먹다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먹고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먹지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먹어서 등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표제어 추출 </a:t>
            </a:r>
            <a:r>
              <a:rPr lang="en-US" altLang="ko-KR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(Lemmatization)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유사한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단어들에서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대표 단어를 추출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(am, are, is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be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동사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21356E-4D2C-4B06-BDB1-C3F25199C10E}"/>
              </a:ext>
            </a:extLst>
          </p:cNvPr>
          <p:cNvSpPr/>
          <p:nvPr/>
        </p:nvSpPr>
        <p:spPr>
          <a:xfrm>
            <a:off x="8633840" y="4155887"/>
            <a:ext cx="27944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corpus</a:t>
            </a:r>
            <a:r>
              <a:rPr lang="ko-KR" altLang="en-US" sz="1600" b="1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1600" b="1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수집된 문서들의 집합</a:t>
            </a:r>
            <a:endParaRPr lang="en-US" altLang="ko-KR" sz="1600" b="1" dirty="0">
              <a:solidFill>
                <a:srgbClr val="0000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F8CE5-CADC-4937-80C3-8CAEBB216DDA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32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3" y="19122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2F5C6-6454-4830-B49B-C227EF3EE719}"/>
              </a:ext>
            </a:extLst>
          </p:cNvPr>
          <p:cNvSpPr txBox="1"/>
          <p:nvPr/>
        </p:nvSpPr>
        <p:spPr>
          <a:xfrm>
            <a:off x="2336745" y="315896"/>
            <a:ext cx="159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7151" y="1242115"/>
            <a:ext cx="9832920" cy="1704275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마이닝의 개념과 프로세스를 이해한다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데이터를 이용해 </a:t>
            </a:r>
            <a:r>
              <a:rPr lang="ko-KR" altLang="en-US" sz="28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학습을 수행할 수 있다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481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19098" y="1034564"/>
            <a:ext cx="4067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마이닝 분석 프로세스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A6C394-964E-430F-A780-9F76BE6C1B0E}"/>
              </a:ext>
            </a:extLst>
          </p:cNvPr>
          <p:cNvSpPr/>
          <p:nvPr/>
        </p:nvSpPr>
        <p:spPr>
          <a:xfrm>
            <a:off x="1963055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수집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AF70A3-F3CB-4383-9F11-95FF7B19DA8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96139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033E90F-8888-4A24-9B22-F2F53FE9F334}"/>
              </a:ext>
            </a:extLst>
          </p:cNvPr>
          <p:cNvSpPr/>
          <p:nvPr/>
        </p:nvSpPr>
        <p:spPr>
          <a:xfrm>
            <a:off x="3726858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</a:t>
            </a:r>
            <a:endParaRPr lang="ko-KR" altLang="en-US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08251E3-939A-47D5-ACC4-DC70355D4E4C}"/>
              </a:ext>
            </a:extLst>
          </p:cNvPr>
          <p:cNvSpPr/>
          <p:nvPr/>
        </p:nvSpPr>
        <p:spPr>
          <a:xfrm>
            <a:off x="7243261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특징 값 추출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53BCC7-A23A-4514-8349-E145F9DC5495}"/>
              </a:ext>
            </a:extLst>
          </p:cNvPr>
          <p:cNvSpPr/>
          <p:nvPr/>
        </p:nvSpPr>
        <p:spPr>
          <a:xfrm>
            <a:off x="9007064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AFE2FF5-56F5-4AC1-9BD1-290D32714D58}"/>
              </a:ext>
            </a:extLst>
          </p:cNvPr>
          <p:cNvSpPr/>
          <p:nvPr/>
        </p:nvSpPr>
        <p:spPr>
          <a:xfrm>
            <a:off x="5479458" y="1752856"/>
            <a:ext cx="1233084" cy="1059218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96157B-32F8-4B15-A54C-CDFAE5BD868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2542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9E0416-45DC-421A-BE60-8169F93BF56F}"/>
              </a:ext>
            </a:extLst>
          </p:cNvPr>
          <p:cNvSpPr/>
          <p:nvPr/>
        </p:nvSpPr>
        <p:spPr>
          <a:xfrm>
            <a:off x="1485757" y="3200526"/>
            <a:ext cx="9533694" cy="236067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토큰화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(tokenization) :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학습을 위해서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주어진 코퍼스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(corpus,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말뭉치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토큰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(token)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 불리는 단위로 나누는 작업</a:t>
            </a: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공백기준</a:t>
            </a: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형태소기준</a:t>
            </a: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명사기준</a:t>
            </a: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단어기준 등</a:t>
            </a: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기준은 분석 방법에 따라 다름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감성 분석을 한다면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한글에서 감성을 나타내는 품사가 동사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형용사 쪽에 가깝기 때문에 한글 형태소 분석기를 사용해서 동사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형용사 위주로 추출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EFB803-325D-4436-8F06-83F9024E761D}"/>
              </a:ext>
            </a:extLst>
          </p:cNvPr>
          <p:cNvCxnSpPr>
            <a:cxnSpLocks/>
          </p:cNvCxnSpPr>
          <p:nvPr/>
        </p:nvCxnSpPr>
        <p:spPr>
          <a:xfrm>
            <a:off x="4959942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DC6F13-1963-4708-A2EF-934DDBE7C0BC}"/>
              </a:ext>
            </a:extLst>
          </p:cNvPr>
          <p:cNvCxnSpPr>
            <a:cxnSpLocks/>
          </p:cNvCxnSpPr>
          <p:nvPr/>
        </p:nvCxnSpPr>
        <p:spPr>
          <a:xfrm>
            <a:off x="8476345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90EF8B-12B6-4CFB-8283-7BE36351E6F8}"/>
              </a:ext>
            </a:extLst>
          </p:cNvPr>
          <p:cNvSpPr/>
          <p:nvPr/>
        </p:nvSpPr>
        <p:spPr>
          <a:xfrm>
            <a:off x="7445656" y="3003129"/>
            <a:ext cx="27944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말뭉치 </a:t>
            </a:r>
            <a:r>
              <a:rPr lang="en-US" altLang="ko-KR" sz="16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수집된 문서들의 집합</a:t>
            </a:r>
            <a:endParaRPr lang="en-US" altLang="ko-KR" sz="16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260C10-2A5D-489C-9AD6-C493F98FDBEF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44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19098" y="1034564"/>
            <a:ext cx="4067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마이닝 분석 프로세스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088EE0-D8E0-4208-ADF8-75538C05883B}"/>
              </a:ext>
            </a:extLst>
          </p:cNvPr>
          <p:cNvSpPr/>
          <p:nvPr/>
        </p:nvSpPr>
        <p:spPr>
          <a:xfrm>
            <a:off x="1963055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수집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6109732-A24B-409A-A4A8-D2B7813E9D6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96139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71F2EE-4E8F-4ABA-B46B-69790A64BE61}"/>
              </a:ext>
            </a:extLst>
          </p:cNvPr>
          <p:cNvSpPr/>
          <p:nvPr/>
        </p:nvSpPr>
        <p:spPr>
          <a:xfrm>
            <a:off x="3726858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</a:t>
            </a:r>
            <a:endParaRPr lang="ko-KR" altLang="en-US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6CF36DB-23F2-4E84-9F5F-91DBCBC9D4B9}"/>
              </a:ext>
            </a:extLst>
          </p:cNvPr>
          <p:cNvSpPr/>
          <p:nvPr/>
        </p:nvSpPr>
        <p:spPr>
          <a:xfrm>
            <a:off x="7243261" y="1752856"/>
            <a:ext cx="1233084" cy="1059218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특징 값 추출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9AB0D2-59F2-470C-A071-4ED78EE17580}"/>
              </a:ext>
            </a:extLst>
          </p:cNvPr>
          <p:cNvSpPr/>
          <p:nvPr/>
        </p:nvSpPr>
        <p:spPr>
          <a:xfrm>
            <a:off x="9007064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2E8CD2-FCB1-43C8-8FB6-3E72DA3B927C}"/>
              </a:ext>
            </a:extLst>
          </p:cNvPr>
          <p:cNvSpPr/>
          <p:nvPr/>
        </p:nvSpPr>
        <p:spPr>
          <a:xfrm>
            <a:off x="5479458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0AB8AA-2EF9-4F97-9C4C-94C9386526B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2542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E18C17-F360-4841-9B86-9108CE2AD92E}"/>
              </a:ext>
            </a:extLst>
          </p:cNvPr>
          <p:cNvCxnSpPr>
            <a:cxnSpLocks/>
          </p:cNvCxnSpPr>
          <p:nvPr/>
        </p:nvCxnSpPr>
        <p:spPr>
          <a:xfrm>
            <a:off x="4959942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A24F095-9B80-4B62-AAFB-78D9F7AC1FE4}"/>
              </a:ext>
            </a:extLst>
          </p:cNvPr>
          <p:cNvCxnSpPr>
            <a:cxnSpLocks/>
          </p:cNvCxnSpPr>
          <p:nvPr/>
        </p:nvCxnSpPr>
        <p:spPr>
          <a:xfrm>
            <a:off x="8476345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A0D35C-2553-4D53-823A-7901304E7048}"/>
              </a:ext>
            </a:extLst>
          </p:cNvPr>
          <p:cNvSpPr/>
          <p:nvPr/>
        </p:nvSpPr>
        <p:spPr>
          <a:xfrm>
            <a:off x="1700940" y="3159576"/>
            <a:ext cx="8643816" cy="236067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중요한 단어</a:t>
            </a: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선별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하는 과정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중요한 단어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로서의 특징은 적은 수의 문서에 분포되어 있어야 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문서 내에서도 빈번하게 출현해야 함</a:t>
            </a: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(TF-IDF)</a:t>
            </a:r>
          </a:p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특정 텍스트를 통해 문서를 구분 짓는 것이기 때문에 어떤 단어가 모든 문서에 분포되어 있다면 개수가 많더라도 차별성 없는 일반적인 단어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D0EA2-7F18-47B2-9A5A-EAA8553CA50E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723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19098" y="1034564"/>
            <a:ext cx="4067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마이닝 분석 프로세스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3A147AA-0EAF-4B75-A377-21E4025AEF65}"/>
              </a:ext>
            </a:extLst>
          </p:cNvPr>
          <p:cNvSpPr/>
          <p:nvPr/>
        </p:nvSpPr>
        <p:spPr>
          <a:xfrm>
            <a:off x="1963055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수집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85C6D-7DC5-41FF-8FBC-F7A77E19D71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96139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9BECCF-A644-4AC8-AB7B-239EFA8E2536}"/>
              </a:ext>
            </a:extLst>
          </p:cNvPr>
          <p:cNvSpPr/>
          <p:nvPr/>
        </p:nvSpPr>
        <p:spPr>
          <a:xfrm>
            <a:off x="3726858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</a:t>
            </a:r>
            <a:endParaRPr lang="ko-KR" altLang="en-US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5B7BB5-CC95-4390-A626-664E02A53B54}"/>
              </a:ext>
            </a:extLst>
          </p:cNvPr>
          <p:cNvSpPr/>
          <p:nvPr/>
        </p:nvSpPr>
        <p:spPr>
          <a:xfrm>
            <a:off x="7243261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특징 값 추출</a:t>
            </a:r>
            <a:endParaRPr lang="en-US" altLang="ko-KR" sz="21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8C65E41-2C15-457C-A0B0-D1AF4A4B8AEC}"/>
              </a:ext>
            </a:extLst>
          </p:cNvPr>
          <p:cNvSpPr/>
          <p:nvPr/>
        </p:nvSpPr>
        <p:spPr>
          <a:xfrm>
            <a:off x="9007064" y="1752856"/>
            <a:ext cx="1233084" cy="1059218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defTabSz="957818"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8949D59-6CD3-4644-8B02-C20106E3381D}"/>
              </a:ext>
            </a:extLst>
          </p:cNvPr>
          <p:cNvSpPr/>
          <p:nvPr/>
        </p:nvSpPr>
        <p:spPr>
          <a:xfrm>
            <a:off x="5479458" y="1752856"/>
            <a:ext cx="1233084" cy="1059218"/>
          </a:xfrm>
          <a:prstGeom prst="roundRect">
            <a:avLst/>
          </a:prstGeom>
          <a:solidFill>
            <a:srgbClr val="5FA0E0"/>
          </a:solidFill>
          <a:ln>
            <a:solidFill>
              <a:srgbClr val="5FA0E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57818">
              <a:defRPr/>
            </a:pPr>
            <a:r>
              <a:rPr lang="ko-KR" altLang="en-US" sz="21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C9E1AD-181B-4F66-B3DF-A7CB3C0A0D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2542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887AAD-30BB-49F9-A607-90F74AA5E161}"/>
              </a:ext>
            </a:extLst>
          </p:cNvPr>
          <p:cNvCxnSpPr>
            <a:cxnSpLocks/>
          </p:cNvCxnSpPr>
          <p:nvPr/>
        </p:nvCxnSpPr>
        <p:spPr>
          <a:xfrm>
            <a:off x="4959942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882744-43FB-4514-AF6A-5678ABA75C79}"/>
              </a:ext>
            </a:extLst>
          </p:cNvPr>
          <p:cNvCxnSpPr>
            <a:cxnSpLocks/>
          </p:cNvCxnSpPr>
          <p:nvPr/>
        </p:nvCxnSpPr>
        <p:spPr>
          <a:xfrm>
            <a:off x="8476345" y="2282465"/>
            <a:ext cx="530719" cy="0"/>
          </a:xfrm>
          <a:prstGeom prst="straightConnector1">
            <a:avLst/>
          </a:prstGeom>
          <a:ln w="38100">
            <a:solidFill>
              <a:srgbClr val="5FA0E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25BEFC-D254-420B-90B4-8E4BA9653EAF}"/>
              </a:ext>
            </a:extLst>
          </p:cNvPr>
          <p:cNvSpPr/>
          <p:nvPr/>
        </p:nvSpPr>
        <p:spPr>
          <a:xfrm>
            <a:off x="2654217" y="3433123"/>
            <a:ext cx="4056549" cy="236067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defTabSz="957818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- Linear Regression</a:t>
            </a:r>
          </a:p>
          <a:p>
            <a:pPr defTabSz="957818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- Logistic Regression</a:t>
            </a:r>
          </a:p>
          <a:p>
            <a:pPr defTabSz="957818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- Random Forest</a:t>
            </a:r>
          </a:p>
          <a:p>
            <a:pPr defTabSz="957818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-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XGBoosting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4ED546-3FD0-4E49-92B6-F755008807B3}"/>
              </a:ext>
            </a:extLst>
          </p:cNvPr>
          <p:cNvSpPr/>
          <p:nvPr/>
        </p:nvSpPr>
        <p:spPr>
          <a:xfrm>
            <a:off x="6712542" y="3433123"/>
            <a:ext cx="2615313" cy="236067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딥러닝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defTabSz="957818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- CNN</a:t>
            </a:r>
          </a:p>
          <a:p>
            <a:pPr defTabSz="957818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- RNN</a:t>
            </a:r>
          </a:p>
          <a:p>
            <a:pPr defTabSz="957818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- LSTM</a:t>
            </a:r>
          </a:p>
          <a:p>
            <a:pPr defTabSz="957818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- GRU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64E3B-9458-4197-88A3-314EEA9C415A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337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300CFA-33AB-471E-B324-E7BB7AA508C9}"/>
              </a:ext>
            </a:extLst>
          </p:cNvPr>
          <p:cNvSpPr/>
          <p:nvPr/>
        </p:nvSpPr>
        <p:spPr>
          <a:xfrm>
            <a:off x="846597" y="1068441"/>
            <a:ext cx="6905903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토큰화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(tokenize)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종류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E6E370-C13C-4C69-9350-586792DDCD8E}"/>
              </a:ext>
            </a:extLst>
          </p:cNvPr>
          <p:cNvSpPr/>
          <p:nvPr/>
        </p:nvSpPr>
        <p:spPr>
          <a:xfrm>
            <a:off x="1073474" y="1824996"/>
            <a:ext cx="10485319" cy="231271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(word)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단위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 텍스트를 단어로 나누고 각 </a:t>
            </a:r>
            <a:r>
              <a:rPr lang="ko-KR" altLang="en-US" sz="2400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단어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를 하나의 벡터로 변환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(character)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단위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텍스트를 문자로 나누고 각 </a:t>
            </a:r>
            <a:r>
              <a:rPr lang="ko-KR" altLang="en-US" sz="2400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문자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를 하나의 벡터로 변환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n-gram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텍스트에서 단어나 문자의 </a:t>
            </a:r>
            <a:r>
              <a:rPr lang="en-US" altLang="ko-KR" sz="2400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n-gram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을 추출하여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n-gram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을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  <a:sym typeface="Wingdings" pitchFamily="2" charset="2"/>
            </a:endParaRPr>
          </a:p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   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하나의 벡터로 변환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CFF11-D86B-4675-A5CB-D273A180B0D2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163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4498" y="1067464"/>
            <a:ext cx="2545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토큰화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n-gram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C2ABD8-8418-40D8-B9A9-62EED571D17D}"/>
              </a:ext>
            </a:extLst>
          </p:cNvPr>
          <p:cNvSpPr/>
          <p:nvPr/>
        </p:nvSpPr>
        <p:spPr>
          <a:xfrm>
            <a:off x="1295756" y="1747423"/>
            <a:ext cx="10179462" cy="268204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연속된 단어를 하나로 취급하는 방법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예를 들어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러시아 월드컵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이라는 표현을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러시아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월드컵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 개의 독립된 단어로만 취급하지 않고 두 단어로 구성된 하나의 토큰으로 취급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- n=2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경우를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bi-gram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이라고도 부름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단어의 개수가 늘어난 효과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92F06-3755-41CC-86F2-F867E34B16B7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251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A7AF56-F357-4F82-84D3-13E7C078594D}"/>
              </a:ext>
            </a:extLst>
          </p:cNvPr>
          <p:cNvSpPr/>
          <p:nvPr/>
        </p:nvSpPr>
        <p:spPr>
          <a:xfrm>
            <a:off x="1434326" y="1824997"/>
            <a:ext cx="9608811" cy="1943379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어제 러시아에 갔다가 러시아 월드컵을 관람했다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 토큰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{“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”, 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러시아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”, 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갔다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”, 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월드컵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”, 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”}</a:t>
            </a: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2-gram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토큰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{“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어제 러시아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”, 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러시아 갔다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“, 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갔다 월드컵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”, 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월드컵 관람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9E7F85-CD54-494D-9867-E6855D800D21}"/>
              </a:ext>
            </a:extLst>
          </p:cNvPr>
          <p:cNvSpPr/>
          <p:nvPr/>
        </p:nvSpPr>
        <p:spPr>
          <a:xfrm>
            <a:off x="1034498" y="1067464"/>
            <a:ext cx="2545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토큰화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n-gram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CDE12-A6E9-4603-A41F-B1DB452ED672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915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4305" y="1205327"/>
            <a:ext cx="896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분석을 위해 토큰화 결과를 수치로 만드는 방법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231390" y="2441854"/>
            <a:ext cx="7729219" cy="649151"/>
          </a:xfrm>
          <a:prstGeom prst="roundRect">
            <a:avLst/>
          </a:prstGeom>
          <a:solidFill>
            <a:srgbClr val="5FA0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 </a:t>
            </a:r>
            <a:r>
              <a:rPr lang="ko-KR" altLang="en-US" sz="2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핫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인코딩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31390" y="3765287"/>
            <a:ext cx="7729219" cy="649151"/>
          </a:xfrm>
          <a:prstGeom prst="roundRect">
            <a:avLst/>
          </a:prstGeom>
          <a:solidFill>
            <a:srgbClr val="5FA0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BOW (Bag of Word)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682751" y="5244094"/>
            <a:ext cx="3884830" cy="649151"/>
          </a:xfrm>
          <a:prstGeom prst="roundRect">
            <a:avLst/>
          </a:prstGeom>
          <a:solidFill>
            <a:srgbClr val="5FA0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CounterVectorize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37FB720B-4C0D-4A13-96B3-56F39C667437}"/>
              </a:ext>
            </a:extLst>
          </p:cNvPr>
          <p:cNvSpPr/>
          <p:nvPr/>
        </p:nvSpPr>
        <p:spPr>
          <a:xfrm>
            <a:off x="6624419" y="5225476"/>
            <a:ext cx="3884830" cy="649151"/>
          </a:xfrm>
          <a:prstGeom prst="roundRect">
            <a:avLst/>
          </a:prstGeom>
          <a:solidFill>
            <a:srgbClr val="5FA0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TF-IDF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436845-C46A-4FFF-A813-CEB672CA75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625166" y="4414438"/>
            <a:ext cx="2470834" cy="8296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B7B609-7CE9-47BC-8566-A559433B6EA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4414438"/>
            <a:ext cx="2470834" cy="811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504706-9146-44CF-BA21-F95BE2185C5A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950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4305" y="1111584"/>
            <a:ext cx="5492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 핫 인코딩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(One-Hot-Encoding)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5368" y="1785864"/>
            <a:ext cx="1015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토큰에 고유번호를 배정하고 모든 고유번호 위치의 한 컬럼만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나머지 컬럼은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벡터로 표시하는 방법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55751" y="4559110"/>
            <a:ext cx="3270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어제     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{1,0,0,0,0}</a:t>
            </a:r>
          </a:p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러시아 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{0,1,0,0,0}</a:t>
            </a:r>
          </a:p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갔다     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{0,0,1,0,0}</a:t>
            </a:r>
          </a:p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월드컵 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{0,0,0,1,0}</a:t>
            </a:r>
          </a:p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관람     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{0,0,0,0,1}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26467" y="2773578"/>
            <a:ext cx="7729219" cy="6491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어제 러시아에 갔다가 러시아 월드컵을 관람했다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526466" y="3737519"/>
            <a:ext cx="7729219" cy="6491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{“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어제”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:0, “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러시아”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:1, “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갔다”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:2, “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월드컵”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:3, “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관람”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:4}</a:t>
            </a:r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flipH="1">
            <a:off x="6391076" y="3422729"/>
            <a:ext cx="1" cy="31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11512" y="3831261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단어사전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08F91-1019-467D-9F11-E73F55323B02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402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16966" y="1808611"/>
            <a:ext cx="1015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단어들의 문맥이나 순서를 무시하고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빈도수를 기반으로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벡터화 시키는 방식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05413" y="2426248"/>
            <a:ext cx="7729219" cy="103998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{“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어제”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:0, “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오늘”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:1, “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미국”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:2, “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러시아“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:3, “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갔다”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:4, </a:t>
            </a: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“축구“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:5, “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월드컵“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:6, … , “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중국“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:4999}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76189" y="2754842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단어사전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05413" y="3694169"/>
            <a:ext cx="7729219" cy="6491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어제 러시아에 갔다가 러시아 월드컵을 관람했다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49431"/>
              </p:ext>
            </p:extLst>
          </p:nvPr>
        </p:nvGraphicFramePr>
        <p:xfrm>
          <a:off x="3052131" y="4552209"/>
          <a:ext cx="7438347" cy="868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83">
                  <a:extLst>
                    <a:ext uri="{9D8B030D-6E8A-4147-A177-3AD203B41FA5}">
                      <a16:colId xmlns:a16="http://schemas.microsoft.com/office/drawing/2014/main" val="2578374467"/>
                    </a:ext>
                  </a:extLst>
                </a:gridCol>
                <a:gridCol w="826483">
                  <a:extLst>
                    <a:ext uri="{9D8B030D-6E8A-4147-A177-3AD203B41FA5}">
                      <a16:colId xmlns:a16="http://schemas.microsoft.com/office/drawing/2014/main" val="258480940"/>
                    </a:ext>
                  </a:extLst>
                </a:gridCol>
                <a:gridCol w="826483">
                  <a:extLst>
                    <a:ext uri="{9D8B030D-6E8A-4147-A177-3AD203B41FA5}">
                      <a16:colId xmlns:a16="http://schemas.microsoft.com/office/drawing/2014/main" val="3125769336"/>
                    </a:ext>
                  </a:extLst>
                </a:gridCol>
                <a:gridCol w="826483">
                  <a:extLst>
                    <a:ext uri="{9D8B030D-6E8A-4147-A177-3AD203B41FA5}">
                      <a16:colId xmlns:a16="http://schemas.microsoft.com/office/drawing/2014/main" val="2387497908"/>
                    </a:ext>
                  </a:extLst>
                </a:gridCol>
                <a:gridCol w="826483">
                  <a:extLst>
                    <a:ext uri="{9D8B030D-6E8A-4147-A177-3AD203B41FA5}">
                      <a16:colId xmlns:a16="http://schemas.microsoft.com/office/drawing/2014/main" val="2307688767"/>
                    </a:ext>
                  </a:extLst>
                </a:gridCol>
                <a:gridCol w="826483">
                  <a:extLst>
                    <a:ext uri="{9D8B030D-6E8A-4147-A177-3AD203B41FA5}">
                      <a16:colId xmlns:a16="http://schemas.microsoft.com/office/drawing/2014/main" val="3622196065"/>
                    </a:ext>
                  </a:extLst>
                </a:gridCol>
                <a:gridCol w="826483">
                  <a:extLst>
                    <a:ext uri="{9D8B030D-6E8A-4147-A177-3AD203B41FA5}">
                      <a16:colId xmlns:a16="http://schemas.microsoft.com/office/drawing/2014/main" val="3641547561"/>
                    </a:ext>
                  </a:extLst>
                </a:gridCol>
                <a:gridCol w="826483">
                  <a:extLst>
                    <a:ext uri="{9D8B030D-6E8A-4147-A177-3AD203B41FA5}">
                      <a16:colId xmlns:a16="http://schemas.microsoft.com/office/drawing/2014/main" val="4054270000"/>
                    </a:ext>
                  </a:extLst>
                </a:gridCol>
                <a:gridCol w="826483">
                  <a:extLst>
                    <a:ext uri="{9D8B030D-6E8A-4147-A177-3AD203B41FA5}">
                      <a16:colId xmlns:a16="http://schemas.microsoft.com/office/drawing/2014/main" val="3882603738"/>
                    </a:ext>
                  </a:extLst>
                </a:gridCol>
              </a:tblGrid>
              <a:tr h="43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4999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02769"/>
                  </a:ext>
                </a:extLst>
              </a:tr>
              <a:tr h="43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6545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656B6A-FEFF-4075-A464-EB957A376DEA}"/>
              </a:ext>
            </a:extLst>
          </p:cNvPr>
          <p:cNvSpPr txBox="1"/>
          <p:nvPr/>
        </p:nvSpPr>
        <p:spPr>
          <a:xfrm>
            <a:off x="1416966" y="5807428"/>
            <a:ext cx="1015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단어의 순서나 중요도를 고려하지 않기 때문에 문맥의 의미를 반영하기 힘듦</a:t>
            </a:r>
            <a:endParaRPr lang="en-US" altLang="ko-KR" sz="2400" b="1" dirty="0">
              <a:solidFill>
                <a:srgbClr val="0000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D5CA50-10A0-4BE2-B999-4483A972EB18}"/>
              </a:ext>
            </a:extLst>
          </p:cNvPr>
          <p:cNvSpPr/>
          <p:nvPr/>
        </p:nvSpPr>
        <p:spPr>
          <a:xfrm>
            <a:off x="1716452" y="4755387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벡터화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19BA22-591C-41A4-9E66-EE8653A8DE8C}"/>
              </a:ext>
            </a:extLst>
          </p:cNvPr>
          <p:cNvSpPr/>
          <p:nvPr/>
        </p:nvSpPr>
        <p:spPr>
          <a:xfrm>
            <a:off x="1576189" y="3787911"/>
            <a:ext cx="1245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입력문장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AFD64F-D15F-4FC5-9245-4B1C33594F47}"/>
              </a:ext>
            </a:extLst>
          </p:cNvPr>
          <p:cNvSpPr/>
          <p:nvPr/>
        </p:nvSpPr>
        <p:spPr>
          <a:xfrm>
            <a:off x="1042930" y="1030791"/>
            <a:ext cx="4497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BOW - </a:t>
            </a:r>
            <a:r>
              <a:rPr lang="en-US" altLang="ko-KR" sz="2800" dirty="0" err="1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CounterVectorize</a:t>
            </a:r>
            <a:endParaRPr lang="en-US" altLang="ko-KR" sz="28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4E017B-55E7-4C72-89E0-3586BCFCABED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464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24933" y="1644283"/>
            <a:ext cx="10336446" cy="462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개별 문서에서 자주 등장하는 단어에는 높은 가중치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주되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모든 문서에 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자주 등장하는 단어에는 페널티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주는 방식</a:t>
            </a:r>
            <a:r>
              <a:rPr lang="en-US" altLang="ko-KR" sz="2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단어의 중요도를 반영</a:t>
            </a:r>
            <a:r>
              <a:rPr lang="en-US" altLang="ko-KR" sz="2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en-US" altLang="ko-KR" sz="2400" b="1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TF : </a:t>
            </a:r>
            <a:r>
              <a:rPr lang="ko-KR" altLang="en-US" sz="2000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단어가 각 문서에서 발생한 빈도</a:t>
            </a:r>
            <a:endParaRPr lang="en-US" altLang="ko-KR" sz="2000" dirty="0">
              <a:solidFill>
                <a:srgbClr val="0000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DF : </a:t>
            </a:r>
            <a:r>
              <a:rPr lang="ko-KR" altLang="en-US" sz="2000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단어가 등장한 문서의 수</a:t>
            </a:r>
            <a:endParaRPr lang="en-US" altLang="ko-KR" sz="2400" dirty="0">
              <a:solidFill>
                <a:srgbClr val="0000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적은 문서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상대적으로 많이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발견될수록 가치 있는 정보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많은 문서에 자주 등장하는 단어일수록 일반적인 단어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(ex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했다 등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단어가 특정문서에만 나타나는 희소성을 반영하기 위해서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TF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DF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역수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(IDF)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곱한 값을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25CE0F-8716-4415-8740-993162F39804}"/>
              </a:ext>
            </a:extLst>
          </p:cNvPr>
          <p:cNvSpPr/>
          <p:nvPr/>
        </p:nvSpPr>
        <p:spPr>
          <a:xfrm>
            <a:off x="925776" y="1030791"/>
            <a:ext cx="10879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BOW - </a:t>
            </a:r>
            <a:r>
              <a:rPr lang="en-US" altLang="ko-KR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TF-IDF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term frequency-inverse document frequency)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E782E-6ED1-4579-8AA1-B885509DA415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04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14B4528B-59E9-4845-AF16-342E2F51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9" y="727726"/>
            <a:ext cx="11247119" cy="457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8CF83FA-270C-4A2A-8BEA-DA89E52B3F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06" y="201092"/>
            <a:ext cx="1997592" cy="5202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B58CA9-7F8E-48B3-A180-6B550F642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387" y="918278"/>
            <a:ext cx="5461226" cy="3655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A66470-B033-D50B-B16D-8A5269868E55}"/>
              </a:ext>
            </a:extLst>
          </p:cNvPr>
          <p:cNvSpPr txBox="1"/>
          <p:nvPr/>
        </p:nvSpPr>
        <p:spPr>
          <a:xfrm>
            <a:off x="1942982" y="4247645"/>
            <a:ext cx="8306035" cy="1888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Word Cloud (</a:t>
            </a:r>
            <a:r>
              <a:rPr lang="ko-KR" altLang="en-US" sz="3200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워드 클라우드</a:t>
            </a:r>
            <a:r>
              <a:rPr lang="en-US" altLang="ko-KR" sz="3200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24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메타 데이터</a:t>
            </a:r>
            <a:r>
              <a:rPr lang="ko-KR" altLang="en-US" sz="2400" b="0" i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얻어진 </a:t>
            </a:r>
            <a:r>
              <a:rPr lang="ko-KR" altLang="en-US" sz="24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태그</a:t>
            </a:r>
            <a:r>
              <a:rPr lang="ko-KR" altLang="en-US" sz="2400" b="0" i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들을 분석하여 </a:t>
            </a:r>
            <a:endParaRPr lang="en-US" altLang="ko-KR" sz="2400" b="0" i="0"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0" i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중요도나 인기도 등을 고려하여 시각적</a:t>
            </a:r>
            <a:r>
              <a:rPr lang="ko-KR" altLang="en-US" sz="24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 나타내는 방법</a:t>
            </a:r>
            <a:r>
              <a:rPr lang="en-US" altLang="ko-KR" sz="24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7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6487" y="1054601"/>
            <a:ext cx="9704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TF-IDF (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term frequency-inverse document frequency)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65870" y="3204590"/>
                <a:ext cx="5456365" cy="1106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i="1" smtClean="0">
                            <a:latin typeface="Cambria Math" panose="02040503050406030204" pitchFamily="18" charset="0"/>
                            <a:ea typeface="나눔스퀘어라운드 Extra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4500" i="1">
                            <a:latin typeface="Cambria Math" panose="02040503050406030204" pitchFamily="18" charset="0"/>
                            <a:ea typeface="나눔스퀘어라운드 ExtraBold" panose="020B0600000101010101" pitchFamily="50" charset="-127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4500" i="1">
                            <a:latin typeface="Cambria Math" panose="02040503050406030204" pitchFamily="18" charset="0"/>
                            <a:ea typeface="나눔스퀘어라운드 ExtraBold" panose="020B0600000101010101" pitchFamily="50" charset="-127"/>
                          </a:rPr>
                          <m:t>x</m:t>
                        </m:r>
                        <m:r>
                          <a:rPr lang="en-US" altLang="ko-KR" sz="4500" i="1">
                            <a:latin typeface="Cambria Math" panose="02040503050406030204" pitchFamily="18" charset="0"/>
                            <a:ea typeface="나눔스퀘어라운드 ExtraBold" panose="020B0600000101010101" pitchFamily="50" charset="-127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4500" i="1">
                            <a:latin typeface="Cambria Math" panose="02040503050406030204" pitchFamily="18" charset="0"/>
                            <a:ea typeface="나눔스퀘어라운드 ExtraBold" panose="020B0600000101010101" pitchFamily="50" charset="-127"/>
                          </a:rPr>
                          <m:t>y</m:t>
                        </m:r>
                      </m:sub>
                    </m:sSub>
                    <m:r>
                      <a:rPr lang="en-US" altLang="ko-KR" sz="4500" i="1" smtClean="0">
                        <a:latin typeface="Cambria Math" panose="02040503050406030204" pitchFamily="18" charset="0"/>
                        <a:ea typeface="나눔스퀘어라운드 ExtraBold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4500" i="1" smtClean="0">
                            <a:latin typeface="Cambria Math" panose="02040503050406030204" pitchFamily="18" charset="0"/>
                            <a:ea typeface="나눔스퀘어라운드 Extra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4500" i="1">
                            <a:latin typeface="Cambria Math" panose="02040503050406030204" pitchFamily="18" charset="0"/>
                            <a:ea typeface="나눔스퀘어라운드 ExtraBold" panose="020B0600000101010101" pitchFamily="50" charset="-127"/>
                          </a:rPr>
                          <m:t>TF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4500" i="1">
                            <a:latin typeface="Cambria Math" panose="02040503050406030204" pitchFamily="18" charset="0"/>
                            <a:ea typeface="나눔스퀘어라운드 ExtraBold" panose="020B0600000101010101" pitchFamily="50" charset="-127"/>
                          </a:rPr>
                          <m:t>x</m:t>
                        </m:r>
                        <m:r>
                          <a:rPr lang="en-US" altLang="ko-KR" sz="4500" i="1">
                            <a:latin typeface="Cambria Math" panose="02040503050406030204" pitchFamily="18" charset="0"/>
                            <a:ea typeface="나눔스퀘어라운드 ExtraBold" panose="020B0600000101010101" pitchFamily="50" charset="-127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4500" i="1">
                            <a:latin typeface="Cambria Math" panose="02040503050406030204" pitchFamily="18" charset="0"/>
                            <a:ea typeface="나눔스퀘어라운드 ExtraBold" panose="020B0600000101010101" pitchFamily="50" charset="-127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altLang="ko-KR" sz="45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45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45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45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4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4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4500" i="1">
                                    <a:latin typeface="Cambria Math" panose="02040503050406030204" pitchFamily="18" charset="0"/>
                                  </a:rPr>
                                  <m:t>DF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45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ko-KR" altLang="en-US" sz="45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870" y="3204590"/>
                <a:ext cx="5456365" cy="1106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75653" y="260252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문서 </a:t>
            </a:r>
            <a:r>
              <a:rPr lang="en-US" altLang="ko-KR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</a:t>
            </a:r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단어 </a:t>
            </a:r>
            <a:r>
              <a:rPr lang="en-US" altLang="ko-KR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빈도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>
            <a:off x="4654208" y="2971852"/>
            <a:ext cx="1" cy="424804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230494" y="4311175"/>
            <a:ext cx="0" cy="424804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53539" y="473597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단어 </a:t>
            </a:r>
            <a:r>
              <a:rPr lang="en-US" altLang="ko-KR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포함된 문서의 수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536349" y="3436309"/>
            <a:ext cx="571772" cy="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06523" y="325553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전체 문서의 수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453164" y="2669382"/>
            <a:ext cx="475351" cy="83767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17789" y="2409734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전체 문서의 수가 커지면 </a:t>
            </a:r>
            <a:r>
              <a:rPr lang="en-US" altLang="ko-KR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IDF</a:t>
            </a:r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</a:t>
            </a:r>
            <a:endParaRPr lang="en-US" altLang="ko-KR" dirty="0">
              <a:solidFill>
                <a:srgbClr val="0000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rgbClr val="0000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기하급수적으로 커지는 것을 방지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85CBC-1BEA-404E-83AE-3CB46C074AD6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462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3CD4C0F-0E7C-4797-AF31-AD246CC8D670}"/>
              </a:ext>
            </a:extLst>
          </p:cNvPr>
          <p:cNvSpPr/>
          <p:nvPr/>
        </p:nvSpPr>
        <p:spPr>
          <a:xfrm>
            <a:off x="2245282" y="3238257"/>
            <a:ext cx="7701435" cy="58916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영화리뷰 데이터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감성 분석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98DEB-7FF9-47FC-8C25-AF4E7D7300C1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542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368" y="1760798"/>
            <a:ext cx="9888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다운로드 링크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hlinkClick r:id="rId3"/>
              </a:rPr>
              <a:t>https://github.com/e9t/nsmc/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182563" indent="-182563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총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200,000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 리뷰로 구성된 데이터로 영화 리뷰에 대한 텍스트와 해당 리뷰가 긍정인 경우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부정인 경우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 표시한 레이블로 구성</a:t>
            </a: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182563" indent="-182563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훈련 데이터에 해당하는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ratings_train.txt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테스트 데이터에 해당하는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ratings_test.txt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다운로드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94305" y="1205327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영화 리뷰 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366D5-9980-455A-9C4D-EC3BC69A8D17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Process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65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0495" y="917295"/>
            <a:ext cx="4472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자연어 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(natural language)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처리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0699" y="1378960"/>
            <a:ext cx="1044197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전처리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(Text Preprocessing)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목적에 맞게 텍스트를 사전에 분류하는 과정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 방법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(1)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토큰화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(Tokenization)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코퍼스를 토큰으로 나누는 작업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문자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n-gram)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46088" indent="-446088"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(2)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정제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(Cleaning) /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정규화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(Normalization)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코퍼스를 용도에 맞게 토큰을 분류하는 작업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유사단어 통합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대소문자 통합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불필요한 단어 제거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작은 빈도 단어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짧은 길이의 단어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))</a:t>
            </a:r>
          </a:p>
          <a:p>
            <a:pPr marL="446088" indent="-446088"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-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정제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코퍼스로부터 노이즈 데이터를 제거하는 작업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46088" indent="-446088"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-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정규화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표현 방법이 다른 단어들을 통합시켜 같은 단어로 만드는 작업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78070" y="6474716"/>
            <a:ext cx="215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https://wikidocs.net/21667</a:t>
            </a:r>
            <a:endParaRPr lang="ko-KR" altLang="en-US" sz="12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00939" y="2718805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나는 소년입니다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97876" y="2718805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나는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소년입니다</a:t>
            </a:r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5757324" y="3006837"/>
            <a:ext cx="4405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97876" y="5193416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소년</a:t>
            </a:r>
          </a:p>
        </p:txBody>
      </p:sp>
      <p:cxnSp>
        <p:nvCxnSpPr>
          <p:cNvPr id="11" name="직선 화살표 연결선 10"/>
          <p:cNvCxnSpPr>
            <a:stCxn id="12" idx="3"/>
            <a:endCxn id="10" idx="1"/>
          </p:cNvCxnSpPr>
          <p:nvPr/>
        </p:nvCxnSpPr>
        <p:spPr>
          <a:xfrm>
            <a:off x="5757324" y="5481448"/>
            <a:ext cx="4405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300939" y="5193416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나는 소년입니다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97876" y="5898652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00939" y="5898652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갑니다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갔다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갔어요</a:t>
            </a:r>
          </a:p>
        </p:txBody>
      </p:sp>
      <p:cxnSp>
        <p:nvCxnSpPr>
          <p:cNvPr id="15" name="직선 화살표 연결선 14"/>
          <p:cNvCxnSpPr>
            <a:stCxn id="14" idx="3"/>
            <a:endCxn id="13" idx="1"/>
          </p:cNvCxnSpPr>
          <p:nvPr/>
        </p:nvCxnSpPr>
        <p:spPr>
          <a:xfrm>
            <a:off x="5757324" y="6186684"/>
            <a:ext cx="4405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91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4305" y="1205327"/>
            <a:ext cx="4472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자연어 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(natural language)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0426" y="1666992"/>
            <a:ext cx="10242277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(3)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어간 추출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(Stemming)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정규화의 한 방법으로 단어의 핵심 부분만 추출하는 것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어간 추출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(Stemming) /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표제어 추출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(Lemmatization)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정규화의 한 방법으로 단어의 핵심 부분만 추출하는 것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정규화의 한 방법으로 유사한 단어들에서 대표 단어를 추출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(4) </a:t>
            </a:r>
            <a:r>
              <a:rPr lang="ko-KR" altLang="en-US" b="1" dirty="0" err="1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불용어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b="1" dirty="0" err="1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Stopword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제거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의미없는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데이터를 제거하는 작업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58055" y="2787973"/>
            <a:ext cx="2871815" cy="89964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formalize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 formal</a:t>
            </a:r>
          </a:p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allowance 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allow</a:t>
            </a:r>
          </a:p>
          <a:p>
            <a:pPr algn="ctr"/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Electricical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  </a:t>
            </a:r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electirc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44883" y="2787973"/>
            <a:ext cx="2376264" cy="89964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am, are, is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 be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4298" y="369865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어간추출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86845" y="368762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표제어 추출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638694" y="4913769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의미없는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데이터 제거 작업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741757" y="4913769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의미없는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데이터를 제거하는 작업입니다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^^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94245" y="5687519"/>
            <a:ext cx="2592600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불용어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</a:p>
          <a:p>
            <a:pPr algn="ctr"/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하는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 ^^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4" name="꺾인 연결선 23"/>
          <p:cNvCxnSpPr>
            <a:stCxn id="22" idx="2"/>
            <a:endCxn id="23" idx="1"/>
          </p:cNvCxnSpPr>
          <p:nvPr/>
        </p:nvCxnSpPr>
        <p:spPr>
          <a:xfrm rot="16200000" flipH="1">
            <a:off x="4589238" y="5370544"/>
            <a:ext cx="485718" cy="72429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3" idx="3"/>
            <a:endCxn id="21" idx="2"/>
          </p:cNvCxnSpPr>
          <p:nvPr/>
        </p:nvCxnSpPr>
        <p:spPr>
          <a:xfrm flipV="1">
            <a:off x="7786846" y="5489833"/>
            <a:ext cx="580041" cy="48571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89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4305" y="1205327"/>
            <a:ext cx="4472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자연어 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(natural language)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6550" y="1750289"/>
            <a:ext cx="1022125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(5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정규 </a:t>
            </a:r>
            <a:r>
              <a:rPr lang="ko-KR" altLang="en-US" b="1" dirty="0" err="1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표현식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(Regular Expression)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이용한 단어 분리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47675" indent="-447675"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(6) </a:t>
            </a:r>
            <a:r>
              <a:rPr lang="ko-KR" altLang="en-US" b="1" dirty="0" err="1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내부단어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분리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b="1" dirty="0" err="1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Subword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 err="1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Segamentation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하나의 단어는 여러 개의 내부 단어들의 조합으로 구성된 경우가 많기때문에 내부 단어들로 분리하여 단어를 이해하기 위한 전처리 작업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95804" y="2551400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John Tom Lee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98867" y="2551400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MEM : 100 John / 200 Tom / 300 Lee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51355" y="3325150"/>
            <a:ext cx="2592600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정규식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</a:p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[A-Z][a-z]+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8" name="꺾인 연결선 27"/>
          <p:cNvCxnSpPr>
            <a:stCxn id="26" idx="2"/>
            <a:endCxn id="27" idx="1"/>
          </p:cNvCxnSpPr>
          <p:nvPr/>
        </p:nvCxnSpPr>
        <p:spPr>
          <a:xfrm rot="16200000" flipH="1">
            <a:off x="4546348" y="3008175"/>
            <a:ext cx="485718" cy="72429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7" idx="3"/>
            <a:endCxn id="15" idx="2"/>
          </p:cNvCxnSpPr>
          <p:nvPr/>
        </p:nvCxnSpPr>
        <p:spPr>
          <a:xfrm flipV="1">
            <a:off x="7743956" y="3127464"/>
            <a:ext cx="580041" cy="48571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36903" y="3901215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첫 문자는 영문자 대문자</a:t>
            </a:r>
            <a:r>
              <a:rPr lang="en-US" altLang="ko-KR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 번째문자부터 소문자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95804" y="5716844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스마트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미디어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인재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개발원</a:t>
            </a:r>
          </a:p>
        </p:txBody>
      </p:sp>
      <p:cxnSp>
        <p:nvCxnSpPr>
          <p:cNvPr id="32" name="직선 화살표 연결선 31"/>
          <p:cNvCxnSpPr>
            <a:stCxn id="33" idx="3"/>
            <a:endCxn id="31" idx="1"/>
          </p:cNvCxnSpPr>
          <p:nvPr/>
        </p:nvCxnSpPr>
        <p:spPr>
          <a:xfrm>
            <a:off x="6155252" y="6004876"/>
            <a:ext cx="4405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98867" y="5716844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스마트미디어인재개발원</a:t>
            </a:r>
          </a:p>
        </p:txBody>
      </p:sp>
    </p:spTree>
    <p:extLst>
      <p:ext uri="{BB962C8B-B14F-4D97-AF65-F5344CB8AC3E}">
        <p14:creationId xmlns:p14="http://schemas.microsoft.com/office/powerpoint/2010/main" val="272820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4305" y="1205327"/>
            <a:ext cx="4472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자연어 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(natural language)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1447" y="1666992"/>
            <a:ext cx="1023176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(7)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정수 </a:t>
            </a:r>
            <a:r>
              <a:rPr lang="ko-KR" altLang="en-US" b="1" dirty="0" err="1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인코딩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(Integer Encoding)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분리된 단어를 정수로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맵핑하는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작업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47675" indent="-447675"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(8)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 </a:t>
            </a:r>
            <a:r>
              <a:rPr lang="ko-KR" altLang="en-US" b="1" dirty="0" err="1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핫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 err="1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인코딩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(One-hot Encoding)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정수로 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인코딩된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위치의 비트에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부여하고 다른 단어의 위치에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부여하여 고유의 인덱스 값으로 변환하는 작업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78626" y="2579207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소년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학생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8" name="직선 화살표 연결선 17"/>
          <p:cNvCxnSpPr>
            <a:stCxn id="19" idx="3"/>
            <a:endCxn id="17" idx="1"/>
          </p:cNvCxnSpPr>
          <p:nvPr/>
        </p:nvCxnSpPr>
        <p:spPr>
          <a:xfrm>
            <a:off x="6038074" y="2867239"/>
            <a:ext cx="4405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581689" y="2579207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소년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나이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430781" y="4739447"/>
            <a:ext cx="3456384" cy="11449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  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0001</a:t>
            </a:r>
          </a:p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소년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 00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 </a:t>
            </a:r>
          </a:p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 0100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학생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 1000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1" name="직선 화살표 연결선 20"/>
          <p:cNvCxnSpPr>
            <a:stCxn id="22" idx="3"/>
            <a:endCxn id="20" idx="1"/>
          </p:cNvCxnSpPr>
          <p:nvPr/>
        </p:nvCxnSpPr>
        <p:spPr>
          <a:xfrm>
            <a:off x="5974571" y="5311935"/>
            <a:ext cx="4562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18186" y="5023903"/>
            <a:ext cx="345638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소년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학생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185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4305" y="1205327"/>
            <a:ext cx="4472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자연어 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(natural language)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처리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08689" y="1666992"/>
            <a:ext cx="108676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-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텍스트 </a:t>
            </a:r>
            <a:r>
              <a:rPr lang="ko-KR" altLang="en-US" b="1" dirty="0" err="1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벡터화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(</a:t>
            </a:r>
            <a:r>
              <a:rPr lang="en-US" altLang="ko-KR" b="1" dirty="0" err="1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Vectorizing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 Text)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텍스트를 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수치형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 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텐서로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 변환하는 과정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   (1)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텍스트를 단어로 나누고 각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단어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를 하나의 벡터로 변환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   (2)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텍스트를 문자로 나누고 각 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문자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를 하나의 벡터로 변환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   (3)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텍스트에서 단어나 문자의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n-gram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을 추출하여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n-gram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itchFamily="2" charset="2"/>
              </a:rPr>
              <a:t>을 하나의 벡터로 변환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n-gram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연속된 단어나 문자의 그룹으로 텍스트에서 단어나 문자를 하나씩 이동하면서 추출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token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텍스트를 나누는 단위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문자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n-gram)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b="1" dirty="0" err="1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토큰화</a:t>
            </a:r>
            <a:r>
              <a:rPr lang="ko-KR" altLang="en-US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(tokenization)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텍스트를 토큰으로 나누는 작업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토큰과 벡터를 연결하는 방법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(1)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one-hot encoding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0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이루어진 숫자로 변환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(2) </a:t>
            </a:r>
            <a:r>
              <a:rPr lang="en-US" altLang="ko-KR" b="1" dirty="0">
                <a:solidFill>
                  <a:srgbClr val="0000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token embedding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실수로 변환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단어에만 사용되므로 </a:t>
            </a:r>
            <a:r>
              <a:rPr lang="en-US" altLang="ko-KR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word embedding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이라고도 함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805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2437413" y="19122"/>
            <a:ext cx="8611587" cy="52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 dirty="0">
                <a:solidFill>
                  <a:schemeClr val="l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/>
                <a:sym typeface="Arial"/>
              </a:rPr>
              <a:t> 학습목표</a:t>
            </a:r>
            <a:endParaRPr sz="2800" dirty="0">
              <a:solidFill>
                <a:schemeClr val="lt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B1A45-5D58-432A-9F4D-EFDF44A282C3}"/>
              </a:ext>
            </a:extLst>
          </p:cNvPr>
          <p:cNvSpPr txBox="1"/>
          <p:nvPr/>
        </p:nvSpPr>
        <p:spPr>
          <a:xfrm>
            <a:off x="3105948" y="2108200"/>
            <a:ext cx="6081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-150" dirty="0">
                <a:solidFill>
                  <a:srgbClr val="64B8C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</a:p>
          <a:p>
            <a:pPr algn="ctr"/>
            <a:r>
              <a:rPr lang="en-US" altLang="ko-KR" sz="5400" spc="-15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FOR WATCHING</a:t>
            </a:r>
            <a:endParaRPr lang="ko-KR" altLang="en-US" sz="5400" spc="-15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76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90635" y="1636957"/>
            <a:ext cx="4587383" cy="835383"/>
          </a:xfrm>
          <a:prstGeom prst="rect">
            <a:avLst/>
          </a:prstGeom>
          <a:solidFill>
            <a:srgbClr val="5FA0E0"/>
          </a:solidFill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 Mining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6FDD816A-1FEC-4C7F-9D3F-4127F1E3A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17506"/>
              </p:ext>
            </p:extLst>
          </p:nvPr>
        </p:nvGraphicFramePr>
        <p:xfrm>
          <a:off x="8105395" y="1084901"/>
          <a:ext cx="3578002" cy="508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4200" imgH="5980680" progId="Photoshop.Image.13">
                  <p:embed/>
                </p:oleObj>
              </mc:Choice>
              <mc:Fallback>
                <p:oleObj name="Image" r:id="rId2" imgW="4444200" imgH="5980680" progId="Photoshop.Image.13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05395" y="1084901"/>
                        <a:ext cx="3578002" cy="5086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F1C24F8-4FB6-424B-89EF-895E462E7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9" y="727726"/>
            <a:ext cx="11247119" cy="457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019E7D-9216-4A3C-A573-0D00318690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06" y="201092"/>
            <a:ext cx="1997592" cy="520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374515-FF34-4EF6-BF07-9890DA6FCAC0}"/>
              </a:ext>
            </a:extLst>
          </p:cNvPr>
          <p:cNvSpPr txBox="1"/>
          <p:nvPr/>
        </p:nvSpPr>
        <p:spPr>
          <a:xfrm>
            <a:off x="910928" y="2680203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0" i="0" dirty="0">
                <a:solidFill>
                  <a:schemeClr val="bg2">
                    <a:lumMod val="2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Conception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49916" y="1190291"/>
            <a:ext cx="3026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</a:t>
            </a:r>
            <a:r>
              <a:rPr lang="ko-KR" altLang="en-US" sz="28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마이닝이란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6550" y="1961520"/>
            <a:ext cx="104472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 데이터로부터 유용한 인사이트를 발굴하는 </a:t>
            </a:r>
            <a:r>
              <a:rPr lang="en-US" altLang="ko-KR" sz="2400" dirty="0">
                <a:solidFill>
                  <a:srgbClr val="ED7D3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Mining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한 종류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Mining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빅데이터 안에서 규칙이나 패턴을 분석하여 가치 있는 정보를 추출하는 과정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174625" indent="-174625"/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자연어 처리 방식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atural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anguage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rocessing)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문서처리 방법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적용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하여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유용한 정보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추출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가공하는 것을 목적으로 하는 기술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174625" indent="-174625"/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FD8A8-1248-4FC4-9517-8BE16C3C3621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Conception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9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7783" y="1145767"/>
            <a:ext cx="4844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자연어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(Nature language)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란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90825" y="1731839"/>
            <a:ext cx="10447283" cy="22550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인간이 일상생활에서 사용하는 언어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인간이 정보를 전달하는 수단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특정 집단에서 사용되는 모국어의 집합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한국어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영어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일본어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중국어 등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인공언어와 대비되는 개념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787640-C10E-4497-B6FC-3B7C3D9EBB11}"/>
              </a:ext>
            </a:extLst>
          </p:cNvPr>
          <p:cNvGrpSpPr/>
          <p:nvPr/>
        </p:nvGrpSpPr>
        <p:grpSpPr>
          <a:xfrm>
            <a:off x="1149728" y="4396062"/>
            <a:ext cx="10562812" cy="1586628"/>
            <a:chOff x="1190824" y="4396062"/>
            <a:chExt cx="10305957" cy="113251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F693E26-C681-419A-83DB-4F544AA1524D}"/>
                </a:ext>
              </a:extLst>
            </p:cNvPr>
            <p:cNvSpPr/>
            <p:nvPr/>
          </p:nvSpPr>
          <p:spPr>
            <a:xfrm>
              <a:off x="1190825" y="4396062"/>
              <a:ext cx="10080552" cy="113251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3ABEE0-731C-4394-A835-9DF0492F1EDE}"/>
                </a:ext>
              </a:extLst>
            </p:cNvPr>
            <p:cNvSpPr txBox="1"/>
            <p:nvPr/>
          </p:nvSpPr>
          <p:spPr>
            <a:xfrm>
              <a:off x="1190824" y="4500654"/>
              <a:ext cx="10305957" cy="927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  </a:t>
              </a:r>
              <a:r>
                <a: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인공언어란</a:t>
              </a:r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?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0" i="0" dirty="0">
                  <a:solidFill>
                    <a:srgbClr val="202124"/>
                  </a:solidFill>
                  <a:effectLst/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  특정한 법칙들에 따라 적절하게 구성된 문자열들의 집합</a:t>
              </a:r>
              <a:endPara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  </a:t>
              </a:r>
              <a:r>
                <a:rPr lang="ko-KR" altLang="en-US" dirty="0">
                  <a:solidFill>
                    <a:schemeClr val="accent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특정 목적을 위해 인위적</a:t>
              </a:r>
              <a:r>
                <a:rPr lang="en-US" altLang="ko-KR" dirty="0">
                  <a:solidFill>
                    <a:schemeClr val="accent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, </a:t>
              </a:r>
              <a:r>
                <a:rPr lang="ko-KR" altLang="en-US" dirty="0">
                  <a:solidFill>
                    <a:schemeClr val="accent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의도적으로 만든 언어</a:t>
              </a:r>
              <a:r>
                <a:rPr lang="en-US" altLang="ko-KR" dirty="0">
                  <a:solidFill>
                    <a:schemeClr val="accent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ex)</a:t>
              </a:r>
              <a:r>
                <a: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프로그래밍 언어</a:t>
              </a:r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(python </a:t>
              </a:r>
              <a:r>
                <a: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등</a:t>
              </a:r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), </a:t>
              </a:r>
              <a:r>
                <a: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형식언어</a:t>
              </a:r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</a:t>
              </a:r>
              <a:r>
                <a: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수학식</a:t>
              </a:r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E0DDD4-0631-46A1-8C94-C63624768295}"/>
              </a:ext>
            </a:extLst>
          </p:cNvPr>
          <p:cNvSpPr/>
          <p:nvPr/>
        </p:nvSpPr>
        <p:spPr>
          <a:xfrm>
            <a:off x="8161471" y="1244541"/>
            <a:ext cx="3320047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자연어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(natural language)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처리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자연어의 의미를 분석하여 컴퓨터가 처리할 수 있도록 하는 과정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356741A-34E7-4624-9DDE-DA80CF200ACC}"/>
              </a:ext>
            </a:extLst>
          </p:cNvPr>
          <p:cNvSpPr/>
          <p:nvPr/>
        </p:nvSpPr>
        <p:spPr>
          <a:xfrm>
            <a:off x="8042993" y="1218717"/>
            <a:ext cx="3320046" cy="1305408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D1FC5-F071-4B26-8993-3C6FC3F926E5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Conception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8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EA2E6-57AD-4380-86BC-09413F9F8F00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Conception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2853F-3F33-4844-85FE-51CA9292D2AC}"/>
              </a:ext>
            </a:extLst>
          </p:cNvPr>
          <p:cNvSpPr/>
          <p:nvPr/>
        </p:nvSpPr>
        <p:spPr>
          <a:xfrm>
            <a:off x="949916" y="1264937"/>
            <a:ext cx="3139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자연어처리 응용 분야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57C-BF1D-43AA-80DD-DA463CA865BA}"/>
              </a:ext>
            </a:extLst>
          </p:cNvPr>
          <p:cNvSpPr txBox="1"/>
          <p:nvPr/>
        </p:nvSpPr>
        <p:spPr>
          <a:xfrm>
            <a:off x="1258897" y="2019135"/>
            <a:ext cx="10333027" cy="354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인간의 언어가 사용되는 실세계의 모든 영역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정보검색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질의응답 시스템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Google, </a:t>
            </a:r>
            <a:r>
              <a:rPr lang="en-US" altLang="ko-KR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Naver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iphone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siri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갤럭시 </a:t>
            </a:r>
            <a:r>
              <a:rPr lang="en-US" altLang="ko-KR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bixby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IBM Watson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기계번역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자동통역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Google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번역기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Papago, ETRI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지니톡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문서작성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문서요약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문서 분류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철자 오류 검색 및 수정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문법 오류 검사 및 수정 </a:t>
            </a:r>
          </a:p>
        </p:txBody>
      </p:sp>
    </p:spTree>
    <p:extLst>
      <p:ext uri="{BB962C8B-B14F-4D97-AF65-F5344CB8AC3E}">
        <p14:creationId xmlns:p14="http://schemas.microsoft.com/office/powerpoint/2010/main" val="382200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8C2189-C66F-49D1-BC8F-993B6CAFA120}"/>
              </a:ext>
            </a:extLst>
          </p:cNvPr>
          <p:cNvSpPr/>
          <p:nvPr/>
        </p:nvSpPr>
        <p:spPr>
          <a:xfrm>
            <a:off x="1215547" y="1985205"/>
            <a:ext cx="10890728" cy="429075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R="0" lvl="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지식 경영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R="0" lvl="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많은 양의 텍스트 문서 중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의미 있는 데이터만 뽑아내어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효율적으로 관리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78909" marR="0" lvl="1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R="0" lvl="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사이버 범죄 예방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R="0" lvl="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특정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단어 분류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이용한 범죄 예측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예방 어플리케이션 등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marR="0" lvl="0" indent="-45720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R="0" lvl="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고객 관리 서비스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R="0" lvl="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고객에게 빠르고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자동화된 응답을 제공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하기 위해 활용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ex)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챗봇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2853F-3F33-4844-85FE-51CA9292D2AC}"/>
              </a:ext>
            </a:extLst>
          </p:cNvPr>
          <p:cNvSpPr/>
          <p:nvPr/>
        </p:nvSpPr>
        <p:spPr>
          <a:xfrm>
            <a:off x="949916" y="1208952"/>
            <a:ext cx="2653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기업의 활용 사례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77BBA-4A79-4198-9922-6FA82F9699F0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Conception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14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D6DF33-6ADC-43CB-8BCE-1C789531AE74}"/>
              </a:ext>
            </a:extLst>
          </p:cNvPr>
          <p:cNvSpPr/>
          <p:nvPr/>
        </p:nvSpPr>
        <p:spPr>
          <a:xfrm>
            <a:off x="1065177" y="1599748"/>
            <a:ext cx="10431498" cy="2813425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R="0" lvl="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4.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콘텐츠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요약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R="0" lvl="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다양한 목적에 따라 그에 적합한 내용으로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정리하고 요약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marR="0" lvl="0" indent="-45720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R="0" lvl="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5.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소셜 미디어 데이터 분석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R="0" lvl="0" algn="l" defTabSz="957818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해당 브랜드나 제품에 대한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다양한 의견과 감성반응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살핌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92B45-1BF3-423A-A6E9-5AEB10A0DF97}"/>
              </a:ext>
            </a:extLst>
          </p:cNvPr>
          <p:cNvSpPr txBox="1"/>
          <p:nvPr/>
        </p:nvSpPr>
        <p:spPr>
          <a:xfrm>
            <a:off x="2316634" y="316272"/>
            <a:ext cx="228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Conception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61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6217</TotalTime>
  <Words>2059</Words>
  <Application>Microsoft Office PowerPoint</Application>
  <PresentationFormat>와이드스크린</PresentationFormat>
  <Paragraphs>374</Paragraphs>
  <Slides>38</Slides>
  <Notes>13</Notes>
  <HiddenSlides>5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Arial</vt:lpstr>
      <vt:lpstr>Cambria Math</vt:lpstr>
      <vt:lpstr>Wingdings</vt:lpstr>
      <vt:lpstr>메이플스토리</vt:lpstr>
      <vt:lpstr>SB 어그로 Bold</vt:lpstr>
      <vt:lpstr>Office 테마</vt:lpstr>
      <vt:lpstr>Image</vt:lpstr>
      <vt:lpstr>Machine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JYW-XPS15</dc:creator>
  <cp:lastModifiedBy>smhrd</cp:lastModifiedBy>
  <cp:revision>1260</cp:revision>
  <cp:lastPrinted>2018-03-07T05:24:47Z</cp:lastPrinted>
  <dcterms:created xsi:type="dcterms:W3CDTF">2016-03-22T02:21:54Z</dcterms:created>
  <dcterms:modified xsi:type="dcterms:W3CDTF">2023-03-07T02:32:56Z</dcterms:modified>
</cp:coreProperties>
</file>