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33480375" cy="3743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92" userDrawn="1">
          <p15:clr>
            <a:srgbClr val="A4A3A4"/>
          </p15:clr>
        </p15:guide>
        <p15:guide id="2" pos="10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5026" autoAdjust="0"/>
  </p:normalViewPr>
  <p:slideViewPr>
    <p:cSldViewPr snapToGrid="0">
      <p:cViewPr>
        <p:scale>
          <a:sx n="50" d="100"/>
          <a:sy n="50" d="100"/>
        </p:scale>
        <p:origin x="-4320" y="-6619"/>
      </p:cViewPr>
      <p:guideLst>
        <p:guide orient="horz" pos="11792"/>
        <p:guide pos="105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1028" y="6127271"/>
            <a:ext cx="28458319" cy="13034527"/>
          </a:xfrm>
        </p:spPr>
        <p:txBody>
          <a:bodyPr anchor="b"/>
          <a:lstStyle>
            <a:lvl1pPr algn="ctr">
              <a:defRPr sz="219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5047" y="19664459"/>
            <a:ext cx="25110281" cy="9039234"/>
          </a:xfrm>
        </p:spPr>
        <p:txBody>
          <a:bodyPr/>
          <a:lstStyle>
            <a:lvl1pPr marL="0" indent="0" algn="ctr">
              <a:buNone/>
              <a:defRPr sz="8788"/>
            </a:lvl1pPr>
            <a:lvl2pPr marL="1674038" indent="0" algn="ctr">
              <a:buNone/>
              <a:defRPr sz="7323"/>
            </a:lvl2pPr>
            <a:lvl3pPr marL="3348076" indent="0" algn="ctr">
              <a:buNone/>
              <a:defRPr sz="6591"/>
            </a:lvl3pPr>
            <a:lvl4pPr marL="5022113" indent="0" algn="ctr">
              <a:buNone/>
              <a:defRPr sz="5858"/>
            </a:lvl4pPr>
            <a:lvl5pPr marL="6696151" indent="0" algn="ctr">
              <a:buNone/>
              <a:defRPr sz="5858"/>
            </a:lvl5pPr>
            <a:lvl6pPr marL="8370189" indent="0" algn="ctr">
              <a:buNone/>
              <a:defRPr sz="5858"/>
            </a:lvl6pPr>
            <a:lvl7pPr marL="10044227" indent="0" algn="ctr">
              <a:buNone/>
              <a:defRPr sz="5858"/>
            </a:lvl7pPr>
            <a:lvl8pPr marL="11718265" indent="0" algn="ctr">
              <a:buNone/>
              <a:defRPr sz="5858"/>
            </a:lvl8pPr>
            <a:lvl9pPr marL="13392302" indent="0" algn="ctr">
              <a:buNone/>
              <a:defRPr sz="585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C392-A119-4EA9-B957-B2DEE1097FB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B176-3743-49C8-AEC8-21BA0D7F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15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C392-A119-4EA9-B957-B2DEE1097FB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B176-3743-49C8-AEC8-21BA0D7F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50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959395" y="1993312"/>
            <a:ext cx="7219206" cy="317283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1778" y="1993312"/>
            <a:ext cx="21239113" cy="317283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C392-A119-4EA9-B957-B2DEE1097FB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B176-3743-49C8-AEC8-21BA0D7F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3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C392-A119-4EA9-B957-B2DEE1097FB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B176-3743-49C8-AEC8-21BA0D7F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9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340" y="9333911"/>
            <a:ext cx="28876823" cy="15573831"/>
          </a:xfrm>
        </p:spPr>
        <p:txBody>
          <a:bodyPr anchor="b"/>
          <a:lstStyle>
            <a:lvl1pPr>
              <a:defRPr sz="219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4340" y="25055076"/>
            <a:ext cx="28876823" cy="8189910"/>
          </a:xfrm>
        </p:spPr>
        <p:txBody>
          <a:bodyPr/>
          <a:lstStyle>
            <a:lvl1pPr marL="0" indent="0">
              <a:buNone/>
              <a:defRPr sz="8788">
                <a:solidFill>
                  <a:schemeClr val="tx1"/>
                </a:solidFill>
              </a:defRPr>
            </a:lvl1pPr>
            <a:lvl2pPr marL="1674038" indent="0">
              <a:buNone/>
              <a:defRPr sz="7323">
                <a:solidFill>
                  <a:schemeClr val="tx1">
                    <a:tint val="75000"/>
                  </a:schemeClr>
                </a:solidFill>
              </a:defRPr>
            </a:lvl2pPr>
            <a:lvl3pPr marL="3348076" indent="0">
              <a:buNone/>
              <a:defRPr sz="6591">
                <a:solidFill>
                  <a:schemeClr val="tx1">
                    <a:tint val="75000"/>
                  </a:schemeClr>
                </a:solidFill>
              </a:defRPr>
            </a:lvl3pPr>
            <a:lvl4pPr marL="5022113" indent="0">
              <a:buNone/>
              <a:defRPr sz="5858">
                <a:solidFill>
                  <a:schemeClr val="tx1">
                    <a:tint val="75000"/>
                  </a:schemeClr>
                </a:solidFill>
              </a:defRPr>
            </a:lvl4pPr>
            <a:lvl5pPr marL="6696151" indent="0">
              <a:buNone/>
              <a:defRPr sz="5858">
                <a:solidFill>
                  <a:schemeClr val="tx1">
                    <a:tint val="75000"/>
                  </a:schemeClr>
                </a:solidFill>
              </a:defRPr>
            </a:lvl5pPr>
            <a:lvl6pPr marL="8370189" indent="0">
              <a:buNone/>
              <a:defRPr sz="5858">
                <a:solidFill>
                  <a:schemeClr val="tx1">
                    <a:tint val="75000"/>
                  </a:schemeClr>
                </a:solidFill>
              </a:defRPr>
            </a:lvl6pPr>
            <a:lvl7pPr marL="10044227" indent="0">
              <a:buNone/>
              <a:defRPr sz="5858">
                <a:solidFill>
                  <a:schemeClr val="tx1">
                    <a:tint val="75000"/>
                  </a:schemeClr>
                </a:solidFill>
              </a:defRPr>
            </a:lvl7pPr>
            <a:lvl8pPr marL="11718265" indent="0">
              <a:buNone/>
              <a:defRPr sz="5858">
                <a:solidFill>
                  <a:schemeClr val="tx1">
                    <a:tint val="75000"/>
                  </a:schemeClr>
                </a:solidFill>
              </a:defRPr>
            </a:lvl8pPr>
            <a:lvl9pPr marL="13392302" indent="0">
              <a:buNone/>
              <a:defRPr sz="58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C392-A119-4EA9-B957-B2DEE1097FB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B176-3743-49C8-AEC8-21BA0D7F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7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1776" y="9966560"/>
            <a:ext cx="14229159" cy="237550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49440" y="9966560"/>
            <a:ext cx="14229159" cy="237550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C392-A119-4EA9-B957-B2DEE1097FB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B176-3743-49C8-AEC8-21BA0D7F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4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137" y="1993320"/>
            <a:ext cx="28876823" cy="723659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6140" y="9177905"/>
            <a:ext cx="14163766" cy="4497949"/>
          </a:xfrm>
        </p:spPr>
        <p:txBody>
          <a:bodyPr anchor="b"/>
          <a:lstStyle>
            <a:lvl1pPr marL="0" indent="0">
              <a:buNone/>
              <a:defRPr sz="8788" b="1"/>
            </a:lvl1pPr>
            <a:lvl2pPr marL="1674038" indent="0">
              <a:buNone/>
              <a:defRPr sz="7323" b="1"/>
            </a:lvl2pPr>
            <a:lvl3pPr marL="3348076" indent="0">
              <a:buNone/>
              <a:defRPr sz="6591" b="1"/>
            </a:lvl3pPr>
            <a:lvl4pPr marL="5022113" indent="0">
              <a:buNone/>
              <a:defRPr sz="5858" b="1"/>
            </a:lvl4pPr>
            <a:lvl5pPr marL="6696151" indent="0">
              <a:buNone/>
              <a:defRPr sz="5858" b="1"/>
            </a:lvl5pPr>
            <a:lvl6pPr marL="8370189" indent="0">
              <a:buNone/>
              <a:defRPr sz="5858" b="1"/>
            </a:lvl6pPr>
            <a:lvl7pPr marL="10044227" indent="0">
              <a:buNone/>
              <a:defRPr sz="5858" b="1"/>
            </a:lvl7pPr>
            <a:lvl8pPr marL="11718265" indent="0">
              <a:buNone/>
              <a:defRPr sz="5858" b="1"/>
            </a:lvl8pPr>
            <a:lvl9pPr marL="13392302" indent="0">
              <a:buNone/>
              <a:defRPr sz="585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6140" y="13675854"/>
            <a:ext cx="14163766" cy="201151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949442" y="9177905"/>
            <a:ext cx="14233520" cy="4497949"/>
          </a:xfrm>
        </p:spPr>
        <p:txBody>
          <a:bodyPr anchor="b"/>
          <a:lstStyle>
            <a:lvl1pPr marL="0" indent="0">
              <a:buNone/>
              <a:defRPr sz="8788" b="1"/>
            </a:lvl1pPr>
            <a:lvl2pPr marL="1674038" indent="0">
              <a:buNone/>
              <a:defRPr sz="7323" b="1"/>
            </a:lvl2pPr>
            <a:lvl3pPr marL="3348076" indent="0">
              <a:buNone/>
              <a:defRPr sz="6591" b="1"/>
            </a:lvl3pPr>
            <a:lvl4pPr marL="5022113" indent="0">
              <a:buNone/>
              <a:defRPr sz="5858" b="1"/>
            </a:lvl4pPr>
            <a:lvl5pPr marL="6696151" indent="0">
              <a:buNone/>
              <a:defRPr sz="5858" b="1"/>
            </a:lvl5pPr>
            <a:lvl6pPr marL="8370189" indent="0">
              <a:buNone/>
              <a:defRPr sz="5858" b="1"/>
            </a:lvl6pPr>
            <a:lvl7pPr marL="10044227" indent="0">
              <a:buNone/>
              <a:defRPr sz="5858" b="1"/>
            </a:lvl7pPr>
            <a:lvl8pPr marL="11718265" indent="0">
              <a:buNone/>
              <a:defRPr sz="5858" b="1"/>
            </a:lvl8pPr>
            <a:lvl9pPr marL="13392302" indent="0">
              <a:buNone/>
              <a:defRPr sz="585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949442" y="13675854"/>
            <a:ext cx="14233520" cy="201151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C392-A119-4EA9-B957-B2DEE1097FB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B176-3743-49C8-AEC8-21BA0D7F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31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C392-A119-4EA9-B957-B2DEE1097FB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B176-3743-49C8-AEC8-21BA0D7F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C392-A119-4EA9-B957-B2DEE1097FB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B176-3743-49C8-AEC8-21BA0D7F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2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137" y="2495973"/>
            <a:ext cx="10798292" cy="8735907"/>
          </a:xfrm>
        </p:spPr>
        <p:txBody>
          <a:bodyPr anchor="b"/>
          <a:lstStyle>
            <a:lvl1pPr>
              <a:defRPr sz="1171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3520" y="5390617"/>
            <a:ext cx="16949440" cy="26606382"/>
          </a:xfrm>
        </p:spPr>
        <p:txBody>
          <a:bodyPr/>
          <a:lstStyle>
            <a:lvl1pPr>
              <a:defRPr sz="11717"/>
            </a:lvl1pPr>
            <a:lvl2pPr>
              <a:defRPr sz="10252"/>
            </a:lvl2pPr>
            <a:lvl3pPr>
              <a:defRPr sz="8788"/>
            </a:lvl3pPr>
            <a:lvl4pPr>
              <a:defRPr sz="7323"/>
            </a:lvl4pPr>
            <a:lvl5pPr>
              <a:defRPr sz="7323"/>
            </a:lvl5pPr>
            <a:lvl6pPr>
              <a:defRPr sz="7323"/>
            </a:lvl6pPr>
            <a:lvl7pPr>
              <a:defRPr sz="7323"/>
            </a:lvl7pPr>
            <a:lvl8pPr>
              <a:defRPr sz="7323"/>
            </a:lvl8pPr>
            <a:lvl9pPr>
              <a:defRPr sz="73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6137" y="11231880"/>
            <a:ext cx="10798292" cy="20808447"/>
          </a:xfrm>
        </p:spPr>
        <p:txBody>
          <a:bodyPr/>
          <a:lstStyle>
            <a:lvl1pPr marL="0" indent="0">
              <a:buNone/>
              <a:defRPr sz="5858"/>
            </a:lvl1pPr>
            <a:lvl2pPr marL="1674038" indent="0">
              <a:buNone/>
              <a:defRPr sz="5126"/>
            </a:lvl2pPr>
            <a:lvl3pPr marL="3348076" indent="0">
              <a:buNone/>
              <a:defRPr sz="4394"/>
            </a:lvl3pPr>
            <a:lvl4pPr marL="5022113" indent="0">
              <a:buNone/>
              <a:defRPr sz="3662"/>
            </a:lvl4pPr>
            <a:lvl5pPr marL="6696151" indent="0">
              <a:buNone/>
              <a:defRPr sz="3662"/>
            </a:lvl5pPr>
            <a:lvl6pPr marL="8370189" indent="0">
              <a:buNone/>
              <a:defRPr sz="3662"/>
            </a:lvl6pPr>
            <a:lvl7pPr marL="10044227" indent="0">
              <a:buNone/>
              <a:defRPr sz="3662"/>
            </a:lvl7pPr>
            <a:lvl8pPr marL="11718265" indent="0">
              <a:buNone/>
              <a:defRPr sz="3662"/>
            </a:lvl8pPr>
            <a:lvl9pPr marL="13392302" indent="0">
              <a:buNone/>
              <a:defRPr sz="36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C392-A119-4EA9-B957-B2DEE1097FB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B176-3743-49C8-AEC8-21BA0D7F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2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137" y="2495973"/>
            <a:ext cx="10798292" cy="8735907"/>
          </a:xfrm>
        </p:spPr>
        <p:txBody>
          <a:bodyPr anchor="b"/>
          <a:lstStyle>
            <a:lvl1pPr>
              <a:defRPr sz="1171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233520" y="5390617"/>
            <a:ext cx="16949440" cy="26606382"/>
          </a:xfrm>
        </p:spPr>
        <p:txBody>
          <a:bodyPr anchor="t"/>
          <a:lstStyle>
            <a:lvl1pPr marL="0" indent="0">
              <a:buNone/>
              <a:defRPr sz="11717"/>
            </a:lvl1pPr>
            <a:lvl2pPr marL="1674038" indent="0">
              <a:buNone/>
              <a:defRPr sz="10252"/>
            </a:lvl2pPr>
            <a:lvl3pPr marL="3348076" indent="0">
              <a:buNone/>
              <a:defRPr sz="8788"/>
            </a:lvl3pPr>
            <a:lvl4pPr marL="5022113" indent="0">
              <a:buNone/>
              <a:defRPr sz="7323"/>
            </a:lvl4pPr>
            <a:lvl5pPr marL="6696151" indent="0">
              <a:buNone/>
              <a:defRPr sz="7323"/>
            </a:lvl5pPr>
            <a:lvl6pPr marL="8370189" indent="0">
              <a:buNone/>
              <a:defRPr sz="7323"/>
            </a:lvl6pPr>
            <a:lvl7pPr marL="10044227" indent="0">
              <a:buNone/>
              <a:defRPr sz="7323"/>
            </a:lvl7pPr>
            <a:lvl8pPr marL="11718265" indent="0">
              <a:buNone/>
              <a:defRPr sz="7323"/>
            </a:lvl8pPr>
            <a:lvl9pPr marL="13392302" indent="0">
              <a:buNone/>
              <a:defRPr sz="732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6137" y="11231880"/>
            <a:ext cx="10798292" cy="20808447"/>
          </a:xfrm>
        </p:spPr>
        <p:txBody>
          <a:bodyPr/>
          <a:lstStyle>
            <a:lvl1pPr marL="0" indent="0">
              <a:buNone/>
              <a:defRPr sz="5858"/>
            </a:lvl1pPr>
            <a:lvl2pPr marL="1674038" indent="0">
              <a:buNone/>
              <a:defRPr sz="5126"/>
            </a:lvl2pPr>
            <a:lvl3pPr marL="3348076" indent="0">
              <a:buNone/>
              <a:defRPr sz="4394"/>
            </a:lvl3pPr>
            <a:lvl4pPr marL="5022113" indent="0">
              <a:buNone/>
              <a:defRPr sz="3662"/>
            </a:lvl4pPr>
            <a:lvl5pPr marL="6696151" indent="0">
              <a:buNone/>
              <a:defRPr sz="3662"/>
            </a:lvl5pPr>
            <a:lvl6pPr marL="8370189" indent="0">
              <a:buNone/>
              <a:defRPr sz="3662"/>
            </a:lvl6pPr>
            <a:lvl7pPr marL="10044227" indent="0">
              <a:buNone/>
              <a:defRPr sz="3662"/>
            </a:lvl7pPr>
            <a:lvl8pPr marL="11718265" indent="0">
              <a:buNone/>
              <a:defRPr sz="3662"/>
            </a:lvl8pPr>
            <a:lvl9pPr marL="13392302" indent="0">
              <a:buNone/>
              <a:defRPr sz="36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C392-A119-4EA9-B957-B2DEE1097FB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B176-3743-49C8-AEC8-21BA0D7F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9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1776" y="1993320"/>
            <a:ext cx="28876823" cy="7236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1776" y="9966560"/>
            <a:ext cx="28876823" cy="2375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01776" y="34700971"/>
            <a:ext cx="7533084" cy="1993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C392-A119-4EA9-B957-B2DEE1097FB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90374" y="34700971"/>
            <a:ext cx="11299627" cy="1993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645515" y="34700971"/>
            <a:ext cx="7533084" cy="1993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B176-3743-49C8-AEC8-21BA0D7F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97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348076" rtl="0" eaLnBrk="1" latinLnBrk="1" hangingPunct="1">
        <a:lnSpc>
          <a:spcPct val="90000"/>
        </a:lnSpc>
        <a:spcBef>
          <a:spcPct val="0"/>
        </a:spcBef>
        <a:buNone/>
        <a:defRPr sz="161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7019" indent="-837019" algn="l" defTabSz="3348076" rtl="0" eaLnBrk="1" latinLnBrk="1" hangingPunct="1">
        <a:lnSpc>
          <a:spcPct val="90000"/>
        </a:lnSpc>
        <a:spcBef>
          <a:spcPts val="3662"/>
        </a:spcBef>
        <a:buFont typeface="Arial" panose="020B0604020202020204" pitchFamily="34" charset="0"/>
        <a:buChar char="•"/>
        <a:defRPr sz="10252" kern="1200">
          <a:solidFill>
            <a:schemeClr val="tx1"/>
          </a:solidFill>
          <a:latin typeface="+mn-lt"/>
          <a:ea typeface="+mn-ea"/>
          <a:cs typeface="+mn-cs"/>
        </a:defRPr>
      </a:lvl1pPr>
      <a:lvl2pPr marL="2511057" indent="-837019" algn="l" defTabSz="3348076" rtl="0" eaLnBrk="1" latinLnBrk="1" hangingPunct="1">
        <a:lnSpc>
          <a:spcPct val="90000"/>
        </a:lnSpc>
        <a:spcBef>
          <a:spcPts val="1831"/>
        </a:spcBef>
        <a:buFont typeface="Arial" panose="020B0604020202020204" pitchFamily="34" charset="0"/>
        <a:buChar char="•"/>
        <a:defRPr sz="8788" kern="1200">
          <a:solidFill>
            <a:schemeClr val="tx1"/>
          </a:solidFill>
          <a:latin typeface="+mn-lt"/>
          <a:ea typeface="+mn-ea"/>
          <a:cs typeface="+mn-cs"/>
        </a:defRPr>
      </a:lvl2pPr>
      <a:lvl3pPr marL="4185095" indent="-837019" algn="l" defTabSz="3348076" rtl="0" eaLnBrk="1" latinLnBrk="1" hangingPunct="1">
        <a:lnSpc>
          <a:spcPct val="90000"/>
        </a:lnSpc>
        <a:spcBef>
          <a:spcPts val="1831"/>
        </a:spcBef>
        <a:buFont typeface="Arial" panose="020B0604020202020204" pitchFamily="34" charset="0"/>
        <a:buChar char="•"/>
        <a:defRPr sz="7323" kern="1200">
          <a:solidFill>
            <a:schemeClr val="tx1"/>
          </a:solidFill>
          <a:latin typeface="+mn-lt"/>
          <a:ea typeface="+mn-ea"/>
          <a:cs typeface="+mn-cs"/>
        </a:defRPr>
      </a:lvl3pPr>
      <a:lvl4pPr marL="5859132" indent="-837019" algn="l" defTabSz="3348076" rtl="0" eaLnBrk="1" latinLnBrk="1" hangingPunct="1">
        <a:lnSpc>
          <a:spcPct val="90000"/>
        </a:lnSpc>
        <a:spcBef>
          <a:spcPts val="1831"/>
        </a:spcBef>
        <a:buFont typeface="Arial" panose="020B0604020202020204" pitchFamily="34" charset="0"/>
        <a:buChar char="•"/>
        <a:defRPr sz="6591" kern="1200">
          <a:solidFill>
            <a:schemeClr val="tx1"/>
          </a:solidFill>
          <a:latin typeface="+mn-lt"/>
          <a:ea typeface="+mn-ea"/>
          <a:cs typeface="+mn-cs"/>
        </a:defRPr>
      </a:lvl4pPr>
      <a:lvl5pPr marL="7533170" indent="-837019" algn="l" defTabSz="3348076" rtl="0" eaLnBrk="1" latinLnBrk="1" hangingPunct="1">
        <a:lnSpc>
          <a:spcPct val="90000"/>
        </a:lnSpc>
        <a:spcBef>
          <a:spcPts val="1831"/>
        </a:spcBef>
        <a:buFont typeface="Arial" panose="020B0604020202020204" pitchFamily="34" charset="0"/>
        <a:buChar char="•"/>
        <a:defRPr sz="6591" kern="1200">
          <a:solidFill>
            <a:schemeClr val="tx1"/>
          </a:solidFill>
          <a:latin typeface="+mn-lt"/>
          <a:ea typeface="+mn-ea"/>
          <a:cs typeface="+mn-cs"/>
        </a:defRPr>
      </a:lvl5pPr>
      <a:lvl6pPr marL="9207208" indent="-837019" algn="l" defTabSz="3348076" rtl="0" eaLnBrk="1" latinLnBrk="1" hangingPunct="1">
        <a:lnSpc>
          <a:spcPct val="90000"/>
        </a:lnSpc>
        <a:spcBef>
          <a:spcPts val="1831"/>
        </a:spcBef>
        <a:buFont typeface="Arial" panose="020B0604020202020204" pitchFamily="34" charset="0"/>
        <a:buChar char="•"/>
        <a:defRPr sz="6591" kern="1200">
          <a:solidFill>
            <a:schemeClr val="tx1"/>
          </a:solidFill>
          <a:latin typeface="+mn-lt"/>
          <a:ea typeface="+mn-ea"/>
          <a:cs typeface="+mn-cs"/>
        </a:defRPr>
      </a:lvl6pPr>
      <a:lvl7pPr marL="10881246" indent="-837019" algn="l" defTabSz="3348076" rtl="0" eaLnBrk="1" latinLnBrk="1" hangingPunct="1">
        <a:lnSpc>
          <a:spcPct val="90000"/>
        </a:lnSpc>
        <a:spcBef>
          <a:spcPts val="1831"/>
        </a:spcBef>
        <a:buFont typeface="Arial" panose="020B0604020202020204" pitchFamily="34" charset="0"/>
        <a:buChar char="•"/>
        <a:defRPr sz="6591" kern="1200">
          <a:solidFill>
            <a:schemeClr val="tx1"/>
          </a:solidFill>
          <a:latin typeface="+mn-lt"/>
          <a:ea typeface="+mn-ea"/>
          <a:cs typeface="+mn-cs"/>
        </a:defRPr>
      </a:lvl7pPr>
      <a:lvl8pPr marL="12555284" indent="-837019" algn="l" defTabSz="3348076" rtl="0" eaLnBrk="1" latinLnBrk="1" hangingPunct="1">
        <a:lnSpc>
          <a:spcPct val="90000"/>
        </a:lnSpc>
        <a:spcBef>
          <a:spcPts val="1831"/>
        </a:spcBef>
        <a:buFont typeface="Arial" panose="020B0604020202020204" pitchFamily="34" charset="0"/>
        <a:buChar char="•"/>
        <a:defRPr sz="6591" kern="1200">
          <a:solidFill>
            <a:schemeClr val="tx1"/>
          </a:solidFill>
          <a:latin typeface="+mn-lt"/>
          <a:ea typeface="+mn-ea"/>
          <a:cs typeface="+mn-cs"/>
        </a:defRPr>
      </a:lvl8pPr>
      <a:lvl9pPr marL="14229321" indent="-837019" algn="l" defTabSz="3348076" rtl="0" eaLnBrk="1" latinLnBrk="1" hangingPunct="1">
        <a:lnSpc>
          <a:spcPct val="90000"/>
        </a:lnSpc>
        <a:spcBef>
          <a:spcPts val="1831"/>
        </a:spcBef>
        <a:buFont typeface="Arial" panose="020B0604020202020204" pitchFamily="34" charset="0"/>
        <a:buChar char="•"/>
        <a:defRPr sz="65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1pPr>
      <a:lvl2pPr marL="1674038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2pPr>
      <a:lvl3pPr marL="3348076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3pPr>
      <a:lvl4pPr marL="5022113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4pPr>
      <a:lvl5pPr marL="6696151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5pPr>
      <a:lvl6pPr marL="8370189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6pPr>
      <a:lvl7pPr marL="10044227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7pPr>
      <a:lvl8pPr marL="11718265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8pPr>
      <a:lvl9pPr marL="13392302" algn="l" defTabSz="3348076" rtl="0" eaLnBrk="1" latinLnBrk="1" hangingPunct="1">
        <a:defRPr sz="6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jpe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9519D7C-7B07-FB81-F301-9DF87066B1AF}"/>
              </a:ext>
            </a:extLst>
          </p:cNvPr>
          <p:cNvSpPr/>
          <p:nvPr/>
        </p:nvSpPr>
        <p:spPr>
          <a:xfrm>
            <a:off x="0" y="0"/>
            <a:ext cx="33480375" cy="26963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600" b="1" kern="0" spc="0" dirty="0">
                <a:solidFill>
                  <a:schemeClr val="bg1"/>
                </a:solidFill>
                <a:effectLst/>
                <a:latin typeface="한양중고딕"/>
                <a:ea typeface="한양중고딕"/>
              </a:rPr>
              <a:t>특허 빅데이터를 활용한</a:t>
            </a:r>
            <a:r>
              <a:rPr lang="ko-KR" altLang="en-US" sz="3600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3600" b="1" kern="0" spc="0" dirty="0">
                <a:solidFill>
                  <a:schemeClr val="bg1"/>
                </a:solidFill>
                <a:effectLst/>
                <a:latin typeface="한양중고딕"/>
                <a:ea typeface="한양중고딕"/>
              </a:rPr>
              <a:t>전기자동차 </a:t>
            </a:r>
            <a:r>
              <a:rPr lang="en-US" altLang="ko-KR" sz="3600" b="1" kern="0" spc="0" dirty="0">
                <a:solidFill>
                  <a:schemeClr val="bg1"/>
                </a:solidFill>
                <a:effectLst/>
                <a:latin typeface="한양중고딕"/>
                <a:ea typeface="한양중고딕"/>
              </a:rPr>
              <a:t>ACD </a:t>
            </a:r>
            <a:r>
              <a:rPr lang="ko-KR" altLang="en-US" sz="3600" b="1" kern="0" spc="0" dirty="0">
                <a:solidFill>
                  <a:schemeClr val="bg1"/>
                </a:solidFill>
                <a:effectLst/>
                <a:latin typeface="한양중고딕"/>
                <a:ea typeface="한양중고딕"/>
              </a:rPr>
              <a:t>충전 기술에 관한 연구</a:t>
            </a:r>
            <a:endParaRPr lang="ko-KR" altLang="en-US" sz="3600" kern="0" spc="0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0" marR="0" indent="0" algn="ctr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600" b="1" kern="0" spc="0" dirty="0">
                <a:solidFill>
                  <a:schemeClr val="bg1"/>
                </a:solidFill>
                <a:effectLst/>
                <a:latin typeface="한양중고딕"/>
                <a:ea typeface="한양중고딕"/>
              </a:rPr>
              <a:t>A Study on Electric Vehicle ACD Charging</a:t>
            </a:r>
            <a:endParaRPr lang="en-US" altLang="ko-KR" sz="3600" kern="0" spc="0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pPr marL="0" marR="0" indent="0" algn="ctr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600" b="1" kern="0" spc="0" dirty="0">
                <a:solidFill>
                  <a:schemeClr val="bg1"/>
                </a:solidFill>
                <a:effectLst/>
                <a:latin typeface="한양중고딕"/>
                <a:ea typeface="한양중고딕"/>
              </a:rPr>
              <a:t>Automatic(robot) Charging Technology using Patent Big Data</a:t>
            </a:r>
            <a:endParaRPr lang="en-US" altLang="ko-KR" sz="3600" kern="0" spc="0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480DC77-88E3-D6A4-6817-B1710B83EF18}"/>
              </a:ext>
            </a:extLst>
          </p:cNvPr>
          <p:cNvGrpSpPr/>
          <p:nvPr/>
        </p:nvGrpSpPr>
        <p:grpSpPr>
          <a:xfrm>
            <a:off x="198915" y="3037896"/>
            <a:ext cx="16077404" cy="32649104"/>
            <a:chOff x="226106" y="3037897"/>
            <a:chExt cx="10279897" cy="2553994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7BC0390-4C19-E2A8-B0ED-F922703BBB2A}"/>
                </a:ext>
              </a:extLst>
            </p:cNvPr>
            <p:cNvSpPr/>
            <p:nvPr/>
          </p:nvSpPr>
          <p:spPr>
            <a:xfrm>
              <a:off x="274320" y="3037897"/>
              <a:ext cx="10231683" cy="454856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청주대학교L" panose="02000600000101010101" pitchFamily="2" charset="-127"/>
                <a:ea typeface="청주대학교L" panose="02000600000101010101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7F8043-7224-DA87-9986-87182ED6FF42}"/>
                </a:ext>
              </a:extLst>
            </p:cNvPr>
            <p:cNvSpPr/>
            <p:nvPr/>
          </p:nvSpPr>
          <p:spPr>
            <a:xfrm>
              <a:off x="274320" y="7788877"/>
              <a:ext cx="10231683" cy="637438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청주대학교L" panose="02000600000101010101" pitchFamily="2" charset="-127"/>
                <a:ea typeface="청주대학교L" panose="02000600000101010101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2E8D1D2-BBC4-72FC-225E-EF1768CD1F55}"/>
                </a:ext>
              </a:extLst>
            </p:cNvPr>
            <p:cNvSpPr/>
            <p:nvPr/>
          </p:nvSpPr>
          <p:spPr>
            <a:xfrm>
              <a:off x="226106" y="14416178"/>
              <a:ext cx="10155081" cy="141616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청주대학교L" panose="02000600000101010101" pitchFamily="2" charset="-127"/>
                <a:ea typeface="청주대학교L" panose="02000600000101010101" pitchFamily="2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E1538E-E2BB-8FF4-DCAF-7DE1ED708333}"/>
              </a:ext>
            </a:extLst>
          </p:cNvPr>
          <p:cNvSpPr/>
          <p:nvPr/>
        </p:nvSpPr>
        <p:spPr>
          <a:xfrm>
            <a:off x="-1" y="36043402"/>
            <a:ext cx="33480375" cy="13961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0500" marR="190500" indent="0" algn="ctr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kern="0" spc="0" dirty="0" err="1">
                <a:solidFill>
                  <a:schemeClr val="bg1"/>
                </a:solidFill>
                <a:effectLst/>
                <a:latin typeface="한양신명조"/>
                <a:ea typeface="한양신명조"/>
              </a:rPr>
              <a:t>Dawon</a:t>
            </a:r>
            <a:r>
              <a:rPr lang="en-US" altLang="ko-KR" sz="4000" b="1" kern="0" spc="0" dirty="0">
                <a:solidFill>
                  <a:schemeClr val="bg1"/>
                </a:solidFill>
                <a:effectLst/>
                <a:latin typeface="한양신명조"/>
                <a:ea typeface="한양신명조"/>
              </a:rPr>
              <a:t> Kim, </a:t>
            </a:r>
            <a:r>
              <a:rPr lang="en-US" altLang="ko-KR" sz="4000" b="1" kern="0" spc="0" dirty="0" err="1">
                <a:solidFill>
                  <a:schemeClr val="bg1"/>
                </a:solidFill>
                <a:effectLst/>
                <a:latin typeface="한양신명조"/>
                <a:ea typeface="한양신명조"/>
              </a:rPr>
              <a:t>Jeongrak</a:t>
            </a:r>
            <a:r>
              <a:rPr lang="en-US" altLang="ko-KR" sz="4000" b="1" kern="0" spc="0" dirty="0">
                <a:solidFill>
                  <a:schemeClr val="bg1"/>
                </a:solidFill>
                <a:effectLst/>
                <a:latin typeface="한양신명조"/>
                <a:ea typeface="한양신명조"/>
              </a:rPr>
              <a:t> Son, </a:t>
            </a:r>
            <a:r>
              <a:rPr lang="en-US" altLang="ko-KR" sz="4000" b="1" kern="0" spc="0" dirty="0" err="1">
                <a:solidFill>
                  <a:schemeClr val="bg1"/>
                </a:solidFill>
                <a:effectLst/>
                <a:latin typeface="한양신명조"/>
                <a:ea typeface="한양신명조"/>
              </a:rPr>
              <a:t>Gyeongeun</a:t>
            </a:r>
            <a:r>
              <a:rPr lang="en-US" altLang="ko-KR" sz="4000" b="1" kern="0" spc="0" dirty="0">
                <a:solidFill>
                  <a:schemeClr val="bg1"/>
                </a:solidFill>
                <a:effectLst/>
                <a:latin typeface="한양신명조"/>
                <a:ea typeface="한양신명조"/>
              </a:rPr>
              <a:t> Kim, Eunji Jo, Jiho Kang, </a:t>
            </a:r>
            <a:r>
              <a:rPr lang="en-US" altLang="ko-KR" sz="4000" b="1" kern="0" spc="0" dirty="0" err="1">
                <a:solidFill>
                  <a:schemeClr val="bg1"/>
                </a:solidFill>
                <a:effectLst/>
                <a:latin typeface="한양신명조"/>
                <a:ea typeface="한양신명조"/>
              </a:rPr>
              <a:t>Sunghae</a:t>
            </a:r>
            <a:r>
              <a:rPr lang="en-US" altLang="ko-KR" sz="4000" b="1" kern="0" spc="0" dirty="0">
                <a:solidFill>
                  <a:schemeClr val="bg1"/>
                </a:solidFill>
                <a:effectLst/>
                <a:latin typeface="한양신명조"/>
                <a:ea typeface="한양신명조"/>
              </a:rPr>
              <a:t> Jun and </a:t>
            </a:r>
            <a:r>
              <a:rPr lang="en-US" altLang="ko-KR" sz="4000" b="1" kern="0" spc="0" dirty="0" err="1">
                <a:solidFill>
                  <a:schemeClr val="bg1"/>
                </a:solidFill>
                <a:effectLst/>
                <a:latin typeface="한양신명조"/>
                <a:ea typeface="한양신명조"/>
              </a:rPr>
              <a:t>Sangsung</a:t>
            </a:r>
            <a:r>
              <a:rPr lang="en-US" altLang="ko-KR" sz="4000" b="1" kern="0" spc="0" dirty="0">
                <a:solidFill>
                  <a:schemeClr val="bg1"/>
                </a:solidFill>
                <a:effectLst/>
                <a:latin typeface="한양신명조"/>
                <a:ea typeface="한양신명조"/>
              </a:rPr>
              <a:t> Park</a:t>
            </a:r>
            <a:endParaRPr lang="en-US" altLang="ko-KR" sz="4000" b="1" kern="0" spc="0" dirty="0">
              <a:solidFill>
                <a:schemeClr val="bg1"/>
              </a:solidFill>
              <a:effectLst/>
              <a:latin typeface="한양신명조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28E031-0C8F-66C7-B3C5-48727812E97D}"/>
              </a:ext>
            </a:extLst>
          </p:cNvPr>
          <p:cNvSpPr/>
          <p:nvPr/>
        </p:nvSpPr>
        <p:spPr>
          <a:xfrm>
            <a:off x="826088" y="3282818"/>
            <a:ext cx="14884967" cy="12115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1. </a:t>
            </a:r>
            <a:r>
              <a:rPr lang="ko-KR" altLang="en-US" sz="44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서론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28D22-6F71-933E-96AA-FECC5A550ACF}"/>
              </a:ext>
            </a:extLst>
          </p:cNvPr>
          <p:cNvSpPr txBox="1"/>
          <p:nvPr/>
        </p:nvSpPr>
        <p:spPr>
          <a:xfrm>
            <a:off x="774895" y="14564632"/>
            <a:ext cx="14907937" cy="2705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514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2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자동 전도성 충전을 위한 자동연결장치</a:t>
            </a:r>
            <a:r>
              <a:rPr lang="en-US" altLang="ko-KR" sz="22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(ACD)</a:t>
            </a:r>
            <a:r>
              <a:rPr lang="ko-KR" altLang="en-US" sz="22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적용하여 </a:t>
            </a:r>
            <a:r>
              <a:rPr lang="en-US" altLang="ko-KR" sz="22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EV </a:t>
            </a:r>
            <a:r>
              <a:rPr lang="ko-KR" altLang="en-US" sz="22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충전 프로세스를 자동화하는 기술</a:t>
            </a:r>
            <a:endParaRPr lang="en-US" altLang="ko-KR" sz="2200" b="1" kern="0" spc="0" dirty="0">
              <a:solidFill>
                <a:srgbClr val="000000"/>
              </a:solidFill>
              <a:effectLst/>
              <a:latin typeface="한양신명조"/>
              <a:ea typeface="한양신명조"/>
            </a:endParaRPr>
          </a:p>
          <a:p>
            <a:pPr marL="48514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altLang="ko-KR" sz="2200" b="1" kern="0" spc="0" dirty="0">
              <a:solidFill>
                <a:srgbClr val="000000"/>
              </a:solidFill>
              <a:effectLst/>
              <a:latin typeface="한양신명조"/>
              <a:ea typeface="한양신명조"/>
            </a:endParaRPr>
          </a:p>
          <a:p>
            <a:pPr marL="48514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한양신명조"/>
                <a:ea typeface="KoPub돋움체_Pro Light" panose="00000300000000000000" pitchFamily="50" charset="-127"/>
              </a:rPr>
              <a:t>충전기 주변으로 접근 시 운전자가 내리지 않고 자동으로 충전이 가능함</a:t>
            </a:r>
            <a:endParaRPr lang="en-US" altLang="ko-KR" sz="2200" b="1" dirty="0">
              <a:latin typeface="한양신명조"/>
              <a:ea typeface="KoPub돋움체_Pro Light" panose="00000300000000000000" pitchFamily="50" charset="-127"/>
            </a:endParaRPr>
          </a:p>
          <a:p>
            <a:pPr marL="48514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altLang="ko-KR" sz="2200" b="1" kern="0" spc="0" dirty="0">
              <a:solidFill>
                <a:srgbClr val="000000"/>
              </a:solidFill>
              <a:effectLst/>
              <a:latin typeface="한양신명조"/>
              <a:ea typeface="한양신명조"/>
            </a:endParaRPr>
          </a:p>
          <a:p>
            <a:pPr marL="48514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2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특수 </a:t>
            </a:r>
            <a:r>
              <a:rPr lang="ko-KR" altLang="en-US" sz="2200" b="1" kern="0" spc="0" dirty="0" err="1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커텍터를</a:t>
            </a:r>
            <a:r>
              <a:rPr lang="ko-KR" altLang="en-US" sz="22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적용한 차체 하부 솔루션과 기존 충전 </a:t>
            </a:r>
            <a:r>
              <a:rPr lang="ko-KR" altLang="en-US" sz="2200" b="1" kern="0" spc="0" dirty="0" err="1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인렛을</a:t>
            </a:r>
            <a:r>
              <a:rPr lang="ko-KR" altLang="en-US" sz="22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적용한 측면 솔루션이 고려되는데 </a:t>
            </a:r>
            <a:endParaRPr lang="en-US" altLang="ko-KR" sz="2200" b="1" kern="0" spc="0" dirty="0">
              <a:solidFill>
                <a:srgbClr val="000000"/>
              </a:solidFill>
              <a:effectLst/>
              <a:latin typeface="한양신명조"/>
              <a:ea typeface="한양신명조"/>
            </a:endParaRPr>
          </a:p>
          <a:p>
            <a:pPr marL="142240"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한양신명조"/>
                <a:ea typeface="한양신명조"/>
              </a:rPr>
              <a:t>    ACDS</a:t>
            </a:r>
            <a:r>
              <a:rPr lang="en-US" altLang="ko-KR" sz="2200" b="1" dirty="0">
                <a:latin typeface="한양신명조"/>
                <a:ea typeface="KoPub돋움체_Pro Light" panose="00000300000000000000" pitchFamily="50" charset="-127"/>
              </a:rPr>
              <a:t>(ACD</a:t>
            </a:r>
            <a:r>
              <a:rPr lang="ko-KR" altLang="en-US" sz="2200" b="1" dirty="0">
                <a:latin typeface="한양신명조"/>
                <a:ea typeface="KoPub돋움체_Pro Light" panose="00000300000000000000" pitchFamily="50" charset="-127"/>
              </a:rPr>
              <a:t> </a:t>
            </a:r>
            <a:r>
              <a:rPr lang="en-US" altLang="ko-KR" sz="2200" b="1" dirty="0" err="1">
                <a:latin typeface="한양신명조"/>
                <a:ea typeface="KoPub돋움체_Pro Light" panose="00000300000000000000" pitchFamily="50" charset="-127"/>
              </a:rPr>
              <a:t>Sidebody</a:t>
            </a:r>
            <a:r>
              <a:rPr lang="en-US" altLang="ko-KR" sz="2200" b="1" dirty="0">
                <a:latin typeface="한양신명조"/>
                <a:ea typeface="KoPub돋움체_Pro Light" panose="00000300000000000000" pitchFamily="50" charset="-127"/>
              </a:rPr>
              <a:t>),</a:t>
            </a:r>
            <a:r>
              <a:rPr lang="ko-KR" altLang="en-US" sz="2200" b="1" dirty="0">
                <a:latin typeface="한양신명조"/>
                <a:ea typeface="KoPub돋움체_Pro Light" panose="00000300000000000000" pitchFamily="50" charset="-127"/>
              </a:rPr>
              <a:t> </a:t>
            </a:r>
            <a:r>
              <a:rPr lang="en-US" altLang="ko-KR" sz="2200" b="1" dirty="0">
                <a:latin typeface="한양신명조"/>
                <a:ea typeface="KoPub돋움체_Pro Light" panose="00000300000000000000" pitchFamily="50" charset="-127"/>
              </a:rPr>
              <a:t>ACDU(ACD Underbody)</a:t>
            </a:r>
            <a:r>
              <a:rPr lang="ko-KR" altLang="en-US" sz="22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두 가지 기술이 존재함</a:t>
            </a:r>
            <a:endParaRPr lang="ko-KR" altLang="en-US" sz="2200" b="1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80978D9-ECDF-82CF-B454-EF9276F50508}"/>
              </a:ext>
            </a:extLst>
          </p:cNvPr>
          <p:cNvGrpSpPr/>
          <p:nvPr/>
        </p:nvGrpSpPr>
        <p:grpSpPr>
          <a:xfrm>
            <a:off x="945626" y="10812839"/>
            <a:ext cx="12545743" cy="3824233"/>
            <a:chOff x="723899" y="3591549"/>
            <a:chExt cx="11289998" cy="2593798"/>
          </a:xfrm>
        </p:grpSpPr>
        <p:pic>
          <p:nvPicPr>
            <p:cNvPr id="32" name="그림 31" descr="텍스트, 스크린샷, 자동차, 디자인이(가) 표시된 사진&#10;&#10;자동 생성된 설명">
              <a:extLst>
                <a:ext uri="{FF2B5EF4-FFF2-40B4-BE49-F238E27FC236}">
                  <a16:creationId xmlns:a16="http://schemas.microsoft.com/office/drawing/2014/main" id="{5E5F740E-DB44-9D0F-25B9-5A126A2AD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103" y="4093193"/>
              <a:ext cx="4275794" cy="2088879"/>
            </a:xfrm>
            <a:prstGeom prst="rect">
              <a:avLst/>
            </a:prstGeom>
          </p:spPr>
        </p:pic>
        <p:pic>
          <p:nvPicPr>
            <p:cNvPr id="33" name="그림 32" descr="차량, 육상 차량, 바퀴, 자동차 디자인이(가) 표시된 사진&#10;&#10;자동 생성된 설명">
              <a:extLst>
                <a:ext uri="{FF2B5EF4-FFF2-40B4-BE49-F238E27FC236}">
                  <a16:creationId xmlns:a16="http://schemas.microsoft.com/office/drawing/2014/main" id="{D92B4EFF-4E6C-B20F-D4D4-A0B599213E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46" t="23068" r="15409" b="15467"/>
            <a:stretch/>
          </p:blipFill>
          <p:spPr>
            <a:xfrm>
              <a:off x="723899" y="4270321"/>
              <a:ext cx="3559512" cy="1915026"/>
            </a:xfrm>
            <a:prstGeom prst="rect">
              <a:avLst/>
            </a:prstGeom>
          </p:spPr>
        </p:pic>
        <p:pic>
          <p:nvPicPr>
            <p:cNvPr id="34" name="그림 33" descr="오토마톤, 만화 영화이(가) 표시된 사진&#10;&#10;자동 생성된 설명">
              <a:extLst>
                <a:ext uri="{FF2B5EF4-FFF2-40B4-BE49-F238E27FC236}">
                  <a16:creationId xmlns:a16="http://schemas.microsoft.com/office/drawing/2014/main" id="{D8BCAF82-7F10-40D9-681C-FB629B1E73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86" r="4412"/>
            <a:stretch/>
          </p:blipFill>
          <p:spPr>
            <a:xfrm>
              <a:off x="4916486" y="4093193"/>
              <a:ext cx="2361648" cy="2088879"/>
            </a:xfrm>
            <a:prstGeom prst="rect">
              <a:avLst/>
            </a:prstGeom>
          </p:spPr>
        </p:pic>
        <p:sp>
          <p:nvSpPr>
            <p:cNvPr id="35" name="더하기 기호 34">
              <a:extLst>
                <a:ext uri="{FF2B5EF4-FFF2-40B4-BE49-F238E27FC236}">
                  <a16:creationId xmlns:a16="http://schemas.microsoft.com/office/drawing/2014/main" id="{6DD8C553-97BD-9A19-9536-4DAD36946C0D}"/>
                </a:ext>
              </a:extLst>
            </p:cNvPr>
            <p:cNvSpPr/>
            <p:nvPr/>
          </p:nvSpPr>
          <p:spPr>
            <a:xfrm>
              <a:off x="4334934" y="4887294"/>
              <a:ext cx="474675" cy="500678"/>
            </a:xfrm>
            <a:prstGeom prst="mathPlus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같음 기호 35">
              <a:extLst>
                <a:ext uri="{FF2B5EF4-FFF2-40B4-BE49-F238E27FC236}">
                  <a16:creationId xmlns:a16="http://schemas.microsoft.com/office/drawing/2014/main" id="{1153A9DA-9578-E8B9-87AD-9023CD394180}"/>
                </a:ext>
              </a:extLst>
            </p:cNvPr>
            <p:cNvSpPr/>
            <p:nvPr/>
          </p:nvSpPr>
          <p:spPr>
            <a:xfrm>
              <a:off x="7027633" y="4887294"/>
              <a:ext cx="566090" cy="352309"/>
            </a:xfrm>
            <a:prstGeom prst="mathEqual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B8C9596-246D-8AFB-579F-5743EBB36403}"/>
                </a:ext>
              </a:extLst>
            </p:cNvPr>
            <p:cNvSpPr txBox="1"/>
            <p:nvPr/>
          </p:nvSpPr>
          <p:spPr>
            <a:xfrm>
              <a:off x="1771255" y="3591549"/>
              <a:ext cx="2563679" cy="63094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ko-KR" altLang="en-US" sz="35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_Pro Bold" panose="00000800000000000000" pitchFamily="50" charset="-127"/>
                  <a:ea typeface="KoPub돋움체_Pro Bold" panose="00000800000000000000" pitchFamily="50" charset="-127"/>
                  <a:cs typeface="Segoe UI" panose="020B0502040204020203" pitchFamily="34" charset="0"/>
                </a:rPr>
                <a:t>전기차 충전</a:t>
              </a:r>
              <a:endParaRPr lang="en-US" sz="35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_Pro Bold" panose="00000800000000000000" pitchFamily="50" charset="-127"/>
                <a:ea typeface="KoPub돋움체_Pro Bold" panose="00000800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87C7B3-6353-4D38-FDE1-D36308277B74}"/>
                </a:ext>
              </a:extLst>
            </p:cNvPr>
            <p:cNvSpPr txBox="1"/>
            <p:nvPr/>
          </p:nvSpPr>
          <p:spPr>
            <a:xfrm>
              <a:off x="5408140" y="3599938"/>
              <a:ext cx="1034982" cy="63094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ko-KR" altLang="en-US" sz="35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_Pro Bold" panose="00000800000000000000" pitchFamily="50" charset="-127"/>
                  <a:ea typeface="KoPub돋움체_Pro Bold" panose="00000800000000000000" pitchFamily="50" charset="-127"/>
                  <a:cs typeface="Segoe UI" panose="020B0502040204020203" pitchFamily="34" charset="0"/>
                </a:rPr>
                <a:t>로봇</a:t>
              </a:r>
              <a:endParaRPr lang="en-US" sz="35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_Pro Bold" panose="00000800000000000000" pitchFamily="50" charset="-127"/>
                <a:ea typeface="KoPub돋움체_Pro Bold" panose="00000800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A0D431-92CA-8228-AF62-A2A58C8FF20A}"/>
                </a:ext>
              </a:extLst>
            </p:cNvPr>
            <p:cNvSpPr txBox="1"/>
            <p:nvPr/>
          </p:nvSpPr>
          <p:spPr>
            <a:xfrm>
              <a:off x="9464709" y="3591549"/>
              <a:ext cx="1034982" cy="63094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35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_Pro Bold" panose="00000800000000000000" pitchFamily="50" charset="-127"/>
                  <a:ea typeface="KoPub돋움체_Pro Bold" panose="00000800000000000000" pitchFamily="50" charset="-127"/>
                  <a:cs typeface="Segoe UI" panose="020B0502040204020203" pitchFamily="34" charset="0"/>
                </a:rPr>
                <a:t>ACD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FE91C2-A39A-FFA3-96E2-163511087A52}"/>
              </a:ext>
            </a:extLst>
          </p:cNvPr>
          <p:cNvSpPr/>
          <p:nvPr/>
        </p:nvSpPr>
        <p:spPr>
          <a:xfrm>
            <a:off x="920974" y="9345299"/>
            <a:ext cx="14884967" cy="12115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2. </a:t>
            </a:r>
            <a:r>
              <a:rPr lang="ko-KR" altLang="en-US" sz="44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전기자동차 </a:t>
            </a:r>
            <a:r>
              <a:rPr lang="en-US" altLang="ko-KR" sz="44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ACD</a:t>
            </a:r>
            <a:r>
              <a:rPr lang="ko-KR" altLang="en-US" sz="44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 충전 기술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D01A14-2692-F322-149F-60C9185444A9}"/>
              </a:ext>
            </a:extLst>
          </p:cNvPr>
          <p:cNvSpPr/>
          <p:nvPr/>
        </p:nvSpPr>
        <p:spPr>
          <a:xfrm>
            <a:off x="899232" y="17999668"/>
            <a:ext cx="14884967" cy="12115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3. </a:t>
            </a:r>
            <a:r>
              <a:rPr lang="ko-KR" altLang="en-US" sz="44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특허 동향 분석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15D0AB-17E4-5AAB-B8D8-B801AC4FC885}"/>
              </a:ext>
            </a:extLst>
          </p:cNvPr>
          <p:cNvSpPr/>
          <p:nvPr/>
        </p:nvSpPr>
        <p:spPr>
          <a:xfrm>
            <a:off x="826088" y="19627526"/>
            <a:ext cx="5830604" cy="6150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청주대학교L" panose="02000600000101010101" pitchFamily="2" charset="-127"/>
                <a:ea typeface="청주대학교L" panose="02000600000101010101" pitchFamily="2" charset="-127"/>
              </a:rPr>
              <a:t>3-1 </a:t>
            </a:r>
            <a:r>
              <a:rPr lang="ko-KR" altLang="en-US" sz="2400" dirty="0">
                <a:solidFill>
                  <a:schemeClr val="tx1"/>
                </a:solidFill>
                <a:latin typeface="청주대학교L" panose="02000600000101010101" pitchFamily="2" charset="-127"/>
                <a:ea typeface="청주대학교L" panose="02000600000101010101" pitchFamily="2" charset="-127"/>
              </a:rPr>
              <a:t>연도별 출원 동향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D95D6A-503B-676E-9844-3D3F78974983}"/>
              </a:ext>
            </a:extLst>
          </p:cNvPr>
          <p:cNvSpPr txBox="1"/>
          <p:nvPr/>
        </p:nvSpPr>
        <p:spPr>
          <a:xfrm>
            <a:off x="10555977" y="20719799"/>
            <a:ext cx="5328858" cy="4816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600" b="1" kern="0" spc="0" dirty="0">
                <a:solidFill>
                  <a:srgbClr val="000000"/>
                </a:solidFill>
                <a:effectLst/>
                <a:latin typeface="청주대학교L" panose="02000600000101010101" pitchFamily="2" charset="-127"/>
                <a:ea typeface="청주대학교L" panose="02000600000101010101" pitchFamily="2" charset="-127"/>
              </a:rPr>
              <a:t>중국</a:t>
            </a:r>
            <a:r>
              <a:rPr lang="en-US" altLang="ko-KR" sz="2600" b="1" kern="0" spc="0" dirty="0">
                <a:solidFill>
                  <a:srgbClr val="000000"/>
                </a:solidFill>
                <a:effectLst/>
                <a:latin typeface="청주대학교L" panose="02000600000101010101" pitchFamily="2" charset="-127"/>
                <a:ea typeface="청주대학교L" panose="02000600000101010101" pitchFamily="2" charset="-127"/>
              </a:rPr>
              <a:t>, </a:t>
            </a:r>
            <a:r>
              <a:rPr lang="ko-KR" altLang="en-US" sz="2600" b="1" kern="0" spc="0" dirty="0">
                <a:solidFill>
                  <a:srgbClr val="000000"/>
                </a:solidFill>
                <a:effectLst/>
                <a:latin typeface="청주대학교L" panose="02000600000101010101" pitchFamily="2" charset="-127"/>
                <a:ea typeface="청주대학교L" panose="02000600000101010101" pitchFamily="2" charset="-127"/>
              </a:rPr>
              <a:t>한국</a:t>
            </a:r>
            <a:r>
              <a:rPr lang="en-US" altLang="ko-KR" sz="2600" b="1" kern="0" spc="0" dirty="0">
                <a:solidFill>
                  <a:srgbClr val="000000"/>
                </a:solidFill>
                <a:effectLst/>
                <a:latin typeface="청주대학교L" panose="02000600000101010101" pitchFamily="2" charset="-127"/>
                <a:ea typeface="청주대학교L" panose="02000600000101010101" pitchFamily="2" charset="-127"/>
              </a:rPr>
              <a:t>, </a:t>
            </a:r>
            <a:r>
              <a:rPr lang="ko-KR" altLang="en-US" sz="2600" b="1" kern="0" spc="0" dirty="0">
                <a:solidFill>
                  <a:srgbClr val="000000"/>
                </a:solidFill>
                <a:effectLst/>
                <a:latin typeface="청주대학교L" panose="02000600000101010101" pitchFamily="2" charset="-127"/>
                <a:ea typeface="청주대학교L" panose="02000600000101010101" pitchFamily="2" charset="-127"/>
              </a:rPr>
              <a:t>일본 등에서 전체의 약 </a:t>
            </a:r>
            <a:r>
              <a:rPr lang="en-US" altLang="ko-KR" sz="2600" b="1" kern="0" spc="0" dirty="0">
                <a:solidFill>
                  <a:srgbClr val="000000"/>
                </a:solidFill>
                <a:effectLst/>
                <a:latin typeface="청주대학교L" panose="02000600000101010101" pitchFamily="2" charset="-127"/>
                <a:ea typeface="청주대학교L" panose="02000600000101010101" pitchFamily="2" charset="-127"/>
              </a:rPr>
              <a:t>70%</a:t>
            </a:r>
            <a:r>
              <a:rPr lang="ko-KR" altLang="en-US" sz="2600" b="1" kern="0" spc="0" dirty="0">
                <a:solidFill>
                  <a:srgbClr val="000000"/>
                </a:solidFill>
                <a:effectLst/>
                <a:latin typeface="청주대학교L" panose="02000600000101010101" pitchFamily="2" charset="-127"/>
                <a:ea typeface="청주대학교L" panose="02000600000101010101" pitchFamily="2" charset="-127"/>
              </a:rPr>
              <a:t> 정도의 특허 출원이 이루어졌으며</a:t>
            </a:r>
            <a:r>
              <a:rPr lang="en-US" altLang="ko-KR" sz="2600" b="1" kern="0" spc="0" dirty="0">
                <a:solidFill>
                  <a:srgbClr val="000000"/>
                </a:solidFill>
                <a:effectLst/>
                <a:latin typeface="청주대학교L" panose="02000600000101010101" pitchFamily="2" charset="-127"/>
                <a:ea typeface="청주대학교L" panose="02000600000101010101" pitchFamily="2" charset="-127"/>
              </a:rPr>
              <a:t>, </a:t>
            </a:r>
            <a:r>
              <a:rPr lang="ko-KR" altLang="en-US" sz="2600" b="1" kern="0" dirty="0">
                <a:solidFill>
                  <a:srgbClr val="000000"/>
                </a:solidFill>
                <a:latin typeface="청주대학교L" panose="02000600000101010101" pitchFamily="2" charset="-127"/>
                <a:ea typeface="청주대학교L" panose="02000600000101010101" pitchFamily="2" charset="-127"/>
              </a:rPr>
              <a:t>현재까지도 꾸준히 증가하는 추세를 보임</a:t>
            </a:r>
            <a:endParaRPr lang="en-US" altLang="ko-KR" sz="2600" b="1" kern="0" dirty="0">
              <a:solidFill>
                <a:srgbClr val="000000"/>
              </a:solidFill>
              <a:latin typeface="청주대학교L" panose="02000600000101010101" pitchFamily="2" charset="-127"/>
              <a:ea typeface="청주대학교L" panose="02000600000101010101" pitchFamily="2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600" b="1" kern="0" dirty="0">
              <a:solidFill>
                <a:srgbClr val="000000"/>
              </a:solidFill>
              <a:latin typeface="청주대학교L" panose="02000600000101010101" pitchFamily="2" charset="-127"/>
              <a:ea typeface="청주대학교L" panose="02000600000101010101" pitchFamily="2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600" b="1" kern="0" spc="0" dirty="0">
                <a:solidFill>
                  <a:srgbClr val="000000"/>
                </a:solidFill>
                <a:effectLst/>
                <a:latin typeface="청주대학교L" panose="02000600000101010101" pitchFamily="2" charset="-127"/>
                <a:ea typeface="청주대학교L" panose="02000600000101010101" pitchFamily="2" charset="-127"/>
              </a:rPr>
              <a:t>특히</a:t>
            </a:r>
            <a:r>
              <a:rPr lang="en-US" altLang="ko-KR" sz="2600" b="1" kern="0" spc="0" dirty="0">
                <a:solidFill>
                  <a:srgbClr val="000000"/>
                </a:solidFill>
                <a:effectLst/>
                <a:latin typeface="청주대학교L" panose="02000600000101010101" pitchFamily="2" charset="-127"/>
                <a:ea typeface="청주대학교L" panose="02000600000101010101" pitchFamily="2" charset="-127"/>
              </a:rPr>
              <a:t>, 2014</a:t>
            </a:r>
            <a:r>
              <a:rPr lang="ko-KR" altLang="en-US" sz="2600" b="1" kern="0" spc="0" dirty="0">
                <a:solidFill>
                  <a:srgbClr val="000000"/>
                </a:solidFill>
                <a:effectLst/>
                <a:latin typeface="청주대학교L" panose="02000600000101010101" pitchFamily="2" charset="-127"/>
                <a:ea typeface="청주대학교L" panose="02000600000101010101" pitchFamily="2" charset="-127"/>
              </a:rPr>
              <a:t>년 </a:t>
            </a:r>
            <a:r>
              <a:rPr lang="en-US" altLang="ko-KR" sz="2600" b="1" kern="0" spc="0" dirty="0">
                <a:solidFill>
                  <a:srgbClr val="000000"/>
                </a:solidFill>
                <a:effectLst/>
                <a:latin typeface="청주대학교L" panose="02000600000101010101" pitchFamily="2" charset="-127"/>
                <a:ea typeface="청주대학교L" panose="02000600000101010101" pitchFamily="2" charset="-127"/>
              </a:rPr>
              <a:t>‘TESLA’</a:t>
            </a:r>
            <a:r>
              <a:rPr lang="ko-KR" altLang="en-US" sz="2600" b="1" kern="0" spc="0" dirty="0">
                <a:solidFill>
                  <a:srgbClr val="000000"/>
                </a:solidFill>
                <a:effectLst/>
                <a:latin typeface="청주대학교L" panose="02000600000101010101" pitchFamily="2" charset="-127"/>
                <a:ea typeface="청주대학교L" panose="02000600000101010101" pitchFamily="2" charset="-127"/>
              </a:rPr>
              <a:t>의 </a:t>
            </a:r>
            <a:r>
              <a:rPr lang="en-US" altLang="ko-KR" sz="2600" b="1" kern="0" spc="0" dirty="0">
                <a:solidFill>
                  <a:srgbClr val="000000"/>
                </a:solidFill>
                <a:effectLst/>
                <a:latin typeface="청주대학교L" panose="02000600000101010101" pitchFamily="2" charset="-127"/>
                <a:ea typeface="청주대학교L" panose="02000600000101010101" pitchFamily="2" charset="-127"/>
              </a:rPr>
              <a:t>‘ACDU’ </a:t>
            </a:r>
            <a:r>
              <a:rPr lang="ko-KR" altLang="en-US" sz="2600" b="1" kern="0" spc="0" dirty="0">
                <a:solidFill>
                  <a:srgbClr val="000000"/>
                </a:solidFill>
                <a:effectLst/>
                <a:latin typeface="청주대학교L" panose="02000600000101010101" pitchFamily="2" charset="-127"/>
                <a:ea typeface="청주대학교L" panose="02000600000101010101" pitchFamily="2" charset="-127"/>
              </a:rPr>
              <a:t>특허 공개 이후 특허 출원은 빠른 속도로 증가하고 있음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F899DFA-6906-3007-E5BD-675884EC995A}"/>
              </a:ext>
            </a:extLst>
          </p:cNvPr>
          <p:cNvGrpSpPr/>
          <p:nvPr/>
        </p:nvGrpSpPr>
        <p:grpSpPr>
          <a:xfrm>
            <a:off x="1267218" y="20702654"/>
            <a:ext cx="9391426" cy="4731801"/>
            <a:chOff x="920974" y="27527004"/>
            <a:chExt cx="10863117" cy="5329201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8A20682-4ECE-1DC4-1B29-B8F921DCBF34}"/>
                </a:ext>
              </a:extLst>
            </p:cNvPr>
            <p:cNvGrpSpPr/>
            <p:nvPr/>
          </p:nvGrpSpPr>
          <p:grpSpPr>
            <a:xfrm>
              <a:off x="920974" y="27527004"/>
              <a:ext cx="10863117" cy="5329201"/>
              <a:chOff x="920974" y="27527004"/>
              <a:chExt cx="13004576" cy="6175682"/>
            </a:xfrm>
          </p:grpSpPr>
          <p:pic>
            <p:nvPicPr>
              <p:cNvPr id="43" name="_x391165920">
                <a:extLst>
                  <a:ext uri="{FF2B5EF4-FFF2-40B4-BE49-F238E27FC236}">
                    <a16:creationId xmlns:a16="http://schemas.microsoft.com/office/drawing/2014/main" id="{83A131E3-B79B-DAF7-6CE3-609E3194E1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86" t="5510" r="6889" b="8175"/>
              <a:stretch/>
            </p:blipFill>
            <p:spPr bwMode="auto">
              <a:xfrm>
                <a:off x="920974" y="27667706"/>
                <a:ext cx="13004576" cy="60349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_x391162680">
                <a:extLst>
                  <a:ext uri="{FF2B5EF4-FFF2-40B4-BE49-F238E27FC236}">
                    <a16:creationId xmlns:a16="http://schemas.microsoft.com/office/drawing/2014/main" id="{2936934F-4795-6508-E718-9767B9E4AC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06" t="11913" r="25661" b="13959"/>
              <a:stretch/>
            </p:blipFill>
            <p:spPr bwMode="auto">
              <a:xfrm>
                <a:off x="920974" y="27527004"/>
                <a:ext cx="5486862" cy="4153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_x393026984">
              <a:extLst>
                <a:ext uri="{FF2B5EF4-FFF2-40B4-BE49-F238E27FC236}">
                  <a16:creationId xmlns:a16="http://schemas.microsoft.com/office/drawing/2014/main" id="{EA508F7A-0360-2C4D-D2F7-30C528FCD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9920" y="27753760"/>
              <a:ext cx="836733" cy="4756587"/>
            </a:xfrm>
            <a:prstGeom prst="rect">
              <a:avLst/>
            </a:prstGeom>
            <a:solidFill>
              <a:schemeClr val="bg2">
                <a:lumMod val="50000"/>
                <a:alpha val="39999"/>
              </a:schemeClr>
            </a:solidFill>
            <a:ln w="4191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400" b="1" i="0" u="none" strike="noStrike" cap="none" normalizeH="0" baseline="0" dirty="0">
                  <a:ln>
                    <a:noFill/>
                  </a:ln>
                  <a:effectLst/>
                  <a:latin typeface="함초롬바탕" panose="02030604000101010101" pitchFamily="18" charset="-127"/>
                  <a:ea typeface="맑은 고딕" panose="020B0503020000020004" pitchFamily="50" charset="-127"/>
                </a:rPr>
                <a:t>미</a:t>
              </a:r>
              <a:endPara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함초롬바탕" panose="02030604000101010101" pitchFamily="18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400" b="1" i="0" u="none" strike="noStrike" cap="none" normalizeH="0" baseline="0" dirty="0">
                  <a:ln>
                    <a:noFill/>
                  </a:ln>
                  <a:effectLst/>
                  <a:latin typeface="함초롬바탕" panose="02030604000101010101" pitchFamily="18" charset="-127"/>
                  <a:ea typeface="맑은 고딕" panose="020B0503020000020004" pitchFamily="50" charset="-127"/>
                </a:rPr>
                <a:t>공</a:t>
              </a:r>
              <a:endPara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함초롬바탕" panose="02030604000101010101" pitchFamily="18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400" b="1" i="0" u="none" strike="noStrike" cap="none" normalizeH="0" baseline="0" dirty="0">
                  <a:ln>
                    <a:noFill/>
                  </a:ln>
                  <a:effectLst/>
                  <a:latin typeface="함초롬바탕" panose="02030604000101010101" pitchFamily="18" charset="-127"/>
                  <a:ea typeface="맑은 고딕" panose="020B0503020000020004" pitchFamily="50" charset="-127"/>
                </a:rPr>
                <a:t>개</a:t>
              </a:r>
              <a:endPara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함초롬바탕" panose="02030604000101010101" pitchFamily="18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400" b="1" i="0" u="none" strike="noStrike" cap="none" normalizeH="0" baseline="0" dirty="0">
                  <a:ln>
                    <a:noFill/>
                  </a:ln>
                  <a:effectLst/>
                  <a:latin typeface="함초롬바탕" panose="02030604000101010101" pitchFamily="18" charset="-127"/>
                  <a:ea typeface="맑은 고딕" panose="020B0503020000020004" pitchFamily="50" charset="-127"/>
                </a:rPr>
                <a:t>구</a:t>
              </a:r>
              <a:endPara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함초롬바탕" panose="02030604000101010101" pitchFamily="18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400" b="1" i="0" u="none" strike="noStrike" cap="none" normalizeH="0" baseline="0" dirty="0">
                  <a:ln>
                    <a:noFill/>
                  </a:ln>
                  <a:effectLst/>
                  <a:latin typeface="함초롬바탕" panose="02030604000101010101" pitchFamily="18" charset="-127"/>
                  <a:ea typeface="맑은 고딕" panose="020B0503020000020004" pitchFamily="50" charset="-127"/>
                </a:rPr>
                <a:t>간</a:t>
              </a:r>
              <a:endParaRPr kumimoji="0" lang="ko-KR" altLang="ko-KR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_x393029432">
              <a:extLst>
                <a:ext uri="{FF2B5EF4-FFF2-40B4-BE49-F238E27FC236}">
                  <a16:creationId xmlns:a16="http://schemas.microsoft.com/office/drawing/2014/main" id="{072BDD40-6ADD-2894-08B8-07E5B3C70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399" y="27753760"/>
              <a:ext cx="646925" cy="4756587"/>
            </a:xfrm>
            <a:prstGeom prst="rect">
              <a:avLst/>
            </a:prstGeom>
            <a:solidFill>
              <a:srgbClr val="7A7CC4">
                <a:alpha val="39999"/>
              </a:srgbClr>
            </a:solidFill>
            <a:ln w="4191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A </a:t>
              </a:r>
              <a:r>
                <a:rPr kumimoji="0" lang="en-US" altLang="ko-KR" sz="2000" b="1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U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b="1" dirty="0">
                  <a:solidFill>
                    <a:srgbClr val="FF0000"/>
                  </a:solidFill>
                  <a:latin typeface="함초롬바탕" panose="02030604000101010101" pitchFamily="18" charset="-127"/>
                  <a:ea typeface="맑은 고딕" panose="020B0503020000020004" pitchFamily="50" charset="-127"/>
                </a:rPr>
                <a:t>특</a:t>
              </a:r>
              <a:r>
                <a:rPr kumimoji="0" lang="ko-KR" altLang="en-US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맑은 고딕" panose="020B0503020000020004" pitchFamily="50" charset="-127"/>
                </a:rPr>
                <a:t>허 </a:t>
              </a:r>
              <a:endPara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함초롬바탕" panose="02030604000101010101" pitchFamily="18" charset="-127"/>
                  <a:ea typeface="맑은 고딕" panose="020B0503020000020004" pitchFamily="50" charset="-127"/>
                </a:rPr>
                <a:t>공개</a:t>
              </a:r>
              <a:endParaRPr lang="en-US" altLang="ko-KR" sz="2000" b="1" dirty="0">
                <a:solidFill>
                  <a:srgbClr val="FF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284B11-33BC-09EE-61BE-8524EF3FA62D}"/>
              </a:ext>
            </a:extLst>
          </p:cNvPr>
          <p:cNvSpPr/>
          <p:nvPr/>
        </p:nvSpPr>
        <p:spPr>
          <a:xfrm>
            <a:off x="16903492" y="3037896"/>
            <a:ext cx="16232636" cy="1617333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주대학교L" panose="02000600000101010101" pitchFamily="2" charset="-127"/>
              <a:ea typeface="청주대학교L" panose="02000600000101010101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B8DB048-1399-7601-9CE9-74E50A3C89C0}"/>
              </a:ext>
            </a:extLst>
          </p:cNvPr>
          <p:cNvSpPr/>
          <p:nvPr/>
        </p:nvSpPr>
        <p:spPr>
          <a:xfrm>
            <a:off x="17418342" y="3323888"/>
            <a:ext cx="14884967" cy="12115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4. </a:t>
            </a:r>
            <a:r>
              <a:rPr lang="ko-KR" altLang="en-US" sz="44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특허 빅데이터 분석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E10921E-34A5-6D05-E447-B25925246791}"/>
              </a:ext>
            </a:extLst>
          </p:cNvPr>
          <p:cNvGrpSpPr/>
          <p:nvPr/>
        </p:nvGrpSpPr>
        <p:grpSpPr>
          <a:xfrm>
            <a:off x="17462476" y="5431104"/>
            <a:ext cx="7556922" cy="5662661"/>
            <a:chOff x="17793286" y="15366911"/>
            <a:chExt cx="5534651" cy="4690088"/>
          </a:xfrm>
        </p:grpSpPr>
        <p:pic>
          <p:nvPicPr>
            <p:cNvPr id="76" name="Picture 9">
              <a:extLst>
                <a:ext uri="{FF2B5EF4-FFF2-40B4-BE49-F238E27FC236}">
                  <a16:creationId xmlns:a16="http://schemas.microsoft.com/office/drawing/2014/main" id="{1B3E4931-743A-ABBE-48B5-390506A08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3434" t="2937" r="3434" b="4152"/>
            <a:stretch>
              <a:fillRect/>
            </a:stretch>
          </p:blipFill>
          <p:spPr>
            <a:xfrm>
              <a:off x="17793286" y="15366911"/>
              <a:ext cx="5534651" cy="4690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D9D4FB0-0B06-4F6F-35D0-411DE1F83308}"/>
                </a:ext>
              </a:extLst>
            </p:cNvPr>
            <p:cNvSpPr/>
            <p:nvPr/>
          </p:nvSpPr>
          <p:spPr>
            <a:xfrm>
              <a:off x="19735652" y="16514801"/>
              <a:ext cx="2258008" cy="208723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A47D82D4-753A-38B9-7411-037AAD748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920753"/>
              </p:ext>
            </p:extLst>
          </p:nvPr>
        </p:nvGraphicFramePr>
        <p:xfrm>
          <a:off x="25344302" y="4678869"/>
          <a:ext cx="6838522" cy="6069347"/>
        </p:xfrm>
        <a:graphic>
          <a:graphicData uri="http://schemas.openxmlformats.org/drawingml/2006/table">
            <a:tbl>
              <a:tblPr/>
              <a:tblGrid>
                <a:gridCol w="820661">
                  <a:extLst>
                    <a:ext uri="{9D8B030D-6E8A-4147-A177-3AD203B41FA5}">
                      <a16:colId xmlns:a16="http://schemas.microsoft.com/office/drawing/2014/main" val="293521590"/>
                    </a:ext>
                  </a:extLst>
                </a:gridCol>
                <a:gridCol w="6017861">
                  <a:extLst>
                    <a:ext uri="{9D8B030D-6E8A-4147-A177-3AD203B41FA5}">
                      <a16:colId xmlns:a16="http://schemas.microsoft.com/office/drawing/2014/main" val="4170489531"/>
                    </a:ext>
                  </a:extLst>
                </a:gridCol>
              </a:tblGrid>
              <a:tr h="3622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KoPub돋움체_Pro Bold" panose="00000800000000000000" pitchFamily="50" charset="-127"/>
                          <a:ea typeface="KoPub돋움체_Pro Bold" panose="00000800000000000000" pitchFamily="50" charset="-127"/>
                        </a:rPr>
                        <a:t>IPC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KoPub돋움체_Pro Bold" panose="00000800000000000000" pitchFamily="50" charset="-127"/>
                          <a:ea typeface="KoPub돋움체_Pro Bold" panose="00000800000000000000" pitchFamily="50" charset="-127"/>
                        </a:rPr>
                        <a:t>코드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KoPub돋움체_Pro Bold" panose="00000800000000000000" pitchFamily="50" charset="-127"/>
                        <a:ea typeface="KoPub돋움체_Pro Bold" panose="00000800000000000000" pitchFamily="50" charset="-127"/>
                      </a:endParaRPr>
                    </a:p>
                  </a:txBody>
                  <a:tcPr marL="44353" marR="44353" marT="12262" marB="1226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KoPub돋움체_Pro Bold" panose="00000800000000000000" pitchFamily="50" charset="-127"/>
                          <a:ea typeface="KoPub돋움체_Pro Bold" panose="00000800000000000000" pitchFamily="50" charset="-127"/>
                        </a:rPr>
                        <a:t>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KoPub돋움체_Pro Bold" panose="00000800000000000000" pitchFamily="50" charset="-127"/>
                        <a:ea typeface="KoPub돋움체_Pro Bold" panose="00000800000000000000" pitchFamily="50" charset="-127"/>
                      </a:endParaRPr>
                    </a:p>
                  </a:txBody>
                  <a:tcPr marL="44353" marR="44353" marT="12262" marB="12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984844"/>
                  </a:ext>
                </a:extLst>
              </a:tr>
              <a:tr h="3299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B60L</a:t>
                      </a:r>
                    </a:p>
                  </a:txBody>
                  <a:tcPr marL="44353" marR="44353" marT="12262" marB="1226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60720" algn="r"/>
                        </a:tabLs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전기 추진차량의 추진</a:t>
                      </a:r>
                    </a:p>
                  </a:txBody>
                  <a:tcPr marL="44353" marR="44353" marT="12262" marB="12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826086"/>
                  </a:ext>
                </a:extLst>
              </a:tr>
              <a:tr h="9963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B60K</a:t>
                      </a:r>
                    </a:p>
                  </a:txBody>
                  <a:tcPr marL="44353" marR="44353" marT="12262" marB="1226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차량의 추진 기관 또는 변속기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(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트랜스미션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, transmission)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의 배치 또는 설치； 복수의 다양한 원동기의 배치 또는 설치； 차량용 보조 구동장치； 차량용 계기 또는 계기판； 차량의 추진 장치의 냉각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흡기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배기 또는 연료 공급에 관한 배치</a:t>
                      </a:r>
                    </a:p>
                  </a:txBody>
                  <a:tcPr marL="44353" marR="44353" marT="12262" marB="12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022335"/>
                  </a:ext>
                </a:extLst>
              </a:tr>
              <a:tr h="3299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H02J</a:t>
                      </a:r>
                    </a:p>
                  </a:txBody>
                  <a:tcPr marL="44353" marR="44353" marT="12262" marB="1226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달리 분류되지 않는 차량의 손질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세척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수리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지지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들어 올림 또는 이동</a:t>
                      </a:r>
                    </a:p>
                  </a:txBody>
                  <a:tcPr marL="44353" marR="44353" marT="12262" marB="12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799870"/>
                  </a:ext>
                </a:extLst>
              </a:tr>
              <a:tr h="7058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H01R</a:t>
                      </a:r>
                    </a:p>
                  </a:txBody>
                  <a:tcPr marL="44353" marR="44353" marT="12262" marB="1226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관리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상업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재무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관리 또는 감독 목적을 위해 특별히 적용된 정보 통신 기술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[ICT];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달리 제공되지 않은 행정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상업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재무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관리 또는 감독 목적에 특별히 적합한 시스템 또는 방법</a:t>
                      </a:r>
                    </a:p>
                  </a:txBody>
                  <a:tcPr marL="44353" marR="44353" marT="12262" marB="12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035740"/>
                  </a:ext>
                </a:extLst>
              </a:tr>
              <a:tr h="3299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H01M</a:t>
                      </a:r>
                    </a:p>
                  </a:txBody>
                  <a:tcPr marL="44353" marR="44353" marT="12262" marB="1226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전력급전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 또는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전력배전을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 위한 회로 장치 또는 시스템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;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marL="44353" marR="44353" marT="12262" marB="12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986432"/>
                  </a:ext>
                </a:extLst>
              </a:tr>
              <a:tr h="3299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H04F</a:t>
                      </a:r>
                    </a:p>
                  </a:txBody>
                  <a:tcPr marL="44353" marR="44353" marT="12262" marB="1226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자석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;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인덕턴스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(Inductance);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변성기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;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marL="44353" marR="44353" marT="12262" marB="12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704795"/>
                  </a:ext>
                </a:extLst>
              </a:tr>
              <a:tr h="3299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B60M</a:t>
                      </a:r>
                    </a:p>
                  </a:txBody>
                  <a:tcPr marL="44353" marR="44353" marT="12262" marB="1226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전기적 추진차량을 위한 전력공급선 또는 레일에 따른 장치</a:t>
                      </a:r>
                    </a:p>
                  </a:txBody>
                  <a:tcPr marL="44353" marR="44353" marT="12262" marB="12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207848"/>
                  </a:ext>
                </a:extLst>
              </a:tr>
              <a:tr h="3299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E04H</a:t>
                      </a:r>
                    </a:p>
                  </a:txBody>
                  <a:tcPr marL="44353" marR="44353" marT="12262" marB="1226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특정 목적의 건축물 또는 유사한 구축물</a:t>
                      </a:r>
                    </a:p>
                  </a:txBody>
                  <a:tcPr marL="44353" marR="44353" marT="12262" marB="12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470876"/>
                  </a:ext>
                </a:extLst>
              </a:tr>
              <a:tr h="3299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B60S</a:t>
                      </a:r>
                    </a:p>
                  </a:txBody>
                  <a:tcPr marL="44353" marR="44353" marT="12262" marB="1226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달리 분류되지 않는 차량의 손질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세척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수리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지지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들어 올림 또는 이동</a:t>
                      </a:r>
                    </a:p>
                  </a:txBody>
                  <a:tcPr marL="44353" marR="44353" marT="12262" marB="12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559378"/>
                  </a:ext>
                </a:extLst>
              </a:tr>
              <a:tr h="3299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B25J</a:t>
                      </a:r>
                    </a:p>
                  </a:txBody>
                  <a:tcPr marL="44353" marR="44353" marT="12262" marB="1226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매니플레이터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(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manipulater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);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매니플레이터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 장치를 갖는 실</a:t>
                      </a:r>
                    </a:p>
                  </a:txBody>
                  <a:tcPr marL="44353" marR="44353" marT="12262" marB="12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125265"/>
                  </a:ext>
                </a:extLst>
              </a:tr>
              <a:tr h="7058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G60F</a:t>
                      </a:r>
                    </a:p>
                  </a:txBody>
                  <a:tcPr marL="44353" marR="44353" marT="12262" marB="1226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관리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상업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재무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관리 또는 감독 목적을 위해 특별히 적용된 정보 통신 기술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[ICT];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달리 제공되지 않은 행정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상업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재무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관리 또는 감독 목적에 특별히 적합한 시스템 또는 방법</a:t>
                      </a:r>
                    </a:p>
                  </a:txBody>
                  <a:tcPr marL="44353" marR="44353" marT="12262" marB="12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539230"/>
                  </a:ext>
                </a:extLst>
              </a:tr>
              <a:tr h="3299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B60M</a:t>
                      </a:r>
                    </a:p>
                  </a:txBody>
                  <a:tcPr marL="44353" marR="44353" marT="12262" marB="1226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전기적 추진차량을 위한 전력공급선 또는 레일에 따른 장치</a:t>
                      </a:r>
                    </a:p>
                  </a:txBody>
                  <a:tcPr marL="44353" marR="44353" marT="12262" marB="12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660407"/>
                  </a:ext>
                </a:extLst>
              </a:tr>
              <a:tr h="3299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G01M</a:t>
                      </a:r>
                    </a:p>
                  </a:txBody>
                  <a:tcPr marL="44353" marR="44353" marT="12262" marB="1226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기계 또는 구조물의 정적 또는 동적 평형시험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;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marL="44353" marR="44353" marT="12262" marB="122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95317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FCBBD74E-7CD9-396E-7307-590E5DFFAAC3}"/>
              </a:ext>
            </a:extLst>
          </p:cNvPr>
          <p:cNvSpPr/>
          <p:nvPr/>
        </p:nvSpPr>
        <p:spPr>
          <a:xfrm>
            <a:off x="25350512" y="5367016"/>
            <a:ext cx="6832311" cy="1302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4181AF8-3B63-6906-782C-AC02E32C9916}"/>
              </a:ext>
            </a:extLst>
          </p:cNvPr>
          <p:cNvSpPr/>
          <p:nvPr/>
        </p:nvSpPr>
        <p:spPr>
          <a:xfrm>
            <a:off x="25344301" y="9021407"/>
            <a:ext cx="6832311" cy="387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5191F19-1D13-E5C3-A203-AF74D8FB2F7C}"/>
              </a:ext>
            </a:extLst>
          </p:cNvPr>
          <p:cNvSpPr txBox="1"/>
          <p:nvPr/>
        </p:nvSpPr>
        <p:spPr>
          <a:xfrm>
            <a:off x="17369161" y="10962854"/>
            <a:ext cx="14758741" cy="10425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solidFill>
                  <a:schemeClr val="tx1"/>
                </a:solidFill>
                <a:latin typeface="한양신명조"/>
                <a:ea typeface="KoPub돋움체_Pro Light" panose="00000300000000000000" pitchFamily="50" charset="-127"/>
                <a:cs typeface="Segoe UI" panose="020B0502040204020203" pitchFamily="34" charset="0"/>
              </a:rPr>
              <a:t>본 기술은 </a:t>
            </a:r>
            <a:r>
              <a:rPr lang="en-US" altLang="ko-KR" sz="2200" b="1" dirty="0">
                <a:solidFill>
                  <a:srgbClr val="FF0000"/>
                </a:solidFill>
                <a:latin typeface="한양신명조"/>
                <a:ea typeface="KoPub돋움체_Pro Light" panose="00000300000000000000" pitchFamily="50" charset="-127"/>
              </a:rPr>
              <a:t>IPC</a:t>
            </a:r>
            <a:r>
              <a:rPr lang="ko-KR" altLang="en-US" sz="2200" b="1" dirty="0">
                <a:solidFill>
                  <a:srgbClr val="FF0000"/>
                </a:solidFill>
                <a:latin typeface="한양신명조"/>
                <a:ea typeface="KoPub돋움체_Pro Light" panose="00000300000000000000" pitchFamily="50" charset="-127"/>
              </a:rPr>
              <a:t>코드 </a:t>
            </a:r>
            <a:r>
              <a:rPr lang="en-US" altLang="ko-KR" sz="2200" b="1" dirty="0">
                <a:solidFill>
                  <a:srgbClr val="FF0000"/>
                </a:solidFill>
                <a:latin typeface="한양신명조"/>
                <a:ea typeface="KoPub돋움체_Pro Light" panose="00000300000000000000" pitchFamily="50" charset="-127"/>
              </a:rPr>
              <a:t>‘B60L’, ‘H02J’</a:t>
            </a:r>
            <a:r>
              <a:rPr lang="ko-KR" altLang="en-US" sz="2200" b="1" dirty="0">
                <a:latin typeface="한양신명조"/>
                <a:ea typeface="KoPub돋움체_Pro Light" panose="00000300000000000000" pitchFamily="50" charset="-127"/>
              </a:rPr>
              <a:t>가 핵심적으로 주를 이루고 있음</a:t>
            </a:r>
            <a:endParaRPr lang="en-US" altLang="ko-KR" sz="2200" b="1" dirty="0">
              <a:latin typeface="한양신명조"/>
              <a:ea typeface="KoPub돋움체_Pro Light" panose="000003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 err="1">
                <a:latin typeface="한양신명조"/>
                <a:ea typeface="KoPub돋움체_Pro Light" panose="00000300000000000000" pitchFamily="50" charset="-127"/>
              </a:rPr>
              <a:t>매니퓰레이터</a:t>
            </a:r>
            <a:r>
              <a:rPr lang="en-US" altLang="ko-KR" sz="2200" b="1" dirty="0">
                <a:latin typeface="한양신명조"/>
                <a:ea typeface="KoPub돋움체_Pro Light" panose="00000300000000000000" pitchFamily="50" charset="-127"/>
              </a:rPr>
              <a:t>, </a:t>
            </a:r>
            <a:r>
              <a:rPr lang="ko-KR" altLang="en-US" sz="2200" b="1" dirty="0">
                <a:latin typeface="한양신명조"/>
                <a:ea typeface="KoPub돋움체_Pro Light" panose="00000300000000000000" pitchFamily="50" charset="-127"/>
              </a:rPr>
              <a:t>연결 프로세스와 관련된 </a:t>
            </a:r>
            <a:r>
              <a:rPr lang="en-US" altLang="ko-KR" sz="2200" b="1" dirty="0">
                <a:latin typeface="한양신명조"/>
                <a:ea typeface="KoPub돋움체_Pro Light" panose="00000300000000000000" pitchFamily="50" charset="-127"/>
              </a:rPr>
              <a:t>IPC</a:t>
            </a:r>
            <a:r>
              <a:rPr lang="ko-KR" altLang="en-US" sz="2200" b="1" dirty="0">
                <a:latin typeface="한양신명조"/>
                <a:ea typeface="KoPub돋움체_Pro Light" panose="00000300000000000000" pitchFamily="50" charset="-127"/>
              </a:rPr>
              <a:t>코드 또한 중심에 도출됨</a:t>
            </a:r>
            <a:endParaRPr lang="en-US" altLang="ko-KR" sz="2200" b="1" dirty="0">
              <a:latin typeface="한양신명조"/>
              <a:ea typeface="KoPub돋움체_Pro Light" panose="00000300000000000000" pitchFamily="50" charset="-127"/>
            </a:endParaRPr>
          </a:p>
        </p:txBody>
      </p:sp>
      <p:pic>
        <p:nvPicPr>
          <p:cNvPr id="84" name="Picture 13">
            <a:extLst>
              <a:ext uri="{FF2B5EF4-FFF2-40B4-BE49-F238E27FC236}">
                <a16:creationId xmlns:a16="http://schemas.microsoft.com/office/drawing/2014/main" id="{A344D8EA-F7EC-0B20-4B50-DF168BEFB71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244" t="8529" r="3137" b="1021"/>
          <a:stretch/>
        </p:blipFill>
        <p:spPr>
          <a:xfrm>
            <a:off x="17462476" y="12780487"/>
            <a:ext cx="7556922" cy="440634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5" name="Picture 17">
            <a:extLst>
              <a:ext uri="{FF2B5EF4-FFF2-40B4-BE49-F238E27FC236}">
                <a16:creationId xmlns:a16="http://schemas.microsoft.com/office/drawing/2014/main" id="{07C4C13E-DD78-93F8-AA45-BA5CD10D658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509" t="5349" r="9260" b="1000"/>
          <a:stretch/>
        </p:blipFill>
        <p:spPr>
          <a:xfrm>
            <a:off x="25176751" y="12750007"/>
            <a:ext cx="7556922" cy="440634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858EF41-0318-CC0B-4AB9-DAEFB125A58F}"/>
              </a:ext>
            </a:extLst>
          </p:cNvPr>
          <p:cNvSpPr txBox="1"/>
          <p:nvPr/>
        </p:nvSpPr>
        <p:spPr>
          <a:xfrm>
            <a:off x="17521276" y="17145799"/>
            <a:ext cx="7655474" cy="20581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한양신명조"/>
                <a:ea typeface="KoPub돋움체_Pro Light" panose="00000300000000000000" pitchFamily="50" charset="-127"/>
              </a:rPr>
              <a:t>무선 충전 관련 키워드의 비중이 가장 크며</a:t>
            </a:r>
            <a:r>
              <a:rPr lang="en-US" altLang="ko-KR" sz="2200" b="1" dirty="0">
                <a:latin typeface="한양신명조"/>
                <a:ea typeface="KoPub돋움체_Pro Light" panose="00000300000000000000" pitchFamily="50" charset="-127"/>
              </a:rPr>
              <a:t>,</a:t>
            </a:r>
            <a:r>
              <a:rPr lang="ko-KR" altLang="en-US" sz="2200" b="1" dirty="0">
                <a:latin typeface="한양신명조"/>
                <a:ea typeface="KoPub돋움체_Pro Light" panose="00000300000000000000" pitchFamily="50" charset="-127"/>
              </a:rPr>
              <a:t> 뒤로는 자동</a:t>
            </a:r>
            <a:r>
              <a:rPr lang="en-US" altLang="ko-KR" sz="2200" b="1" dirty="0">
                <a:latin typeface="한양신명조"/>
                <a:ea typeface="KoPub돋움체_Pro Light" panose="00000300000000000000" pitchFamily="50" charset="-127"/>
              </a:rPr>
              <a:t>(</a:t>
            </a:r>
            <a:r>
              <a:rPr lang="ko-KR" altLang="en-US" sz="2200" b="1" dirty="0">
                <a:latin typeface="한양신명조"/>
                <a:ea typeface="KoPub돋움체_Pro Light" panose="00000300000000000000" pitchFamily="50" charset="-127"/>
              </a:rPr>
              <a:t>로봇</a:t>
            </a:r>
            <a:r>
              <a:rPr lang="en-US" altLang="ko-KR" sz="2200" b="1" dirty="0">
                <a:latin typeface="한양신명조"/>
                <a:ea typeface="KoPub돋움체_Pro Light" panose="00000300000000000000" pitchFamily="50" charset="-127"/>
              </a:rPr>
              <a:t>)</a:t>
            </a:r>
            <a:r>
              <a:rPr lang="ko-KR" altLang="en-US" sz="2200" b="1" dirty="0">
                <a:latin typeface="한양신명조"/>
                <a:ea typeface="KoPub돋움체_Pro Light" panose="00000300000000000000" pitchFamily="50" charset="-127"/>
              </a:rPr>
              <a:t>충전 관련 키워드가 도출됨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한양신명조"/>
                <a:ea typeface="KoPub돋움체_Pro Light" panose="00000300000000000000" pitchFamily="50" charset="-127"/>
                <a:cs typeface="Segoe UI" panose="020B0502040204020203" pitchFamily="34" charset="0"/>
              </a:rPr>
              <a:t>무선 충전에서 자동</a:t>
            </a:r>
            <a:r>
              <a:rPr lang="en-US" altLang="ko-KR" sz="2200" b="1" dirty="0">
                <a:latin typeface="한양신명조"/>
                <a:ea typeface="KoPub돋움체_Pro Light" panose="00000300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2200" b="1" dirty="0">
                <a:latin typeface="한양신명조"/>
                <a:ea typeface="KoPub돋움체_Pro Light" panose="00000300000000000000" pitchFamily="50" charset="-127"/>
                <a:cs typeface="Segoe UI" panose="020B0502040204020203" pitchFamily="34" charset="0"/>
              </a:rPr>
              <a:t>로봇</a:t>
            </a:r>
            <a:r>
              <a:rPr lang="en-US" altLang="ko-KR" sz="2200" b="1" dirty="0">
                <a:latin typeface="한양신명조"/>
                <a:ea typeface="KoPub돋움체_Pro Light" panose="00000300000000000000" pitchFamily="50" charset="-127"/>
                <a:cs typeface="Segoe UI" panose="020B0502040204020203" pitchFamily="34" charset="0"/>
              </a:rPr>
              <a:t>) </a:t>
            </a:r>
            <a:r>
              <a:rPr lang="ko-KR" altLang="en-US" sz="2200" b="1" dirty="0">
                <a:latin typeface="한양신명조"/>
                <a:ea typeface="KoPub돋움체_Pro Light" panose="00000300000000000000" pitchFamily="50" charset="-127"/>
                <a:cs typeface="Segoe UI" panose="020B0502040204020203" pitchFamily="34" charset="0"/>
              </a:rPr>
              <a:t>충전으로 연구개발이 진행되고 있다고 판단됨</a:t>
            </a:r>
            <a:endParaRPr lang="en-US" altLang="ko-KR" sz="2200" b="1" dirty="0">
              <a:latin typeface="한양신명조"/>
              <a:ea typeface="KoPub돋움체_Pro Light" panose="00000300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405F8D-5C07-B0AA-08EE-AE50079FB16F}"/>
              </a:ext>
            </a:extLst>
          </p:cNvPr>
          <p:cNvSpPr txBox="1"/>
          <p:nvPr/>
        </p:nvSpPr>
        <p:spPr>
          <a:xfrm>
            <a:off x="25235550" y="17145799"/>
            <a:ext cx="7204238" cy="20581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 err="1">
                <a:latin typeface="한양신명조"/>
                <a:ea typeface="KoPub돋움체_Pro Light" panose="00000300000000000000" pitchFamily="50" charset="-127"/>
                <a:cs typeface="Segoe UI" panose="020B0502040204020203" pitchFamily="34" charset="0"/>
              </a:rPr>
              <a:t>충전구</a:t>
            </a:r>
            <a:r>
              <a:rPr lang="ko-KR" altLang="en-US" sz="2200" b="1" dirty="0">
                <a:latin typeface="한양신명조"/>
                <a:ea typeface="KoPub돋움체_Pro Light" panose="00000300000000000000" pitchFamily="50" charset="-127"/>
                <a:cs typeface="Segoe UI" panose="020B0502040204020203" pitchFamily="34" charset="0"/>
              </a:rPr>
              <a:t> 연결</a:t>
            </a:r>
            <a:r>
              <a:rPr lang="en-US" altLang="ko-KR" sz="2200" b="1" dirty="0">
                <a:latin typeface="한양신명조"/>
                <a:ea typeface="KoPub돋움체_Pro Light" panose="00000300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2200" b="1" dirty="0">
                <a:latin typeface="한양신명조"/>
                <a:ea typeface="KoPub돋움체_Pro Light" panose="00000300000000000000" pitchFamily="50" charset="-127"/>
                <a:cs typeface="Segoe UI" panose="020B0502040204020203" pitchFamily="34" charset="0"/>
              </a:rPr>
              <a:t>도킹</a:t>
            </a:r>
            <a:r>
              <a:rPr lang="en-US" altLang="ko-KR" sz="2200" b="1" dirty="0">
                <a:latin typeface="한양신명조"/>
                <a:ea typeface="KoPub돋움체_Pro Light" panose="00000300000000000000" pitchFamily="50" charset="-127"/>
                <a:cs typeface="Segoe UI" panose="020B0502040204020203" pitchFamily="34" charset="0"/>
              </a:rPr>
              <a:t>), </a:t>
            </a:r>
            <a:r>
              <a:rPr lang="ko-KR" altLang="en-US" sz="2200" b="1" dirty="0">
                <a:latin typeface="한양신명조"/>
                <a:ea typeface="KoPub돋움체_Pro Light" panose="00000300000000000000" pitchFamily="50" charset="-127"/>
                <a:cs typeface="Segoe UI" panose="020B0502040204020203" pitchFamily="34" charset="0"/>
              </a:rPr>
              <a:t>차량 및 </a:t>
            </a:r>
            <a:r>
              <a:rPr lang="ko-KR" altLang="en-US" sz="2200" b="1" dirty="0" err="1">
                <a:latin typeface="한양신명조"/>
                <a:ea typeface="KoPub돋움체_Pro Light" panose="00000300000000000000" pitchFamily="50" charset="-127"/>
                <a:cs typeface="Segoe UI" panose="020B0502040204020203" pitchFamily="34" charset="0"/>
              </a:rPr>
              <a:t>충전구</a:t>
            </a:r>
            <a:r>
              <a:rPr lang="ko-KR" altLang="en-US" sz="2200" b="1" dirty="0">
                <a:latin typeface="한양신명조"/>
                <a:ea typeface="KoPub돋움체_Pro Light" panose="00000300000000000000" pitchFamily="50" charset="-127"/>
                <a:cs typeface="Segoe UI" panose="020B0502040204020203" pitchFamily="34" charset="0"/>
              </a:rPr>
              <a:t> 감지 기술은 많은 연구개발이 진행중임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b="1" dirty="0">
                <a:latin typeface="한양신명조"/>
                <a:ea typeface="KoPub돋움체_Pro Light" panose="00000300000000000000" pitchFamily="50" charset="-127"/>
                <a:cs typeface="Segoe UI" panose="020B0502040204020203" pitchFamily="34" charset="0"/>
              </a:rPr>
              <a:t>차량 위치 정렬 기술에 대한 분명한 수단은 연구개발 중인 것으로 보임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7F23013-FB48-9232-9D65-803E90911A2B}"/>
              </a:ext>
            </a:extLst>
          </p:cNvPr>
          <p:cNvSpPr/>
          <p:nvPr/>
        </p:nvSpPr>
        <p:spPr>
          <a:xfrm>
            <a:off x="826090" y="25955950"/>
            <a:ext cx="5830604" cy="6150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청주대학교L" panose="02000600000101010101" pitchFamily="2" charset="-127"/>
                <a:ea typeface="청주대학교L" panose="02000600000101010101" pitchFamily="2" charset="-127"/>
              </a:rPr>
              <a:t>3-2 </a:t>
            </a:r>
            <a:r>
              <a:rPr lang="ko-KR" altLang="en-US" sz="2400" dirty="0">
                <a:solidFill>
                  <a:schemeClr val="tx1"/>
                </a:solidFill>
                <a:latin typeface="청주대학교L" panose="02000600000101010101" pitchFamily="2" charset="-127"/>
                <a:ea typeface="청주대학교L" panose="02000600000101010101" pitchFamily="2" charset="-127"/>
              </a:rPr>
              <a:t>상위 출원인 동향</a:t>
            </a:r>
          </a:p>
        </p:txBody>
      </p:sp>
      <p:pic>
        <p:nvPicPr>
          <p:cNvPr id="89" name="Picture 7">
            <a:extLst>
              <a:ext uri="{FF2B5EF4-FFF2-40B4-BE49-F238E27FC236}">
                <a16:creationId xmlns:a16="http://schemas.microsoft.com/office/drawing/2014/main" id="{286EE1ED-1AB8-3E32-AD69-43E9DD65BB1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8461" t="3044" r="10711" b="8221"/>
          <a:stretch>
            <a:fillRect/>
          </a:stretch>
        </p:blipFill>
        <p:spPr>
          <a:xfrm>
            <a:off x="826088" y="27086756"/>
            <a:ext cx="8711247" cy="358618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C967CB8A-66DD-0986-90E5-31D1693D4BA5}"/>
              </a:ext>
            </a:extLst>
          </p:cNvPr>
          <p:cNvSpPr txBox="1"/>
          <p:nvPr/>
        </p:nvSpPr>
        <p:spPr>
          <a:xfrm>
            <a:off x="9537333" y="27483457"/>
            <a:ext cx="6053235" cy="19480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한양신명조"/>
                <a:ea typeface="KoPub돋움체_Pro Light" panose="00000300000000000000" pitchFamily="50" charset="-127"/>
              </a:rPr>
              <a:t>자동차 관련 기업을 다수 보유한 현대자동차가 가장 많은 특허를 가지고 있음</a:t>
            </a:r>
            <a:endParaRPr lang="en-US" altLang="ko-KR" sz="2800" b="1" dirty="0">
              <a:latin typeface="한양신명조"/>
              <a:ea typeface="KoPub돋움체_Pro Light" panose="00000300000000000000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816A69E-35CE-3CEC-10C6-D980B9ECE8A0}"/>
              </a:ext>
            </a:extLst>
          </p:cNvPr>
          <p:cNvGrpSpPr/>
          <p:nvPr/>
        </p:nvGrpSpPr>
        <p:grpSpPr>
          <a:xfrm>
            <a:off x="922866" y="30672938"/>
            <a:ext cx="8614469" cy="4600580"/>
            <a:chOff x="99994" y="1913860"/>
            <a:chExt cx="11489498" cy="4633994"/>
          </a:xfrm>
        </p:grpSpPr>
        <p:pic>
          <p:nvPicPr>
            <p:cNvPr id="92" name="_x303080880">
              <a:extLst>
                <a:ext uri="{FF2B5EF4-FFF2-40B4-BE49-F238E27FC236}">
                  <a16:creationId xmlns:a16="http://schemas.microsoft.com/office/drawing/2014/main" id="{FE917AF4-8069-A93D-B541-3215F427C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9" t="2887" r="3593" b="10190"/>
            <a:stretch>
              <a:fillRect/>
            </a:stretch>
          </p:blipFill>
          <p:spPr bwMode="auto">
            <a:xfrm>
              <a:off x="988831" y="1913860"/>
              <a:ext cx="10600661" cy="4633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16233359-DA3F-D86A-6474-BC6076F223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23909" t="32532" r="8969" b="9024"/>
            <a:stretch/>
          </p:blipFill>
          <p:spPr>
            <a:xfrm>
              <a:off x="783265" y="2131436"/>
              <a:ext cx="573060" cy="223189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2A1F893D-A802-B191-6D23-AD8D074F7C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11752" t="34983" r="30375" b="20354"/>
            <a:stretch/>
          </p:blipFill>
          <p:spPr>
            <a:xfrm>
              <a:off x="99994" y="5495151"/>
              <a:ext cx="888837" cy="235254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2E089CA7-BB81-FE42-EF2A-B1024311B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08105" y="2495588"/>
              <a:ext cx="933504" cy="295575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57CD8C15-6DC4-5C47-924E-B6FAE3A171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9877" t="7746" r="3586" b="3005"/>
            <a:stretch/>
          </p:blipFill>
          <p:spPr>
            <a:xfrm>
              <a:off x="759606" y="4178465"/>
              <a:ext cx="458449" cy="280494"/>
            </a:xfrm>
            <a:prstGeom prst="rect">
              <a:avLst/>
            </a:prstGeom>
          </p:spPr>
        </p:pic>
        <p:pic>
          <p:nvPicPr>
            <p:cNvPr id="97" name="Picture 2" descr="들어가는 돈만 8천억입니다&quot; 기아차가 16년 만에 로고 바꾸겠다고 하자 벌어지는 일">
              <a:extLst>
                <a:ext uri="{FF2B5EF4-FFF2-40B4-BE49-F238E27FC236}">
                  <a16:creationId xmlns:a16="http://schemas.microsoft.com/office/drawing/2014/main" id="{D064013B-147E-6BFC-0216-FC63E083A4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" t="34842" r="2869" b="29861"/>
            <a:stretch/>
          </p:blipFill>
          <p:spPr bwMode="auto">
            <a:xfrm>
              <a:off x="874290" y="3849566"/>
              <a:ext cx="776805" cy="144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4" descr="Baic Logo PNG Vectors Free Download">
              <a:extLst>
                <a:ext uri="{FF2B5EF4-FFF2-40B4-BE49-F238E27FC236}">
                  <a16:creationId xmlns:a16="http://schemas.microsoft.com/office/drawing/2014/main" id="{73DE0DC2-773F-86AC-EAB9-AC29BB2BA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31" y="5883384"/>
              <a:ext cx="458449" cy="319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6" descr="홍보센터 &gt; CI소개 - 더빨리! 더좋게! (주)유라코퍼레이션">
              <a:extLst>
                <a:ext uri="{FF2B5EF4-FFF2-40B4-BE49-F238E27FC236}">
                  <a16:creationId xmlns:a16="http://schemas.microsoft.com/office/drawing/2014/main" id="{BFA58082-FC1D-85AB-9E29-2BCC58FA2F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63" r="28953" b="46707"/>
            <a:stretch/>
          </p:blipFill>
          <p:spPr bwMode="auto">
            <a:xfrm>
              <a:off x="398012" y="2899053"/>
              <a:ext cx="820124" cy="284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8">
              <a:extLst>
                <a:ext uri="{FF2B5EF4-FFF2-40B4-BE49-F238E27FC236}">
                  <a16:creationId xmlns:a16="http://schemas.microsoft.com/office/drawing/2014/main" id="{49F159E5-478B-BC64-E91E-260E0553AD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70" y="3408894"/>
              <a:ext cx="1217055" cy="221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12" descr="NTN Americas | Precision Bearings for OE and Aftermarket Needs">
              <a:extLst>
                <a:ext uri="{FF2B5EF4-FFF2-40B4-BE49-F238E27FC236}">
                  <a16:creationId xmlns:a16="http://schemas.microsoft.com/office/drawing/2014/main" id="{81523B80-96A0-084B-1D07-C12C8A82C1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015" b="25510"/>
            <a:stretch/>
          </p:blipFill>
          <p:spPr bwMode="auto">
            <a:xfrm>
              <a:off x="874290" y="4655693"/>
              <a:ext cx="776806" cy="222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16" descr="닛산 로고">
              <a:extLst>
                <a:ext uri="{FF2B5EF4-FFF2-40B4-BE49-F238E27FC236}">
                  <a16:creationId xmlns:a16="http://schemas.microsoft.com/office/drawing/2014/main" id="{7B2B9081-5CF7-43F2-66ED-0F060715F8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03" b="9796"/>
            <a:stretch/>
          </p:blipFill>
          <p:spPr bwMode="auto">
            <a:xfrm>
              <a:off x="919274" y="4995909"/>
              <a:ext cx="597562" cy="381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091634B8-92FB-1D0D-AD24-BA7803B22354}"/>
              </a:ext>
            </a:extLst>
          </p:cNvPr>
          <p:cNvSpPr txBox="1"/>
          <p:nvPr/>
        </p:nvSpPr>
        <p:spPr>
          <a:xfrm>
            <a:off x="9537332" y="30517518"/>
            <a:ext cx="6053235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KoPub돋움체_Pro Light" panose="00000300000000000000" pitchFamily="50" charset="-127"/>
                <a:ea typeface="KoPub돋움체_Pro Light" panose="00000300000000000000" pitchFamily="50" charset="-127"/>
              </a:rPr>
              <a:t>상위 출원인과 </a:t>
            </a:r>
            <a:r>
              <a:rPr lang="en-US" altLang="ko-KR" sz="2800" b="1" dirty="0">
                <a:latin typeface="KoPub돋움체_Pro Light" panose="00000300000000000000" pitchFamily="50" charset="-127"/>
                <a:ea typeface="KoPub돋움체_Pro Light" panose="00000300000000000000" pitchFamily="50" charset="-127"/>
              </a:rPr>
              <a:t>IPC</a:t>
            </a:r>
            <a:r>
              <a:rPr lang="ko-KR" altLang="en-US" sz="2800" b="1" dirty="0">
                <a:latin typeface="KoPub돋움체_Pro Light" panose="00000300000000000000" pitchFamily="50" charset="-127"/>
                <a:ea typeface="KoPub돋움체_Pro Light" panose="00000300000000000000" pitchFamily="50" charset="-127"/>
              </a:rPr>
              <a:t>코드에 대한 버블차트 분석결과</a:t>
            </a:r>
            <a:r>
              <a:rPr lang="en-US" altLang="ko-KR" sz="2800" b="1" dirty="0">
                <a:latin typeface="KoPub돋움체_Pro Light" panose="00000300000000000000" pitchFamily="50" charset="-127"/>
                <a:ea typeface="KoPub돋움체_Pro Light" panose="00000300000000000000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KoPub돋움체_Pro Light" panose="00000300000000000000" pitchFamily="50" charset="-127"/>
                <a:ea typeface="KoPub돋움체_Pro Light" panose="00000300000000000000" pitchFamily="50" charset="-127"/>
              </a:rPr>
              <a:t>  IPC</a:t>
            </a:r>
            <a:r>
              <a:rPr lang="ko-KR" altLang="en-US" sz="2800" b="1" dirty="0">
                <a:latin typeface="KoPub돋움체_Pro Light" panose="00000300000000000000" pitchFamily="50" charset="-127"/>
                <a:ea typeface="KoPub돋움체_Pro Light" panose="00000300000000000000" pitchFamily="50" charset="-127"/>
              </a:rPr>
              <a:t>코드 </a:t>
            </a:r>
            <a:r>
              <a:rPr lang="en-US" altLang="ko-KR" sz="2800" b="1" dirty="0">
                <a:latin typeface="KoPub돋움체_Pro Light" panose="00000300000000000000" pitchFamily="50" charset="-127"/>
                <a:ea typeface="KoPub돋움체_Pro Light" panose="00000300000000000000" pitchFamily="50" charset="-127"/>
              </a:rPr>
              <a:t>‘B60L’</a:t>
            </a:r>
            <a:r>
              <a:rPr lang="ko-KR" altLang="en-US" sz="2800" b="1" dirty="0">
                <a:latin typeface="KoPub돋움체_Pro Light" panose="00000300000000000000" pitchFamily="50" charset="-127"/>
                <a:ea typeface="KoPub돋움체_Pro Light" panose="00000300000000000000" pitchFamily="50" charset="-127"/>
              </a:rPr>
              <a:t>에 속한</a:t>
            </a:r>
            <a:endParaRPr lang="en-US" altLang="ko-KR" sz="2800" b="1" dirty="0">
              <a:latin typeface="KoPub돋움체_Pro Light" panose="00000300000000000000" pitchFamily="50" charset="-127"/>
              <a:ea typeface="KoPub돋움체_Pro Light" panose="000003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latin typeface="KoPub돋움체_Pro Light" panose="00000300000000000000" pitchFamily="50" charset="-127"/>
                <a:ea typeface="KoPub돋움체_Pro Light" panose="00000300000000000000" pitchFamily="50" charset="-127"/>
              </a:rPr>
              <a:t>  특허를 많이</a:t>
            </a:r>
            <a:r>
              <a:rPr lang="en-US" altLang="ko-KR" sz="2800" b="1" dirty="0">
                <a:latin typeface="KoPub돋움체_Pro Light" panose="00000300000000000000" pitchFamily="50" charset="-127"/>
                <a:ea typeface="KoPub돋움체_Pro Light" panose="00000300000000000000" pitchFamily="50" charset="-127"/>
              </a:rPr>
              <a:t>   </a:t>
            </a:r>
            <a:r>
              <a:rPr lang="ko-KR" altLang="en-US" sz="2800" b="1" dirty="0">
                <a:latin typeface="KoPub돋움체_Pro Light" panose="00000300000000000000" pitchFamily="50" charset="-127"/>
                <a:ea typeface="KoPub돋움체_Pro Light" panose="00000300000000000000" pitchFamily="50" charset="-127"/>
              </a:rPr>
              <a:t>출원하였음</a:t>
            </a:r>
            <a:endParaRPr lang="en-US" altLang="ko-KR" sz="2800" b="1" dirty="0">
              <a:latin typeface="KoPub돋움체_Pro Light" panose="00000300000000000000" pitchFamily="50" charset="-127"/>
              <a:ea typeface="KoPub돋움체_Pro Light" panose="000003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latin typeface="KoPub돋움체_Pro Light" panose="00000300000000000000" pitchFamily="50" charset="-127"/>
              <a:ea typeface="KoPub돋움체_Pro Light" panose="00000300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KoPub돋움체_Pro Light" panose="00000300000000000000" pitchFamily="50" charset="-127"/>
                <a:ea typeface="KoPub돋움체_Pro Light" panose="00000300000000000000" pitchFamily="50" charset="-127"/>
              </a:rPr>
              <a:t>대부분의 상위 출원인은 </a:t>
            </a:r>
            <a:r>
              <a:rPr lang="en-US" altLang="ko-KR" sz="2800" b="1" dirty="0">
                <a:latin typeface="KoPub돋움체_Pro Light" panose="00000300000000000000" pitchFamily="50" charset="-127"/>
                <a:ea typeface="KoPub돋움체_Pro Light" panose="00000300000000000000" pitchFamily="50" charset="-127"/>
              </a:rPr>
              <a:t>IPC</a:t>
            </a:r>
            <a:r>
              <a:rPr lang="ko-KR" altLang="en-US" sz="2800" b="1" dirty="0">
                <a:latin typeface="KoPub돋움체_Pro Light" panose="00000300000000000000" pitchFamily="50" charset="-127"/>
                <a:ea typeface="KoPub돋움체_Pro Light" panose="00000300000000000000" pitchFamily="50" charset="-127"/>
              </a:rPr>
              <a:t>코드 </a:t>
            </a:r>
            <a:r>
              <a:rPr lang="en-US" altLang="ko-KR" sz="2800" b="1" dirty="0">
                <a:latin typeface="KoPub돋움체_Pro Light" panose="00000300000000000000" pitchFamily="50" charset="-127"/>
                <a:ea typeface="KoPub돋움체_Pro Light" panose="00000300000000000000" pitchFamily="50" charset="-127"/>
              </a:rPr>
              <a:t>‘B60K’</a:t>
            </a:r>
            <a:r>
              <a:rPr lang="ko-KR" altLang="en-US" sz="2800" b="1" dirty="0">
                <a:latin typeface="KoPub돋움체_Pro Light" panose="00000300000000000000" pitchFamily="50" charset="-127"/>
                <a:ea typeface="KoPub돋움체_Pro Light" panose="00000300000000000000" pitchFamily="50" charset="-127"/>
              </a:rPr>
              <a:t>에 속한 특허를 가지고 있음</a:t>
            </a:r>
            <a:endParaRPr lang="en-US" altLang="ko-KR" sz="2800" b="1" dirty="0">
              <a:latin typeface="KoPub돋움체_Pro Light" panose="00000300000000000000" pitchFamily="50" charset="-127"/>
              <a:ea typeface="KoPub돋움체_Pro Light" panose="00000300000000000000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842BEA0-AAF3-9B2E-ECC7-7BD32AF0B793}"/>
              </a:ext>
            </a:extLst>
          </p:cNvPr>
          <p:cNvSpPr txBox="1"/>
          <p:nvPr/>
        </p:nvSpPr>
        <p:spPr>
          <a:xfrm>
            <a:off x="17337088" y="21283185"/>
            <a:ext cx="10607091" cy="3173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2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미래에는 전기차 또한 하나의 휴대용 기기로 자리매김할 것으로 예측되며</a:t>
            </a:r>
            <a:r>
              <a:rPr lang="en-US" altLang="ko-KR" sz="22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, 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한양신명조"/>
                <a:ea typeface="한양신명조"/>
              </a:rPr>
              <a:t>    </a:t>
            </a:r>
            <a:r>
              <a:rPr lang="ko-KR" altLang="en-US" sz="22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휴대용 전기차 </a:t>
            </a:r>
            <a:r>
              <a:rPr lang="ko-KR" altLang="en-US" sz="2200" b="1" kern="0" dirty="0">
                <a:solidFill>
                  <a:srgbClr val="000000"/>
                </a:solidFill>
                <a:latin typeface="한양신명조"/>
                <a:ea typeface="한양신명조"/>
              </a:rPr>
              <a:t>플랫폼</a:t>
            </a:r>
            <a:r>
              <a:rPr lang="ko-KR" altLang="en-US" sz="22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도 개발될 것임</a:t>
            </a:r>
            <a:endParaRPr lang="en-US" altLang="ko-KR" sz="2200" b="1" kern="0" spc="0" dirty="0">
              <a:solidFill>
                <a:srgbClr val="000000"/>
              </a:solidFill>
              <a:effectLst/>
              <a:latin typeface="한양신명조"/>
              <a:ea typeface="한양신명조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b="1" kern="0" spc="0" dirty="0">
              <a:solidFill>
                <a:srgbClr val="000000"/>
              </a:solidFill>
              <a:effectLst/>
              <a:latin typeface="한양신명조"/>
              <a:ea typeface="한양신명조"/>
            </a:endParaRPr>
          </a:p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22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</a:t>
            </a:r>
            <a:r>
              <a:rPr lang="ko-KR" altLang="en-US" sz="22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휴대용 전기차 충전기는 단순 충전 뿐만 아니라</a:t>
            </a:r>
            <a:r>
              <a:rPr lang="en-US" altLang="ko-KR" sz="2200" b="1" kern="0" dirty="0">
                <a:solidFill>
                  <a:srgbClr val="000000"/>
                </a:solidFill>
                <a:latin typeface="한양신명조"/>
                <a:ea typeface="한양신명조"/>
              </a:rPr>
              <a:t> </a:t>
            </a:r>
            <a:r>
              <a:rPr lang="ko-KR" altLang="en-US" sz="22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다양한 작업을 수행할 것임</a:t>
            </a:r>
            <a:endParaRPr lang="en-US" altLang="ko-KR" sz="2200" b="1" kern="0" spc="0" dirty="0">
              <a:solidFill>
                <a:srgbClr val="000000"/>
              </a:solidFill>
              <a:effectLst/>
              <a:latin typeface="한양신명조"/>
              <a:ea typeface="한양신명조"/>
            </a:endParaRPr>
          </a:p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altLang="ko-KR" sz="2200" b="1" kern="0" spc="0" dirty="0">
              <a:solidFill>
                <a:srgbClr val="000000"/>
              </a:solidFill>
              <a:effectLst/>
              <a:latin typeface="한양신명조"/>
              <a:ea typeface="한양신명조"/>
            </a:endParaRPr>
          </a:p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22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</a:t>
            </a:r>
            <a:r>
              <a:rPr lang="ko-KR" altLang="en-US" sz="22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고객 경험</a:t>
            </a:r>
            <a:r>
              <a:rPr lang="en-US" altLang="ko-KR" sz="22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(CX)</a:t>
            </a:r>
            <a:r>
              <a:rPr lang="ko-KR" altLang="en-US" sz="22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을 기반으로 사용자의 패턴을 분석하여 주기적으로 업그레이드된 </a:t>
            </a:r>
            <a:endParaRPr lang="en-US" altLang="ko-KR" sz="2200" b="1" kern="0" spc="0" dirty="0">
              <a:solidFill>
                <a:srgbClr val="000000"/>
              </a:solidFill>
              <a:effectLst/>
              <a:latin typeface="한양신명조"/>
              <a:ea typeface="한양신명조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b="1" kern="0" dirty="0">
                <a:solidFill>
                  <a:srgbClr val="000000"/>
                </a:solidFill>
                <a:latin typeface="한양신명조"/>
                <a:ea typeface="한양신명조"/>
              </a:rPr>
              <a:t>     </a:t>
            </a:r>
            <a:r>
              <a:rPr lang="ko-KR" altLang="en-US" sz="22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소프트웨어</a:t>
            </a:r>
            <a:r>
              <a:rPr lang="en-US" altLang="ko-KR" sz="22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(s/w)</a:t>
            </a:r>
            <a:r>
              <a:rPr lang="ko-KR" altLang="en-US" sz="2200" b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를 제공할 것임</a:t>
            </a:r>
            <a:endParaRPr lang="ko-KR" altLang="en-US" sz="2200" b="1" kern="0" spc="0" dirty="0">
              <a:solidFill>
                <a:srgbClr val="000000"/>
              </a:solidFill>
              <a:effectLst/>
              <a:latin typeface="한양중고딕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DFBE7A5-3074-D155-C509-2EC12D12B7BD}"/>
              </a:ext>
            </a:extLst>
          </p:cNvPr>
          <p:cNvSpPr/>
          <p:nvPr/>
        </p:nvSpPr>
        <p:spPr>
          <a:xfrm>
            <a:off x="16891170" y="19531453"/>
            <a:ext cx="16001999" cy="666028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주대학교L" panose="02000600000101010101" pitchFamily="2" charset="-127"/>
              <a:ea typeface="청주대학교L" panose="02000600000101010101" pitchFamily="2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BAD3F69-3EF3-B33F-EDF9-789534820425}"/>
              </a:ext>
            </a:extLst>
          </p:cNvPr>
          <p:cNvSpPr/>
          <p:nvPr/>
        </p:nvSpPr>
        <p:spPr>
          <a:xfrm>
            <a:off x="17359891" y="19776375"/>
            <a:ext cx="14884967" cy="12115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5. </a:t>
            </a:r>
            <a:r>
              <a:rPr lang="ko-KR" altLang="en-US" sz="44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향후 연구개발 방향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83BA923-3FA4-50E7-505D-ED59D396E0E6}"/>
              </a:ext>
            </a:extLst>
          </p:cNvPr>
          <p:cNvSpPr/>
          <p:nvPr/>
        </p:nvSpPr>
        <p:spPr>
          <a:xfrm>
            <a:off x="16747533" y="26614535"/>
            <a:ext cx="16001999" cy="907246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청주대학교L" panose="02000600000101010101" pitchFamily="2" charset="-127"/>
              <a:ea typeface="청주대학교L" panose="02000600000101010101" pitchFamily="2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0653BF2-83DD-686B-DC84-B6273DA152B5}"/>
              </a:ext>
            </a:extLst>
          </p:cNvPr>
          <p:cNvSpPr/>
          <p:nvPr/>
        </p:nvSpPr>
        <p:spPr>
          <a:xfrm>
            <a:off x="17297857" y="26954176"/>
            <a:ext cx="14884967" cy="12115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6. </a:t>
            </a:r>
            <a:r>
              <a:rPr lang="ko-KR" altLang="en-US" sz="44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결론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36C2F8D-8BA0-C516-F601-8862C31FB6F0}"/>
              </a:ext>
            </a:extLst>
          </p:cNvPr>
          <p:cNvGrpSpPr/>
          <p:nvPr/>
        </p:nvGrpSpPr>
        <p:grpSpPr>
          <a:xfrm>
            <a:off x="27822811" y="20844201"/>
            <a:ext cx="5269882" cy="5243394"/>
            <a:chOff x="28046332" y="21205190"/>
            <a:chExt cx="5269882" cy="5243394"/>
          </a:xfrm>
        </p:grpSpPr>
        <p:pic>
          <p:nvPicPr>
            <p:cNvPr id="110" name="그래픽 109" descr="열린 자물쇠 단색으로 채워진">
              <a:extLst>
                <a:ext uri="{FF2B5EF4-FFF2-40B4-BE49-F238E27FC236}">
                  <a16:creationId xmlns:a16="http://schemas.microsoft.com/office/drawing/2014/main" id="{534DE2EE-E3C2-6DF5-E221-D8811E0D1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9846223" y="22306601"/>
              <a:ext cx="914400" cy="914400"/>
            </a:xfrm>
            <a:prstGeom prst="rect">
              <a:avLst/>
            </a:prstGeom>
          </p:spPr>
        </p:pic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93B5D6-4E15-C2BC-480F-DF745BB45003}"/>
                </a:ext>
              </a:extLst>
            </p:cNvPr>
            <p:cNvSpPr/>
            <p:nvPr/>
          </p:nvSpPr>
          <p:spPr>
            <a:xfrm>
              <a:off x="28682122" y="22306601"/>
              <a:ext cx="1164101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KoPub돋움체_Pro Bold" panose="00000800000000000000" pitchFamily="50" charset="-127"/>
                  <a:ea typeface="KoPub돋움체_Pro Bold" panose="00000800000000000000" pitchFamily="50" charset="-127"/>
                </a:rPr>
                <a:t>CX</a:t>
              </a:r>
              <a:endParaRPr lang="en-US" altLang="ko-KR" sz="6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KoPub돋움체_Pro Bold" panose="00000800000000000000" pitchFamily="50" charset="-127"/>
                <a:ea typeface="KoPub돋움체_Pro Bold" panose="00000800000000000000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905DE361-C460-820D-A27C-E7A1EFD756AD}"/>
                </a:ext>
              </a:extLst>
            </p:cNvPr>
            <p:cNvSpPr/>
            <p:nvPr/>
          </p:nvSpPr>
          <p:spPr>
            <a:xfrm>
              <a:off x="30760623" y="22513115"/>
              <a:ext cx="84734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KoPub돋움체_Pro Bold" panose="00000800000000000000" pitchFamily="50" charset="-127"/>
                  <a:ea typeface="KoPub돋움체_Pro Bold" panose="00000800000000000000" pitchFamily="50" charset="-127"/>
                </a:rPr>
                <a:t>DX</a:t>
              </a:r>
              <a:endParaRPr lang="en-US" altLang="ko-KR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KoPub돋움체_Pro Bold" panose="00000800000000000000" pitchFamily="50" charset="-127"/>
                <a:ea typeface="KoPub돋움체_Pro Bold" panose="00000800000000000000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13E9312D-2447-37A6-28E2-B89855AF0769}"/>
                </a:ext>
              </a:extLst>
            </p:cNvPr>
            <p:cNvSpPr/>
            <p:nvPr/>
          </p:nvSpPr>
          <p:spPr>
            <a:xfrm>
              <a:off x="29307798" y="21783381"/>
              <a:ext cx="199125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KoPub돋움체_Pro Light" panose="00000300000000000000" pitchFamily="50" charset="-127"/>
                  <a:ea typeface="KoPub돋움체_Pro Light" panose="00000300000000000000" pitchFamily="50" charset="-127"/>
                </a:rPr>
                <a:t>KEY POINT</a:t>
              </a:r>
              <a:endParaRPr lang="en-US" altLang="ko-KR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_Pro Light" panose="00000300000000000000" pitchFamily="50" charset="-127"/>
                <a:ea typeface="KoPub돋움체_Pro Light" panose="00000300000000000000" pitchFamily="50" charset="-127"/>
              </a:endParaRPr>
            </a:p>
          </p:txBody>
        </p:sp>
        <p:pic>
          <p:nvPicPr>
            <p:cNvPr id="114" name="그래픽 113" descr="로봇 단색으로 채워진">
              <a:extLst>
                <a:ext uri="{FF2B5EF4-FFF2-40B4-BE49-F238E27FC236}">
                  <a16:creationId xmlns:a16="http://schemas.microsoft.com/office/drawing/2014/main" id="{20B7DB28-E0D8-611E-5CF3-DF37149C7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9268014" y="23373361"/>
              <a:ext cx="2156108" cy="2156108"/>
            </a:xfrm>
            <a:prstGeom prst="rect">
              <a:avLst/>
            </a:prstGeom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</p:pic>
        <p:pic>
          <p:nvPicPr>
            <p:cNvPr id="115" name="그래픽 114" descr="키 단색으로 채워진">
              <a:extLst>
                <a:ext uri="{FF2B5EF4-FFF2-40B4-BE49-F238E27FC236}">
                  <a16:creationId xmlns:a16="http://schemas.microsoft.com/office/drawing/2014/main" id="{6782221B-2510-37EC-B1FA-840424EA5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9925570" y="21205190"/>
              <a:ext cx="755703" cy="755703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11F6113-5D0A-48BB-BD47-E1B110386C22}"/>
                </a:ext>
              </a:extLst>
            </p:cNvPr>
            <p:cNvSpPr txBox="1"/>
            <p:nvPr/>
          </p:nvSpPr>
          <p:spPr>
            <a:xfrm>
              <a:off x="28046332" y="23138168"/>
              <a:ext cx="2634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bg1">
                      <a:lumMod val="50000"/>
                    </a:schemeClr>
                  </a:solidFill>
                  <a:latin typeface="KoPub돋움체_Pro Light" panose="00000300000000000000" pitchFamily="50" charset="-127"/>
                  <a:ea typeface="KoPub돋움체_Pro Light" panose="00000300000000000000" pitchFamily="50" charset="-127"/>
                </a:rPr>
                <a:t>Customor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KoPub돋움체_Pro Light" panose="00000300000000000000" pitchFamily="50" charset="-127"/>
                  <a:ea typeface="KoPub돋움체_Pro Light" panose="00000300000000000000" pitchFamily="50" charset="-127"/>
                </a:rPr>
                <a:t> experience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KoPub돋움체_Pro Light" panose="00000300000000000000" pitchFamily="50" charset="-127"/>
                <a:ea typeface="KoPub돋움체_Pro Light" panose="00000300000000000000" pitchFamily="50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228AFE4-649C-45AF-CD8E-748778210219}"/>
                </a:ext>
              </a:extLst>
            </p:cNvPr>
            <p:cNvSpPr txBox="1"/>
            <p:nvPr/>
          </p:nvSpPr>
          <p:spPr>
            <a:xfrm>
              <a:off x="30681273" y="23138167"/>
              <a:ext cx="2634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KoPub돋움체_Pro Light" panose="00000300000000000000" pitchFamily="50" charset="-127"/>
                  <a:ea typeface="KoPub돋움체_Pro Light" panose="00000300000000000000" pitchFamily="50" charset="-127"/>
                </a:rPr>
                <a:t>Digital transformation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KoPub돋움체_Pro Light" panose="00000300000000000000" pitchFamily="50" charset="-127"/>
                <a:ea typeface="KoPub돋움체_Pro Light" panose="00000300000000000000" pitchFamily="50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7EB430F-E189-0FB6-31FF-5060A4AC2DBE}"/>
                </a:ext>
              </a:extLst>
            </p:cNvPr>
            <p:cNvSpPr txBox="1"/>
            <p:nvPr/>
          </p:nvSpPr>
          <p:spPr>
            <a:xfrm>
              <a:off x="28218575" y="25525254"/>
              <a:ext cx="46687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b="0" i="0" dirty="0">
                  <a:solidFill>
                    <a:srgbClr val="374151"/>
                  </a:solidFill>
                  <a:effectLst/>
                  <a:latin typeface="KoPub돋움체_Pro Bold" panose="00000800000000000000" pitchFamily="50" charset="-127"/>
                  <a:ea typeface="KoPub돋움체_Pro Bold" panose="00000800000000000000" pitchFamily="50" charset="-127"/>
                </a:rPr>
                <a:t>Data collection and pattern recognition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dirty="0">
                  <a:solidFill>
                    <a:srgbClr val="374151"/>
                  </a:solidFill>
                  <a:latin typeface="KoPub돋움체_Pro Bold" panose="00000800000000000000" pitchFamily="50" charset="-127"/>
                  <a:ea typeface="KoPub돋움체_Pro Bold" panose="00000800000000000000" pitchFamily="50" charset="-127"/>
                </a:rPr>
                <a:t>Continuous software updates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ko-KR" altLang="en-US" dirty="0">
                <a:latin typeface="KoPub돋움체_Pro Bold" panose="00000800000000000000" pitchFamily="50" charset="-127"/>
                <a:ea typeface="KoPub돋움체_Pro Bold" panose="00000800000000000000" pitchFamily="50" charset="-127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279582FF-C2F6-3644-13DC-BA41A5E521A2}"/>
              </a:ext>
            </a:extLst>
          </p:cNvPr>
          <p:cNvGrpSpPr/>
          <p:nvPr/>
        </p:nvGrpSpPr>
        <p:grpSpPr>
          <a:xfrm>
            <a:off x="22005210" y="23744551"/>
            <a:ext cx="5594328" cy="2608891"/>
            <a:chOff x="22452004" y="23711271"/>
            <a:chExt cx="5594328" cy="2608891"/>
          </a:xfrm>
        </p:grpSpPr>
        <p:pic>
          <p:nvPicPr>
            <p:cNvPr id="120" name="그래픽 119" descr="전기차 단색으로 채워진">
              <a:extLst>
                <a:ext uri="{FF2B5EF4-FFF2-40B4-BE49-F238E27FC236}">
                  <a16:creationId xmlns:a16="http://schemas.microsoft.com/office/drawing/2014/main" id="{ABD6734F-F807-8E19-30D6-4E2FF9317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437441" y="23711271"/>
              <a:ext cx="2608891" cy="2608891"/>
            </a:xfrm>
            <a:prstGeom prst="rect">
              <a:avLst/>
            </a:prstGeom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</p:pic>
        <p:pic>
          <p:nvPicPr>
            <p:cNvPr id="121" name="그래픽 120" descr="휴대폰 진동 단색으로 채워진">
              <a:extLst>
                <a:ext uri="{FF2B5EF4-FFF2-40B4-BE49-F238E27FC236}">
                  <a16:creationId xmlns:a16="http://schemas.microsoft.com/office/drawing/2014/main" id="{C80C7B4B-77B6-C1E7-D3B1-30E723D66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rot="20253794">
              <a:off x="22452004" y="24082535"/>
              <a:ext cx="1217066" cy="1217066"/>
            </a:xfrm>
            <a:prstGeom prst="rect">
              <a:avLst/>
            </a:prstGeom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</p:pic>
        <p:pic>
          <p:nvPicPr>
            <p:cNvPr id="122" name="그래픽 121" descr="USB 단색으로 채워진">
              <a:extLst>
                <a:ext uri="{FF2B5EF4-FFF2-40B4-BE49-F238E27FC236}">
                  <a16:creationId xmlns:a16="http://schemas.microsoft.com/office/drawing/2014/main" id="{21D0F2AD-7D5E-9DBE-171F-1ABC31BD6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22768122" y="24970361"/>
              <a:ext cx="1217066" cy="1217066"/>
            </a:xfrm>
            <a:prstGeom prst="rect">
              <a:avLst/>
            </a:prstGeom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</p:pic>
        <p:sp>
          <p:nvSpPr>
            <p:cNvPr id="124" name="같음 기호 123">
              <a:extLst>
                <a:ext uri="{FF2B5EF4-FFF2-40B4-BE49-F238E27FC236}">
                  <a16:creationId xmlns:a16="http://schemas.microsoft.com/office/drawing/2014/main" id="{C7F3DBBC-8996-541E-FB0B-19780CA6596B}"/>
                </a:ext>
              </a:extLst>
            </p:cNvPr>
            <p:cNvSpPr/>
            <p:nvPr/>
          </p:nvSpPr>
          <p:spPr>
            <a:xfrm>
              <a:off x="24141765" y="24571460"/>
              <a:ext cx="1009171" cy="866985"/>
            </a:xfrm>
            <a:prstGeom prst="mathEqual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45FD3E8-D788-C33E-5DDC-9C3711B7AB8F}"/>
              </a:ext>
            </a:extLst>
          </p:cNvPr>
          <p:cNvSpPr txBox="1"/>
          <p:nvPr/>
        </p:nvSpPr>
        <p:spPr>
          <a:xfrm>
            <a:off x="683299" y="5864834"/>
            <a:ext cx="2654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글로벌 탄소중립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D936A-713C-9B4A-1A49-72F467FBEA13}"/>
              </a:ext>
            </a:extLst>
          </p:cNvPr>
          <p:cNvSpPr txBox="1"/>
          <p:nvPr/>
        </p:nvSpPr>
        <p:spPr>
          <a:xfrm>
            <a:off x="6000357" y="5224082"/>
            <a:ext cx="1005497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300" b="1" dirty="0"/>
              <a:t>전기차 보급 속도에 따라 전기차 충전 시장 또한 가파르게 증가함</a:t>
            </a:r>
            <a:endParaRPr lang="en-US" altLang="ko-KR" sz="23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3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300" b="1" dirty="0"/>
              <a:t>사용자들의 직접 충전 시 발생할 수 있는 위험 및 사고방지와 점점 진보하는 현대사회에서 사용자의 편의성 극대화를 위해서라도</a:t>
            </a:r>
            <a:r>
              <a:rPr lang="en-US" altLang="ko-KR" sz="2300" b="1" dirty="0"/>
              <a:t> </a:t>
            </a:r>
            <a:r>
              <a:rPr lang="ko-KR" altLang="en-US" sz="2300" b="1" dirty="0"/>
              <a:t>자동 충전 기술은 반드시 개발되어야 함</a:t>
            </a:r>
            <a:endParaRPr lang="en-US" altLang="ko-KR" sz="23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35566-7C8F-7F58-9BAE-DDE6399E2FA7}"/>
              </a:ext>
            </a:extLst>
          </p:cNvPr>
          <p:cNvSpPr txBox="1"/>
          <p:nvPr/>
        </p:nvSpPr>
        <p:spPr>
          <a:xfrm>
            <a:off x="4014183" y="6647305"/>
            <a:ext cx="6555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전기차 대체 </a:t>
            </a:r>
          </a:p>
        </p:txBody>
      </p:sp>
      <p:pic>
        <p:nvPicPr>
          <p:cNvPr id="8" name="그래픽 7" descr="오른쪽 화살표 단색으로 채워진">
            <a:extLst>
              <a:ext uri="{FF2B5EF4-FFF2-40B4-BE49-F238E27FC236}">
                <a16:creationId xmlns:a16="http://schemas.microsoft.com/office/drawing/2014/main" id="{A234F5CB-1471-8A5A-C08A-653BC2099189}"/>
              </a:ext>
            </a:extLst>
          </p:cNvPr>
          <p:cNvPicPr>
            <a:picLocks noChangeAspect="1"/>
          </p:cNvPicPr>
          <p:nvPr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 rot="5400000">
            <a:off x="4425373" y="5634156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D10C77-B6D7-474F-A5A1-19B4A8F5AC1D}"/>
              </a:ext>
            </a:extLst>
          </p:cNvPr>
          <p:cNvSpPr txBox="1"/>
          <p:nvPr/>
        </p:nvSpPr>
        <p:spPr>
          <a:xfrm>
            <a:off x="2072811" y="7465301"/>
            <a:ext cx="133448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특허 빅데이터 수집 후</a:t>
            </a:r>
            <a:r>
              <a:rPr lang="en-US" altLang="ko-KR" sz="2600" b="1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,</a:t>
            </a:r>
            <a:r>
              <a:rPr lang="ko-KR" altLang="en-US" sz="2600" b="1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 </a:t>
            </a:r>
            <a:endParaRPr lang="en-US" altLang="ko-KR" sz="2600" b="1" dirty="0">
              <a:latin typeface="청주대학교L" panose="02000600000101010101" pitchFamily="2" charset="-127"/>
              <a:ea typeface="청주대학교L" panose="02000600000101010101" pitchFamily="2" charset="-127"/>
            </a:endParaRPr>
          </a:p>
          <a:p>
            <a:r>
              <a:rPr lang="ko-KR" altLang="en-US" sz="2600" b="1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전기자동차 </a:t>
            </a:r>
            <a:r>
              <a:rPr lang="en-US" altLang="ko-KR" sz="2600" b="1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ACD </a:t>
            </a:r>
            <a:r>
              <a:rPr lang="ko-KR" altLang="en-US" sz="2600" b="1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충전 기술 시장 동향 파악과 상용화를 위한 연구개발이 필요함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377216-6D23-8476-4D4D-93AE927CAD40}"/>
              </a:ext>
            </a:extLst>
          </p:cNvPr>
          <p:cNvSpPr txBox="1"/>
          <p:nvPr/>
        </p:nvSpPr>
        <p:spPr>
          <a:xfrm>
            <a:off x="3986011" y="5162119"/>
            <a:ext cx="169413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/>
              <a:t>내연기관 차량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774895" y="7580589"/>
            <a:ext cx="1089929" cy="59141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내용 개체 틀 4" descr="갈매기형 화살표 단색으로 채워진">
            <a:extLst>
              <a:ext uri="{FF2B5EF4-FFF2-40B4-BE49-F238E27FC236}">
                <a16:creationId xmlns:a16="http://schemas.microsoft.com/office/drawing/2014/main" id="{709449CC-FAEF-A8D5-4C02-A96745958D0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146583" y="5666410"/>
            <a:ext cx="867600" cy="86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5BF099-7EDB-B95C-BC23-1D7DA002D6A3}"/>
              </a:ext>
            </a:extLst>
          </p:cNvPr>
          <p:cNvSpPr/>
          <p:nvPr/>
        </p:nvSpPr>
        <p:spPr>
          <a:xfrm>
            <a:off x="17418342" y="4800412"/>
            <a:ext cx="5796000" cy="61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청주대학교L" panose="02000600000101010101" pitchFamily="2" charset="-127"/>
                <a:ea typeface="청주대학교L" panose="02000600000101010101" pitchFamily="2" charset="-127"/>
              </a:rPr>
              <a:t>4-1 </a:t>
            </a:r>
            <a:r>
              <a:rPr lang="ko-KR" altLang="en-US" sz="2400" dirty="0">
                <a:solidFill>
                  <a:schemeClr val="tx1"/>
                </a:solidFill>
                <a:latin typeface="청주대학교L" panose="02000600000101010101" pitchFamily="2" charset="-127"/>
                <a:ea typeface="청주대학교L" panose="02000600000101010101" pitchFamily="2" charset="-127"/>
              </a:rPr>
              <a:t>네트워크 분석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1EAAEF-BDCC-6087-4FF9-19D527803D26}"/>
              </a:ext>
            </a:extLst>
          </p:cNvPr>
          <p:cNvSpPr/>
          <p:nvPr/>
        </p:nvSpPr>
        <p:spPr>
          <a:xfrm>
            <a:off x="17462476" y="12054607"/>
            <a:ext cx="5796000" cy="61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청주대학교L" panose="02000600000101010101" pitchFamily="2" charset="-127"/>
                <a:ea typeface="청주대학교L" panose="02000600000101010101" pitchFamily="2" charset="-127"/>
              </a:rPr>
              <a:t>4-1 </a:t>
            </a:r>
            <a:r>
              <a:rPr lang="ko-KR" altLang="en-US" sz="2400" dirty="0">
                <a:solidFill>
                  <a:schemeClr val="tx1"/>
                </a:solidFill>
                <a:latin typeface="청주대학교L" panose="02000600000101010101" pitchFamily="2" charset="-127"/>
                <a:ea typeface="청주대학교L" panose="02000600000101010101" pitchFamily="2" charset="-127"/>
              </a:rPr>
              <a:t>자연어처리 분석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92762B-B60C-F4A2-853A-816ECC40360C}"/>
              </a:ext>
            </a:extLst>
          </p:cNvPr>
          <p:cNvSpPr txBox="1"/>
          <p:nvPr/>
        </p:nvSpPr>
        <p:spPr>
          <a:xfrm>
            <a:off x="17297857" y="29104639"/>
            <a:ext cx="698835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특허 동향 파악결과</a:t>
            </a:r>
            <a:r>
              <a:rPr lang="en-US" altLang="ko-KR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,</a:t>
            </a:r>
            <a:r>
              <a:rPr lang="ko-KR" altLang="en-US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 </a:t>
            </a:r>
            <a:endParaRPr lang="en-US" altLang="ko-KR" sz="2200" dirty="0">
              <a:latin typeface="청주대학교L" panose="02000600000101010101" pitchFamily="2" charset="-127"/>
              <a:ea typeface="청주대학교L" panose="02000600000101010101" pitchFamily="2" charset="-127"/>
            </a:endParaRPr>
          </a:p>
          <a:p>
            <a:r>
              <a:rPr lang="en-US" altLang="ko-KR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   </a:t>
            </a:r>
            <a:r>
              <a:rPr lang="ko-KR" altLang="en-US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중국</a:t>
            </a:r>
            <a:r>
              <a:rPr lang="en-US" altLang="ko-KR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,</a:t>
            </a:r>
            <a:r>
              <a:rPr lang="ko-KR" altLang="en-US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 한국</a:t>
            </a:r>
            <a:r>
              <a:rPr lang="en-US" altLang="ko-KR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, </a:t>
            </a:r>
            <a:r>
              <a:rPr lang="ko-KR" altLang="en-US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일본은 많은 특허를 출원하였으며</a:t>
            </a:r>
            <a:r>
              <a:rPr lang="en-US" altLang="ko-KR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,</a:t>
            </a:r>
          </a:p>
          <a:p>
            <a:r>
              <a:rPr lang="en-US" altLang="ko-KR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   </a:t>
            </a:r>
            <a:r>
              <a:rPr lang="ko-KR" altLang="en-US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본 기술은 꾸준히 성장 중임</a:t>
            </a:r>
            <a:endParaRPr lang="en-US" altLang="ko-KR" sz="2200" dirty="0">
              <a:latin typeface="청주대학교L" panose="02000600000101010101" pitchFamily="2" charset="-127"/>
              <a:ea typeface="청주대학교L" panose="02000600000101010101" pitchFamily="2" charset="-127"/>
            </a:endParaRPr>
          </a:p>
          <a:p>
            <a:r>
              <a:rPr lang="ko-KR" altLang="en-US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   특히</a:t>
            </a:r>
            <a:r>
              <a:rPr lang="en-US" altLang="ko-KR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, ‘TESLA’</a:t>
            </a:r>
            <a:r>
              <a:rPr lang="ko-KR" altLang="en-US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의</a:t>
            </a:r>
            <a:r>
              <a:rPr lang="en-US" altLang="ko-KR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 </a:t>
            </a:r>
            <a:r>
              <a:rPr lang="ko-KR" altLang="en-US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특허 공개 이후 빠른 성장세를 보임</a:t>
            </a:r>
            <a:endParaRPr lang="en-US" altLang="ko-KR" sz="2200" dirty="0">
              <a:latin typeface="청주대학교L" panose="02000600000101010101" pitchFamily="2" charset="-127"/>
              <a:ea typeface="청주대학교L" panose="02000600000101010101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200" dirty="0">
              <a:latin typeface="청주대학교L" panose="02000600000101010101" pitchFamily="2" charset="-127"/>
              <a:ea typeface="청주대학교L" panose="02000600000101010101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주요 출원인 동향 분석결과</a:t>
            </a:r>
            <a:r>
              <a:rPr lang="en-US" altLang="ko-KR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,</a:t>
            </a:r>
            <a:r>
              <a:rPr lang="ko-KR" altLang="en-US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 </a:t>
            </a:r>
            <a:endParaRPr lang="en-US" altLang="ko-KR" sz="2200" dirty="0">
              <a:latin typeface="청주대학교L" panose="02000600000101010101" pitchFamily="2" charset="-127"/>
              <a:ea typeface="청주대학교L" panose="02000600000101010101" pitchFamily="2" charset="-127"/>
            </a:endParaRPr>
          </a:p>
          <a:p>
            <a:r>
              <a:rPr lang="ko-KR" altLang="en-US" sz="2200" dirty="0">
                <a:latin typeface="KoPub돋움체_Pro Light" panose="00000300000000000000" pitchFamily="50" charset="-127"/>
                <a:ea typeface="KoPub돋움체_Pro Light" panose="00000300000000000000" pitchFamily="50" charset="-127"/>
              </a:rPr>
              <a:t>   자동차 관련 업계 뿐만 아니라 전기</a:t>
            </a:r>
            <a:r>
              <a:rPr lang="en-US" altLang="ko-KR" sz="2200" dirty="0">
                <a:latin typeface="KoPub돋움체_Pro Light" panose="00000300000000000000" pitchFamily="50" charset="-127"/>
                <a:ea typeface="KoPub돋움체_Pro Light" panose="00000300000000000000" pitchFamily="50" charset="-127"/>
              </a:rPr>
              <a:t>,</a:t>
            </a:r>
            <a:r>
              <a:rPr lang="ko-KR" altLang="en-US" sz="2200" dirty="0">
                <a:latin typeface="KoPub돋움체_Pro Light" panose="00000300000000000000" pitchFamily="50" charset="-127"/>
                <a:ea typeface="KoPub돋움체_Pro Light" panose="00000300000000000000" pitchFamily="50" charset="-127"/>
              </a:rPr>
              <a:t> 전자</a:t>
            </a:r>
            <a:r>
              <a:rPr lang="en-US" altLang="ko-KR" sz="2200" dirty="0">
                <a:latin typeface="KoPub돋움체_Pro Light" panose="00000300000000000000" pitchFamily="50" charset="-127"/>
                <a:ea typeface="KoPub돋움체_Pro Light" panose="00000300000000000000" pitchFamily="50" charset="-127"/>
              </a:rPr>
              <a:t>, </a:t>
            </a:r>
            <a:r>
              <a:rPr lang="ko-KR" altLang="en-US" sz="2200" dirty="0">
                <a:latin typeface="KoPub돋움체_Pro Light" panose="00000300000000000000" pitchFamily="50" charset="-127"/>
                <a:ea typeface="KoPub돋움체_Pro Light" panose="00000300000000000000" pitchFamily="50" charset="-127"/>
              </a:rPr>
              <a:t>기계 관련</a:t>
            </a:r>
            <a:endParaRPr lang="en-US" altLang="ko-KR" sz="2200" dirty="0">
              <a:latin typeface="KoPub돋움체_Pro Light" panose="00000300000000000000" pitchFamily="50" charset="-127"/>
              <a:ea typeface="KoPub돋움체_Pro Light" panose="00000300000000000000" pitchFamily="50" charset="-127"/>
            </a:endParaRPr>
          </a:p>
          <a:p>
            <a:r>
              <a:rPr lang="en-US" altLang="ko-KR" sz="2200" dirty="0">
                <a:latin typeface="KoPub돋움체_Pro Light" panose="00000300000000000000" pitchFamily="50" charset="-127"/>
                <a:ea typeface="KoPub돋움체_Pro Light" panose="00000300000000000000" pitchFamily="50" charset="-127"/>
              </a:rPr>
              <a:t>  </a:t>
            </a:r>
            <a:r>
              <a:rPr lang="ko-KR" altLang="en-US" sz="2200" dirty="0">
                <a:latin typeface="KoPub돋움체_Pro Light" panose="00000300000000000000" pitchFamily="50" charset="-127"/>
                <a:ea typeface="KoPub돋움체_Pro Light" panose="00000300000000000000" pitchFamily="50" charset="-127"/>
              </a:rPr>
              <a:t> 업계에서도 많은 특허를 출원하였음</a:t>
            </a:r>
            <a:endParaRPr lang="en-US" altLang="ko-KR" sz="2200" dirty="0">
              <a:latin typeface="KoPub돋움체_Pro Light" panose="00000300000000000000" pitchFamily="50" charset="-127"/>
              <a:ea typeface="KoPub돋움체_Pro Light" panose="00000300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200" dirty="0">
              <a:latin typeface="청주대학교L" panose="02000600000101010101" pitchFamily="2" charset="-127"/>
              <a:ea typeface="청주대학교L" panose="02000600000101010101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특허 빅데이터 분석 결과</a:t>
            </a:r>
            <a:r>
              <a:rPr lang="en-US" altLang="ko-KR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,</a:t>
            </a:r>
            <a:r>
              <a:rPr lang="ko-KR" altLang="en-US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 </a:t>
            </a:r>
            <a:endParaRPr lang="en-US" altLang="ko-KR" sz="2200" dirty="0">
              <a:latin typeface="청주대학교L" panose="02000600000101010101" pitchFamily="2" charset="-127"/>
              <a:ea typeface="청주대학교L" panose="02000600000101010101" pitchFamily="2" charset="-127"/>
            </a:endParaRPr>
          </a:p>
          <a:p>
            <a:r>
              <a:rPr lang="en-US" altLang="ko-KR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   IPC</a:t>
            </a:r>
            <a:r>
              <a:rPr lang="ko-KR" altLang="en-US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코드 </a:t>
            </a:r>
            <a:r>
              <a:rPr lang="en-US" altLang="ko-KR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‘B60L’, ‘B60K’, ‘B25J’ </a:t>
            </a:r>
            <a:r>
              <a:rPr lang="ko-KR" altLang="en-US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등 전기 차량 및  </a:t>
            </a:r>
            <a:endParaRPr lang="en-US" altLang="ko-KR" sz="2200" dirty="0">
              <a:latin typeface="청주대학교L" panose="02000600000101010101" pitchFamily="2" charset="-127"/>
              <a:ea typeface="청주대학교L" panose="02000600000101010101" pitchFamily="2" charset="-127"/>
            </a:endParaRPr>
          </a:p>
          <a:p>
            <a:r>
              <a:rPr lang="en-US" altLang="ko-KR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   </a:t>
            </a:r>
            <a:r>
              <a:rPr lang="ko-KR" altLang="en-US" sz="2200" dirty="0" err="1">
                <a:latin typeface="청주대학교L" panose="02000600000101010101" pitchFamily="2" charset="-127"/>
                <a:ea typeface="청주대학교L" panose="02000600000101010101" pitchFamily="2" charset="-127"/>
              </a:rPr>
              <a:t>매니퓰레이터</a:t>
            </a:r>
            <a:r>
              <a:rPr lang="en-US" altLang="ko-KR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(</a:t>
            </a:r>
            <a:r>
              <a:rPr lang="ko-KR" altLang="en-US" sz="2200" dirty="0" err="1">
                <a:latin typeface="청주대학교L" panose="02000600000101010101" pitchFamily="2" charset="-127"/>
                <a:ea typeface="청주대학교L" panose="02000600000101010101" pitchFamily="2" charset="-127"/>
              </a:rPr>
              <a:t>로봇팔</a:t>
            </a:r>
            <a:r>
              <a:rPr lang="en-US" altLang="ko-KR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)</a:t>
            </a:r>
            <a:r>
              <a:rPr lang="ko-KR" altLang="en-US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와 </a:t>
            </a:r>
            <a:r>
              <a:rPr lang="en-US" altLang="ko-KR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 </a:t>
            </a:r>
            <a:r>
              <a:rPr lang="ko-KR" altLang="en-US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관련된 기술의 특허를 </a:t>
            </a:r>
            <a:endParaRPr lang="en-US" altLang="ko-KR" sz="2200" dirty="0">
              <a:latin typeface="청주대학교L" panose="02000600000101010101" pitchFamily="2" charset="-127"/>
              <a:ea typeface="청주대학교L" panose="02000600000101010101" pitchFamily="2" charset="-127"/>
            </a:endParaRPr>
          </a:p>
          <a:p>
            <a:r>
              <a:rPr lang="en-US" altLang="ko-KR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   </a:t>
            </a:r>
            <a:r>
              <a:rPr lang="ko-KR" altLang="en-US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중심으로 출원이 이루어짐</a:t>
            </a:r>
            <a:endParaRPr lang="en-US" altLang="ko-KR" sz="2200" dirty="0">
              <a:latin typeface="청주대학교L" panose="02000600000101010101" pitchFamily="2" charset="-127"/>
              <a:ea typeface="청주대학교L" panose="02000600000101010101" pitchFamily="2" charset="-127"/>
            </a:endParaRPr>
          </a:p>
          <a:p>
            <a:r>
              <a:rPr lang="en-US" altLang="ko-KR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   </a:t>
            </a:r>
            <a:r>
              <a:rPr lang="ko-KR" altLang="en-US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무선 충전에서 </a:t>
            </a:r>
            <a:r>
              <a:rPr lang="en-US" altLang="ko-KR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ACD </a:t>
            </a:r>
            <a:r>
              <a:rPr lang="ko-KR" altLang="en-US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충전으로 연구개발방향이  </a:t>
            </a:r>
            <a:endParaRPr lang="en-US" altLang="ko-KR" sz="2200" dirty="0">
              <a:latin typeface="청주대학교L" panose="02000600000101010101" pitchFamily="2" charset="-127"/>
              <a:ea typeface="청주대학교L" panose="02000600000101010101" pitchFamily="2" charset="-127"/>
            </a:endParaRPr>
          </a:p>
          <a:p>
            <a:r>
              <a:rPr lang="en-US" altLang="ko-KR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   </a:t>
            </a:r>
            <a:r>
              <a:rPr lang="ko-KR" altLang="en-US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진행중이며</a:t>
            </a:r>
            <a:r>
              <a:rPr lang="en-US" altLang="ko-KR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, </a:t>
            </a:r>
            <a:r>
              <a:rPr lang="ko-KR" altLang="en-US" sz="2200" dirty="0">
                <a:latin typeface="KoPub돋움체_Pro Light" panose="00000300000000000000" pitchFamily="50" charset="-127"/>
                <a:ea typeface="KoPub돋움체_Pro Light" panose="00000300000000000000" pitchFamily="50" charset="-127"/>
                <a:cs typeface="Segoe UI" panose="020B0502040204020203" pitchFamily="34" charset="0"/>
              </a:rPr>
              <a:t>차량 위치 정렬 기술에 대한 분명한 </a:t>
            </a:r>
            <a:endParaRPr lang="en-US" altLang="ko-KR" sz="2200" dirty="0">
              <a:latin typeface="KoPub돋움체_Pro Light" panose="00000300000000000000" pitchFamily="50" charset="-127"/>
              <a:ea typeface="KoPub돋움체_Pro Light" panose="00000300000000000000" pitchFamily="50" charset="-127"/>
              <a:cs typeface="Segoe UI" panose="020B0502040204020203" pitchFamily="34" charset="0"/>
            </a:endParaRPr>
          </a:p>
          <a:p>
            <a:r>
              <a:rPr lang="en-US" altLang="ko-KR" sz="2200" dirty="0">
                <a:latin typeface="KoPub돋움체_Pro Light" panose="00000300000000000000" pitchFamily="50" charset="-127"/>
                <a:ea typeface="KoPub돋움체_Pro Light" panose="00000300000000000000" pitchFamily="50" charset="-127"/>
                <a:cs typeface="Segoe UI" panose="020B0502040204020203" pitchFamily="34" charset="0"/>
              </a:rPr>
              <a:t>   </a:t>
            </a:r>
            <a:r>
              <a:rPr lang="ko-KR" altLang="en-US" sz="2200" dirty="0">
                <a:latin typeface="KoPub돋움체_Pro Light" panose="00000300000000000000" pitchFamily="50" charset="-127"/>
                <a:ea typeface="KoPub돋움체_Pro Light" panose="00000300000000000000" pitchFamily="50" charset="-127"/>
                <a:cs typeface="Segoe UI" panose="020B0502040204020203" pitchFamily="34" charset="0"/>
              </a:rPr>
              <a:t>수단은 연구개발 중인 것으로 보임</a:t>
            </a:r>
            <a:r>
              <a:rPr lang="en-US" altLang="ko-KR" sz="2200" dirty="0">
                <a:latin typeface="청주대학교L" panose="02000600000101010101" pitchFamily="2" charset="-127"/>
                <a:ea typeface="청주대학교L" panose="02000600000101010101" pitchFamily="2" charset="-127"/>
              </a:rPr>
              <a:t>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32C515-AF37-6B42-786A-32020A777E09}"/>
              </a:ext>
            </a:extLst>
          </p:cNvPr>
          <p:cNvSpPr txBox="1"/>
          <p:nvPr/>
        </p:nvSpPr>
        <p:spPr>
          <a:xfrm>
            <a:off x="24762936" y="29104639"/>
            <a:ext cx="7428081" cy="6215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오늘날 환경 문제에 따른 글로벌 탄소중립 속에서 전기차 시장은 더욱 성장할 것임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</a:t>
            </a:r>
          </a:p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altLang="ko-KR" sz="2200" kern="0" spc="0" dirty="0">
              <a:solidFill>
                <a:srgbClr val="000000"/>
              </a:solidFill>
              <a:effectLst/>
              <a:latin typeface="한양신명조"/>
              <a:ea typeface="한양신명조"/>
            </a:endParaRPr>
          </a:p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200" kern="0" dirty="0">
                <a:solidFill>
                  <a:srgbClr val="000000"/>
                </a:solidFill>
                <a:latin typeface="한양신명조"/>
                <a:ea typeface="한양신명조"/>
              </a:rPr>
              <a:t>향후 미래에 전기차 충전 플랫폼은 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충전 외에도 다양한 작업을 수행할 수 있을 것으로 예측됨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</a:t>
            </a:r>
          </a:p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altLang="ko-KR" sz="2200" kern="0" spc="0" dirty="0">
              <a:solidFill>
                <a:srgbClr val="000000"/>
              </a:solidFill>
              <a:effectLst/>
              <a:latin typeface="한양신명조"/>
              <a:ea typeface="한양신명조"/>
            </a:endParaRPr>
          </a:p>
          <a:p>
            <a:pPr marL="285750" indent="-285750" algn="just" fontAlgn="base" latinLnBrk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고객경험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(CX)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을 기반으로 사용자의 안전과 신뢰를 보장하는 것이 최우선으로 생각되며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, 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기존 설치된 충전 플랫폼을 개선 및 변형하여 공간 제약으로 인한 문제와 비용 절감도 가능한 기술로 거듭나야 할 것임</a:t>
            </a:r>
            <a:endParaRPr lang="en-US" altLang="ko-KR" sz="2200" kern="0" spc="0" dirty="0">
              <a:solidFill>
                <a:srgbClr val="000000"/>
              </a:solidFill>
              <a:effectLst/>
              <a:latin typeface="한양신명조"/>
              <a:ea typeface="한양신명조"/>
            </a:endParaRPr>
          </a:p>
          <a:p>
            <a:pPr marL="285750" indent="-285750" algn="just" fontAlgn="base" latinLnBrk="1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2200" kern="0" spc="0" dirty="0">
              <a:solidFill>
                <a:srgbClr val="000000"/>
              </a:solidFill>
              <a:effectLst/>
              <a:latin typeface="한양신명조"/>
              <a:ea typeface="한양신명조"/>
            </a:endParaRPr>
          </a:p>
          <a:p>
            <a:pPr marL="285750" marR="0" indent="-2857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하지만 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ACD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기반 로봇충전의 포지셔닝 및 페어링에 대한 표준화와 충전 인프라 확충이라는 필수적으로 이루어져야 할 과제가 존재함</a:t>
            </a:r>
            <a:endParaRPr lang="ko-KR" altLang="en-US" sz="2200" kern="0" spc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9BE8B0-4604-F1FB-998B-053E513DE0CA}"/>
              </a:ext>
            </a:extLst>
          </p:cNvPr>
          <p:cNvSpPr/>
          <p:nvPr/>
        </p:nvSpPr>
        <p:spPr>
          <a:xfrm>
            <a:off x="17313452" y="28362401"/>
            <a:ext cx="5796000" cy="61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청주대학교L" panose="02000600000101010101" pitchFamily="2" charset="-127"/>
                <a:ea typeface="청주대학교L" panose="02000600000101010101" pitchFamily="2" charset="-127"/>
              </a:rPr>
              <a:t>6-1 </a:t>
            </a:r>
            <a:r>
              <a:rPr lang="ko-KR" altLang="en-US" sz="2400" dirty="0">
                <a:solidFill>
                  <a:schemeClr val="tx1"/>
                </a:solidFill>
                <a:latin typeface="청주대학교L" panose="02000600000101010101" pitchFamily="2" charset="-127"/>
                <a:ea typeface="청주대학교L" panose="02000600000101010101" pitchFamily="2" charset="-127"/>
              </a:rPr>
              <a:t>결론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B1AF61-FD92-1FEC-A23B-599E79BE7EAF}"/>
              </a:ext>
            </a:extLst>
          </p:cNvPr>
          <p:cNvSpPr/>
          <p:nvPr/>
        </p:nvSpPr>
        <p:spPr>
          <a:xfrm>
            <a:off x="24748531" y="28362401"/>
            <a:ext cx="5796000" cy="619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청주대학교L" panose="02000600000101010101" pitchFamily="2" charset="-127"/>
                <a:ea typeface="청주대학교L" panose="02000600000101010101" pitchFamily="2" charset="-127"/>
              </a:rPr>
              <a:t>6-2 </a:t>
            </a:r>
            <a:r>
              <a:rPr lang="ko-KR" altLang="en-US" sz="2400" dirty="0">
                <a:solidFill>
                  <a:schemeClr val="tx1"/>
                </a:solidFill>
                <a:latin typeface="청주대학교L" panose="02000600000101010101" pitchFamily="2" charset="-127"/>
                <a:ea typeface="청주대학교L" panose="02000600000101010101" pitchFamily="2" charset="-127"/>
              </a:rPr>
              <a:t>시사점</a:t>
            </a:r>
          </a:p>
        </p:txBody>
      </p:sp>
    </p:spTree>
    <p:extLst>
      <p:ext uri="{BB962C8B-B14F-4D97-AF65-F5344CB8AC3E}">
        <p14:creationId xmlns:p14="http://schemas.microsoft.com/office/powerpoint/2010/main" val="19794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B3C5C-C808-1B4F-4C9C-A8A25F19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갈매기형 화살표 단색으로 채워진">
            <a:extLst>
              <a:ext uri="{FF2B5EF4-FFF2-40B4-BE49-F238E27FC236}">
                <a16:creationId xmlns:a16="http://schemas.microsoft.com/office/drawing/2014/main" id="{15863234-0E91-8214-B313-462948A95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1401" y="15187614"/>
            <a:ext cx="867600" cy="86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071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250</TotalTime>
  <Words>857</Words>
  <Application>Microsoft Office PowerPoint</Application>
  <PresentationFormat>사용자 지정</PresentationFormat>
  <Paragraphs>128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5" baseType="lpstr">
      <vt:lpstr>KoPub돋움체_Pro Bold</vt:lpstr>
      <vt:lpstr>KoPub돋움체_Pro Light</vt:lpstr>
      <vt:lpstr>맑은 고딕</vt:lpstr>
      <vt:lpstr>청주대학교L</vt:lpstr>
      <vt:lpstr>한양신명조</vt:lpstr>
      <vt:lpstr>한양중고딕</vt:lpstr>
      <vt:lpstr>함초롬바탕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김다원</dc:creator>
  <cp:lastModifiedBy>정락 손</cp:lastModifiedBy>
  <cp:revision>14</cp:revision>
  <dcterms:created xsi:type="dcterms:W3CDTF">2023-10-25T08:48:32Z</dcterms:created>
  <dcterms:modified xsi:type="dcterms:W3CDTF">2023-10-31T11:16:16Z</dcterms:modified>
</cp:coreProperties>
</file>