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57" r:id="rId21"/>
    <p:sldId id="258" r:id="rId22"/>
    <p:sldId id="276" r:id="rId23"/>
    <p:sldId id="271" r:id="rId24"/>
    <p:sldId id="272" r:id="rId25"/>
    <p:sldId id="278" r:id="rId26"/>
    <p:sldId id="279" r:id="rId27"/>
    <p:sldId id="277" r:id="rId28"/>
    <p:sldId id="259" r:id="rId29"/>
    <p:sldId id="260" r:id="rId30"/>
    <p:sldId id="263" r:id="rId31"/>
    <p:sldId id="268" r:id="rId32"/>
    <p:sldId id="269" r:id="rId33"/>
    <p:sldId id="270" r:id="rId34"/>
    <p:sldId id="273" r:id="rId35"/>
    <p:sldId id="264" r:id="rId36"/>
    <p:sldId id="265" r:id="rId37"/>
    <p:sldId id="266" r:id="rId38"/>
    <p:sldId id="267" r:id="rId39"/>
    <p:sldId id="280" r:id="rId40"/>
    <p:sldId id="26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2125311241.png"></Relationship><Relationship Id="rId6" Type="http://schemas.openxmlformats.org/officeDocument/2006/relationships/image" Target="../media/fImage247301138467.png"></Relationship><Relationship Id="rId7" Type="http://schemas.openxmlformats.org/officeDocument/2006/relationships/image" Target="../media/image20.png"></Relationship><Relationship Id="rId8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image" Target="../media/image18.png"></Relationship><Relationship Id="rId5" Type="http://schemas.openxmlformats.org/officeDocument/2006/relationships/image" Target="../media/fImage405841786334.png"></Relationship><Relationship Id="rId6" Type="http://schemas.openxmlformats.org/officeDocument/2006/relationships/slideLayout" Target="../slideLayouts/slideLayout2.xml"></Relationship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22.png"></Relationship><Relationship Id="rId4" Type="http://schemas.openxmlformats.org/officeDocument/2006/relationships/image" Target="../media/image24.png"></Relationship><Relationship Id="rId5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7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7.png"></Relationship><Relationship Id="rId4" Type="http://schemas.openxmlformats.org/officeDocument/2006/relationships/image" Target="../media/image9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10.png"></Relationship><Relationship Id="rId4" Type="http://schemas.openxmlformats.org/officeDocument/2006/relationships/image" Target="../media/image12.png"></Relationship><Relationship Id="rId5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7주차 주말 미션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5905" cy="16573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WEB - JQuery, Ajax 실습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4팀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547745" y="2764790"/>
            <a:ext cx="5106035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en-US" altLang="ko-KR"/>
              <a:t>JSON </a:t>
            </a:r>
            <a:r>
              <a:rPr lang="ko-KR" altLang="en-US"/>
              <a:t>사용할 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</a:t>
            </a:r>
            <a:r>
              <a:rPr lang="en-US" altLang="ko-KR"/>
              <a:t>-</a:t>
            </a:r>
            <a:r>
              <a:rPr lang="ko-KR" altLang="ko-KR"/>
              <a:t>2</a:t>
            </a:r>
            <a:r>
              <a:rPr lang="ko-KR" altLang="en-US"/>
              <a:t>. 아이디 중복체크 기능구현</a:t>
            </a:r>
            <a:endParaRPr lang="ko-KR" altLang="en-US"/>
          </a:p>
        </p:txBody>
      </p:sp>
      <p:pic>
        <p:nvPicPr>
          <p:cNvPr id="7" name="그림 1" descr="C:/Users/thswl/AppData/Roaming/PolarisOffice/ETemp/22748_16105616/fImage21253112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875" y="1607820"/>
            <a:ext cx="5414010" cy="2504440"/>
          </a:xfrm>
          <a:prstGeom prst="rect"/>
          <a:noFill/>
        </p:spPr>
      </p:pic>
      <p:pic>
        <p:nvPicPr>
          <p:cNvPr id="8" name="그림 2" descr="C:/Users/thswl/AppData/Roaming/PolarisOffice/ETemp/22748_16105616/fImage24730113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020" y="4092575"/>
            <a:ext cx="5523865" cy="2559685"/>
          </a:xfrm>
          <a:prstGeom prst="rect"/>
          <a:noFill/>
        </p:spPr>
      </p:pic>
      <p:pic>
        <p:nvPicPr>
          <p:cNvPr id="9" name="그림 5" descr="C:/Users/thswl/AppData/Roaming/PolarisOffice/ETemp/22748_16105616/image2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6115" y="1614170"/>
            <a:ext cx="4730115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453495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</a:t>
            </a:r>
            <a:r>
              <a:rPr lang="en-US" altLang="ko-KR"/>
              <a:t>-</a:t>
            </a:r>
            <a:r>
              <a:rPr lang="ko-KR" altLang="ko-KR"/>
              <a:t>2</a:t>
            </a:r>
            <a:r>
              <a:rPr lang="ko-KR" altLang="en-US"/>
              <a:t>. 방명록 아이디 검색 기능 구현</a:t>
            </a:r>
            <a:endParaRPr lang="ko-KR" altLang="en-US"/>
          </a:p>
        </p:txBody>
      </p:sp>
      <p:pic>
        <p:nvPicPr>
          <p:cNvPr id="4" name="그림 14" descr="C:/Users/thswl/AppData/Roaming/PolarisOffice/ETemp/22748_16105616/image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3405" y="1436370"/>
            <a:ext cx="6196965" cy="2243455"/>
          </a:xfrm>
          <a:prstGeom prst="rect"/>
          <a:noFill/>
        </p:spPr>
      </p:pic>
      <p:pic>
        <p:nvPicPr>
          <p:cNvPr id="5" name="그림 15" descr="C:/Users/thswl/AppData/Roaming/PolarisOffice/ETemp/22748_16105616/image1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8485" y="3677920"/>
            <a:ext cx="6178550" cy="2987675"/>
          </a:xfrm>
          <a:prstGeom prst="rect"/>
          <a:noFill/>
        </p:spPr>
      </p:pic>
      <p:pic>
        <p:nvPicPr>
          <p:cNvPr id="6" name="그림 6" descr="C:/Users/thswl/AppData/Roaming/PolarisOffice/ETemp/22748_16105616/fImage4058417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28750"/>
            <a:ext cx="4763135" cy="5223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6. Class Diagram</a:t>
            </a:r>
          </a:p>
        </p:txBody>
      </p:sp>
      <p:pic>
        <p:nvPicPr>
          <p:cNvPr id="4" name="그림 16" descr="C:/Users/thswl/AppData/Roaming/PolarisOffice/ETemp/23668_18410192/fImage21567134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33245"/>
            <a:ext cx="8496935" cy="43821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3</a:t>
            </a:r>
            <a:r>
              <a:rPr lang="ko-KR" altLang="en-US"/>
              <a:t>. FrontAjaxController.java, AjaxAction.java, AjaxActionFactory.java</a:t>
            </a:r>
            <a:endParaRPr lang="ko-KR" altLang="en-US"/>
          </a:p>
        </p:txBody>
      </p:sp>
      <p:pic>
        <p:nvPicPr>
          <p:cNvPr id="4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5" y="1694180"/>
            <a:ext cx="4615815" cy="5044440"/>
          </a:xfrm>
          <a:prstGeom prst="rect">
            <a:avLst/>
          </a:prstGeom>
          <a:noFill/>
        </p:spPr>
      </p:pic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180"/>
            <a:ext cx="4236085" cy="1337310"/>
          </a:xfrm>
          <a:prstGeom prst="rect">
            <a:avLst/>
          </a:prstGeom>
          <a:noFill/>
        </p:spPr>
      </p:pic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40" y="3201670"/>
            <a:ext cx="4402455" cy="34791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4</a:t>
            </a:r>
            <a:r>
              <a:rPr lang="ko-KR" altLang="en-US"/>
              <a:t>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CheckDuplicateIdAction.java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1806575"/>
            <a:ext cx="8658860" cy="46583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5</a:t>
            </a:r>
            <a:r>
              <a:rPr lang="ko-KR" altLang="en-US"/>
              <a:t>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GetVisitorListByIdAction.java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70" y="1965960"/>
            <a:ext cx="8811260" cy="4020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6</a:t>
            </a:r>
            <a:r>
              <a:rPr lang="ko-KR" altLang="en-US"/>
              <a:t>.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GetVisitorListByIdAction.java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70" y="1965960"/>
            <a:ext cx="8811260" cy="402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84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7. 동기통신과 비동기통신 차이점 정리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71770" cy="2216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동기 - </a:t>
            </a:r>
            <a:r>
              <a:rPr lang="ko-KR" altLang="en-US" sz="2000"/>
              <a:t>‘</a:t>
            </a:r>
            <a:r>
              <a:rPr sz="2000">
                <a:latin typeface="맑은 고딕" charset="0"/>
                <a:ea typeface="맑은 고딕" charset="0"/>
              </a:rPr>
              <a:t>결과를 기다리는 것’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장점 : 업무가 단순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- 단점 : 자원을 비효율적으로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--&gt; 결과를 기다려야 하는 경우에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1800">
                <a:latin typeface="맑은 고딕" charset="0"/>
                <a:ea typeface="맑은 고딕" charset="0"/>
              </a:rPr>
              <a:t>ex)은행 계좌이체, 회원가입, 온도체크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6085205" y="1844040"/>
            <a:ext cx="5271770" cy="2225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비동기 - </a:t>
            </a:r>
            <a:r>
              <a:rPr lang="ko-KR" altLang="en-US" sz="2000">
                <a:latin typeface="+mn-lt"/>
                <a:ea typeface="+mn-ea"/>
                <a:cs typeface="+mn-cs"/>
              </a:rPr>
              <a:t>‘</a:t>
            </a:r>
            <a:r>
              <a:rPr sz="2000">
                <a:latin typeface="맑은 고딕" charset="0"/>
                <a:ea typeface="맑은 고딕" charset="0"/>
              </a:rPr>
              <a:t>결과를 기다리</a:t>
            </a:r>
            <a:r>
              <a:rPr lang="ko-KR" sz="2000">
                <a:latin typeface="맑은 고딕" charset="0"/>
                <a:ea typeface="맑은 고딕" charset="0"/>
              </a:rPr>
              <a:t>지 않</a:t>
            </a:r>
            <a:r>
              <a:rPr sz="2000">
                <a:latin typeface="맑은 고딕" charset="0"/>
                <a:ea typeface="맑은 고딕" charset="0"/>
              </a:rPr>
              <a:t>는 것'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장점 : 자원을 효율적으로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단점 : 업무가 복잡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--&gt; 결과</a:t>
            </a:r>
            <a:r>
              <a:rPr lang="ko-KR" sz="1800">
                <a:latin typeface="맑은 고딕" charset="0"/>
                <a:ea typeface="맑은 고딕" charset="0"/>
              </a:rPr>
              <a:t>를 기다리지 않고 다른 작업과 병행할 때 사용하고 특정부분의 데이터만 변경할 때 사용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ex) 아이디 중복체크, 라이브검색, 지도검색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3435" y="4041775"/>
            <a:ext cx="10538460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동기방식은 설계가 매우 간단하고 직관적이지만 결과가 주어질 때까지 아무것도 못하고 대기해야 하는 단점이 있고, 비동기방식은 동기보다 복잡하지만 결과가 주어지는데 시간이 걸리더라도 그 시간 동안 다른 작업을 할 수 있으므로 자원을 효율적으로 사용할 수 있는 장점이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페이지 리로드의 경우, 전체 리소스를 다시 불러와야 하는데 이미지, 스크립트 , 기타 코드 등을 모두 재요청할 경우 불필요한 리소스 낭비가 발생하게 되지만 비동기식 방식을 이용할 경우 필요한 부분만 불러와 사용할 수 있으므로 매우 큰 장점이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- 동기는 추구하는 같은 행위(목적)가 동시에 이루어지며, 비동기는 추구하는 행위(목적)가 다를 수도 있고, 동시에 이루어지지도 않는다고 요약할 수 있겠다.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7-1. 동기와 비동기 참고사진1</a:t>
            </a:r>
          </a:p>
        </p:txBody>
      </p:sp>
      <p:pic>
        <p:nvPicPr>
          <p:cNvPr id="3" name="내용 개체 틀 2" descr="C:/Users/thswl/AppData/Roaming/PolarisOffice/ETemp/22748_16105616/image27.jpeg"/>
          <p:cNvPicPr>
            <a:picLocks noChangeAspect="1" noGrp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8215" y="1825625"/>
            <a:ext cx="7736840" cy="43522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1. jquery-3.6.0.js 파일 등록(js라이브러리)</a:t>
            </a:r>
            <a:endParaRPr lang="ko-KR" altLang="en-US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65" y="2078990"/>
            <a:ext cx="4693285" cy="1523365"/>
          </a:xfrm>
          <a:prstGeom prst="rect">
            <a:avLst/>
          </a:prstGeom>
          <a:noFill/>
        </p:spPr>
      </p:pic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15" y="4215765"/>
            <a:ext cx="7264400" cy="957580"/>
          </a:xfrm>
          <a:prstGeom prst="rect">
            <a:avLst/>
          </a:prstGeom>
          <a:noFill/>
        </p:spPr>
      </p:pic>
      <p:sp>
        <p:nvSpPr>
          <p:cNvPr id="6" name="텍스트 상자 6"/>
          <p:cNvSpPr txBox="1">
            <a:spLocks/>
          </p:cNvSpPr>
          <p:nvPr/>
        </p:nvSpPr>
        <p:spPr>
          <a:xfrm>
            <a:off x="3508375" y="5269230"/>
            <a:ext cx="517588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제이쿼리</a:t>
            </a:r>
            <a:r>
              <a:rPr lang="ko-KR" sz="1800">
                <a:latin typeface="맑은 고딕" charset="0"/>
                <a:ea typeface="맑은 고딕" charset="0"/>
              </a:rPr>
              <a:t>를 사용하면 jsp, html에서 ajax를 사용해 서버로부터 비동기적으로 XML, JSON형태의 테이터를 응답받는 과정을 쉽게 처리할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7-2. 동기와 비동기 참고사진2</a:t>
            </a:r>
            <a:endParaRPr lang="ko-KR" altLang="en-US"/>
          </a:p>
        </p:txBody>
      </p:sp>
      <p:pic>
        <p:nvPicPr>
          <p:cNvPr id="3" name="내용 개체 틀 2" descr="C:/Users/thswl/AppData/Roaming/PolarisOffice/ETemp/24288_15645152/fImage575981346962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825625"/>
            <a:ext cx="8535035" cy="43516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7-3. 동기와 비동기 참고사진3</a:t>
            </a:r>
            <a:endParaRPr lang="ko-KR" altLang="en-US"/>
          </a:p>
        </p:txBody>
      </p:sp>
      <p:pic>
        <p:nvPicPr>
          <p:cNvPr id="3" name="내용 개체 틀 2" descr="C:/Users/thswl/AppData/Roaming/PolarisOffice/ETemp/24288_15645152/fImage256131384464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1335" y="1825625"/>
            <a:ext cx="6069965" cy="43516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8. 참고출처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“</a:t>
            </a:r>
            <a:r>
              <a:rPr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22.03.17 java와 json파싱 Gson을 이용한 Ajax 통신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”, gogo_velog, 2022년 3월 17일 수정, 2022년 4월 30일 접속, https://velog.io/@ggg4155/22.03.17-Ajax로-통신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“동기, 비동기 처리”, goguard.log, 2020년 7월 8일 수정, 2022년 5월 1일 접속, https://velog.io/@daybreak/동기-비동기-처리.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“동기와 비동기에 대한 간단요약”, jch9537.log, 2020년 3월 15일 수정, 2022년 5월 1일 접속, https://velog.io/@jch9537/비동기.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“AJAX란?”, suyeon-b.github.io, 2021년 8월 12일 수정, 2022년 5월 1일 접속, https://suyeon-b.github.io/javascript/2021/08/12/Ajax란.html.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8. 참고출처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“</a:t>
            </a:r>
            <a:r>
              <a:rPr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22.03.17 java와 json파싱 Gson을 이용한 Ajax 통신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”, gogo_velog, 2022년 3월 17일 수정, 2022년 4월 30일 접속, https://velog.io/@ggg4155/22.03.17-Ajax%EB%A1%9C-%ED%86%B5%EC%8B%A0.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tern 플러그인 등록(자동완성기능확장)</a:t>
            </a:r>
          </a:p>
        </p:txBody>
      </p:sp>
      <p:pic>
        <p:nvPicPr>
          <p:cNvPr id="6" name="그림 3" descr="C:/Users/thswl/AppData/Roaming/PolarisOffice/ETemp/23668_18410192/fImage1846610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30" y="1851660"/>
            <a:ext cx="2981960" cy="3886835"/>
          </a:xfrm>
          <a:prstGeom prst="rect">
            <a:avLst/>
          </a:prstGeom>
          <a:noFill/>
        </p:spPr>
      </p:pic>
      <p:pic>
        <p:nvPicPr>
          <p:cNvPr id="7" name="그림 4" descr="C:/Users/thswl/AppData/Roaming/PolarisOffice/ETemp/23668_18410192/fImage40663110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05" y="1694815"/>
            <a:ext cx="5466080" cy="4199890"/>
          </a:xfrm>
          <a:prstGeom prst="rect">
            <a:avLst/>
          </a:prstGeom>
          <a:noFill/>
        </p:spPr>
      </p:pic>
      <p:sp>
        <p:nvSpPr>
          <p:cNvPr id="8" name="텍스트 상자 8"/>
          <p:cNvSpPr txBox="1">
            <a:spLocks/>
          </p:cNvSpPr>
          <p:nvPr/>
        </p:nvSpPr>
        <p:spPr>
          <a:xfrm>
            <a:off x="3601085" y="6134735"/>
            <a:ext cx="49752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http://oss.opensagres.fr/tern.repository/1.2.1/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Json 라이브러리 등록</a:t>
            </a:r>
          </a:p>
        </p:txBody>
      </p:sp>
      <p:pic>
        <p:nvPicPr>
          <p:cNvPr id="4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15" y="2526030"/>
            <a:ext cx="5036185" cy="1793240"/>
          </a:xfrm>
          <a:prstGeom prst="rect">
            <a:avLst/>
          </a:prstGeom>
          <a:noFill/>
        </p:spPr>
      </p:pic>
      <p:sp>
        <p:nvSpPr>
          <p:cNvPr id="5" name="텍스트 상자 10"/>
          <p:cNvSpPr txBox="1">
            <a:spLocks/>
          </p:cNvSpPr>
          <p:nvPr/>
        </p:nvSpPr>
        <p:spPr>
          <a:xfrm>
            <a:off x="2823210" y="5539740"/>
            <a:ext cx="73094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https://mvnrepository.com/artifact/com.google.code.gson/gson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" y="1503680"/>
            <a:ext cx="5629910" cy="3820160"/>
          </a:xfrm>
          <a:prstGeom prst="rect">
            <a:avLst/>
          </a:prstGeom>
          <a:noFill/>
        </p:spPr>
      </p:pic>
      <p:sp>
        <p:nvSpPr>
          <p:cNvPr id="7" name="텍스트 상자 7"/>
          <p:cNvSpPr txBox="1">
            <a:spLocks/>
          </p:cNvSpPr>
          <p:nvPr/>
        </p:nvSpPr>
        <p:spPr>
          <a:xfrm>
            <a:off x="2827655" y="6096000"/>
            <a:ext cx="67233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JSON 데이터로 변환해 응답하기 위해 라이브러리를 사용함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614295" y="2753995"/>
            <a:ext cx="697738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latinLnBrk="0">
              <a:buFontTx/>
              <a:buNone/>
            </a:pPr>
            <a:r>
              <a:rPr lang="en-US" altLang="ko-KR"/>
              <a:t>JSON </a:t>
            </a:r>
            <a:r>
              <a:rPr lang="ko-KR" altLang="en-US"/>
              <a:t>사용하지 않을 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0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</a:t>
            </a:r>
            <a:r>
              <a:rPr lang="en-US" altLang="ko-KR"/>
              <a:t>-</a:t>
            </a:r>
            <a:r>
              <a:rPr lang="ko-KR" altLang="ko-KR"/>
              <a:t>1</a:t>
            </a:r>
            <a:r>
              <a:rPr lang="ko-KR" altLang="en-US"/>
              <a:t>. 아이디 중복체크 기능구현</a:t>
            </a:r>
            <a:endParaRPr lang="ko-KR" altLang="en-US"/>
          </a:p>
        </p:txBody>
      </p:sp>
      <p:pic>
        <p:nvPicPr>
          <p:cNvPr id="7" name="그림 6" descr="C:/Users/thswl/AppData/Roaming/PolarisOffice/ETemp/22748_16105616/image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2671445"/>
            <a:ext cx="2940685" cy="2974975"/>
          </a:xfrm>
          <a:prstGeom prst="rect"/>
          <a:noFill/>
        </p:spPr>
      </p:pic>
      <p:pic>
        <p:nvPicPr>
          <p:cNvPr id="8" name="그림 7" descr="C:/Users/thswl/AppData/Roaming/PolarisOffice/ETemp/22748_16105616/image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0715" y="2668905"/>
            <a:ext cx="2921000" cy="2964180"/>
          </a:xfrm>
          <a:prstGeom prst="rect"/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490" y="1347470"/>
            <a:ext cx="4244340" cy="55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453495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5</a:t>
            </a:r>
            <a:r>
              <a:rPr lang="en-US" altLang="ko-KR"/>
              <a:t>-</a:t>
            </a:r>
            <a:r>
              <a:rPr lang="ko-KR" altLang="ko-KR"/>
              <a:t>1</a:t>
            </a:r>
            <a:r>
              <a:rPr lang="ko-KR" altLang="en-US"/>
              <a:t>. 방명록 아이디 검색 기능 구현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691640"/>
            <a:ext cx="6095365" cy="2234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4208780"/>
            <a:ext cx="3893185" cy="20885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341245"/>
            <a:ext cx="4803140" cy="33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1</a:t>
            </a:r>
            <a:r>
              <a:rPr lang="ko-KR" altLang="en-US"/>
              <a:t>. </a:t>
            </a:r>
            <a:r>
              <a:rPr lang="en-US" altLang="ko-KR"/>
              <a:t>SearchListAjaxAction.java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1404620"/>
            <a:ext cx="8112125" cy="52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6-</a:t>
            </a:r>
            <a:r>
              <a:rPr lang="ko-KR" altLang="en-US"/>
              <a:t>2</a:t>
            </a:r>
            <a:r>
              <a:rPr lang="ko-KR" altLang="en-US"/>
              <a:t>. </a:t>
            </a:r>
            <a:r>
              <a:rPr lang="en-US" altLang="ko-KR"/>
              <a:t>IdCheckAjaxAction.java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55" y="1600835"/>
            <a:ext cx="87725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40</Paragraphs>
  <Words>340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  <dcterms:modified xsi:type="dcterms:W3CDTF">2022-05-01T06:41:51Z</dcterms:modified>
</cp:coreProperties>
</file>