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24"/>
    <p:sldMasterId id="2147483672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57" r:id="rId33"/>
    <p:sldId id="258" r:id="rId34"/>
    <p:sldId id="25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자바미션08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JVM 메모리구조 그리기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 0"/>
          <p:cNvSpPr txBox="1">
            <a:spLocks/>
          </p:cNvSpPr>
          <p:nvPr/>
        </p:nvSpPr>
        <p:spPr>
          <a:xfrm rot="0">
            <a:off x="3390265" y="6415405"/>
            <a:ext cx="1766570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33120" y="6415405"/>
            <a:ext cx="1611630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8327390" y="17145"/>
            <a:ext cx="3865880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ms.addEmployee(new Programmer("e0003", "김사원", "개발부", 3000, "회계관리시스템"));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97510" y="508635"/>
            <a:ext cx="2482215" cy="5836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516890" y="4931410"/>
            <a:ext cx="2251710" cy="130048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 rot="0">
            <a:off x="941705" y="4999990"/>
            <a:ext cx="14058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608330" y="5441950"/>
            <a:ext cx="2045335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ms - 0X0001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8368030" y="951865"/>
            <a:ext cx="1719580" cy="15938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8368030" y="1408430"/>
            <a:ext cx="166560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ManagerService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10297160" y="955040"/>
            <a:ext cx="1719580" cy="15938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0348595" y="1398905"/>
            <a:ext cx="166560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Collection&lt;E&gt;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9271000" y="6420485"/>
            <a:ext cx="1766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Method Area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3028950" y="511810"/>
            <a:ext cx="2482215" cy="5836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3150870" y="1189355"/>
            <a:ext cx="223012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ManagerServiceImpl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3147060" y="609600"/>
            <a:ext cx="2251710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3138170" y="1543685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3138805" y="1863090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employees 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5664200" y="505460"/>
            <a:ext cx="2482215" cy="32816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5782310" y="629285"/>
            <a:ext cx="2251710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5812155" y="1222375"/>
            <a:ext cx="223012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HashSet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3137535" y="2180590"/>
            <a:ext cx="2259330" cy="3365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ManagerServiceImpl(...)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3143885" y="2509520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addEmployee(Employee 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3148965" y="285432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isEmployeeId(String id)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3148965" y="319278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getEmployees()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3142615" y="352425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getProgrammers()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3149600" y="385635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getEmployeeSalary(String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3143250" y="4188460"/>
            <a:ext cx="2247900" cy="45720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setDepartmentName(String id, String name)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3143250" y="464375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setSwName(id, name)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3150235" y="497586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getEmployeeIds(String name)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3150235" y="531431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getEmployeeTotalSalary()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3143885" y="564642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getEmployeeTotalAvgSalary()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5786120" y="1563370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 rot="0">
            <a:off x="5772150" y="2174875"/>
            <a:ext cx="2259330" cy="3365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HashSet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>
            <a:spLocks/>
          </p:cNvSpPr>
          <p:nvPr/>
        </p:nvSpPr>
        <p:spPr>
          <a:xfrm rot="0">
            <a:off x="5779135" y="2516505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add(e)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>
            <a:spLocks/>
          </p:cNvSpPr>
          <p:nvPr/>
        </p:nvSpPr>
        <p:spPr>
          <a:xfrm rot="0">
            <a:off x="5778500" y="2828925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size()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5772785" y="3161030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isEmpty()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5946140" y="1795780"/>
            <a:ext cx="1900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5953125" y="3389630"/>
            <a:ext cx="1900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3150870" y="599122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5657850" y="3908425"/>
            <a:ext cx="2482215" cy="24422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5775960" y="4032250"/>
            <a:ext cx="2251710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5779770" y="4585970"/>
            <a:ext cx="223012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Programmer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5767070" y="4966335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5753100" y="5603875"/>
            <a:ext cx="2259330" cy="3365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Programmer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 rot="0">
            <a:off x="5774055" y="5266055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SoftwareName - “...”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10253980" y="2741295"/>
            <a:ext cx="1765935" cy="35960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10303510" y="3227070"/>
            <a:ext cx="166560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Employee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Rect 0"/>
          <p:cNvSpPr>
            <a:spLocks/>
          </p:cNvSpPr>
          <p:nvPr/>
        </p:nvSpPr>
        <p:spPr>
          <a:xfrm rot="0">
            <a:off x="8614410" y="1066800"/>
            <a:ext cx="1235075" cy="3397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10520680" y="1060450"/>
            <a:ext cx="1235075" cy="3397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10560050" y="2869565"/>
            <a:ext cx="1177925" cy="3397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10357485" y="3606165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9" name="Rect 0"/>
          <p:cNvSpPr>
            <a:spLocks/>
          </p:cNvSpPr>
          <p:nvPr/>
        </p:nvSpPr>
        <p:spPr>
          <a:xfrm rot="0">
            <a:off x="10357485" y="4973320"/>
            <a:ext cx="1588135" cy="2851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Employee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0364470" y="3872865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" name="Rect 0"/>
          <p:cNvSpPr>
            <a:spLocks/>
          </p:cNvSpPr>
          <p:nvPr/>
        </p:nvSpPr>
        <p:spPr>
          <a:xfrm rot="0">
            <a:off x="10371455" y="4152900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name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Rect 0"/>
          <p:cNvSpPr>
            <a:spLocks/>
          </p:cNvSpPr>
          <p:nvPr/>
        </p:nvSpPr>
        <p:spPr>
          <a:xfrm rot="0">
            <a:off x="10351770" y="4419600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departmentName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10358755" y="4712335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salary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10370820" y="5608320"/>
            <a:ext cx="1562100" cy="2870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hashCode()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Rect 0"/>
          <p:cNvSpPr>
            <a:spLocks/>
          </p:cNvSpPr>
          <p:nvPr/>
        </p:nvSpPr>
        <p:spPr>
          <a:xfrm rot="0">
            <a:off x="10364470" y="5888355"/>
            <a:ext cx="1562100" cy="2870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equals()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0422890" y="5178425"/>
            <a:ext cx="14712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523875" y="4345940"/>
            <a:ext cx="2251710" cy="59182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Rect 0"/>
          <p:cNvSpPr txBox="1">
            <a:spLocks/>
          </p:cNvSpPr>
          <p:nvPr/>
        </p:nvSpPr>
        <p:spPr>
          <a:xfrm rot="0">
            <a:off x="611505" y="4447540"/>
            <a:ext cx="2056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addEmployee(e)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Rect 0"/>
          <p:cNvSpPr>
            <a:spLocks/>
          </p:cNvSpPr>
          <p:nvPr/>
        </p:nvSpPr>
        <p:spPr>
          <a:xfrm rot="0">
            <a:off x="517525" y="3122930"/>
            <a:ext cx="2251710" cy="12230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605155" y="3179445"/>
            <a:ext cx="2056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Programmer(...)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>
            <a:spLocks/>
          </p:cNvSpPr>
          <p:nvPr/>
        </p:nvSpPr>
        <p:spPr>
          <a:xfrm rot="0">
            <a:off x="628015" y="3613785"/>
            <a:ext cx="2045335" cy="30353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super - 0X0003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2" name="Rect 0"/>
          <p:cNvSpPr>
            <a:spLocks/>
          </p:cNvSpPr>
          <p:nvPr/>
        </p:nvSpPr>
        <p:spPr>
          <a:xfrm rot="0">
            <a:off x="621665" y="3919855"/>
            <a:ext cx="2045335" cy="32258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SoftwareName - 0X ...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3" name="Rect 0"/>
          <p:cNvSpPr>
            <a:spLocks/>
          </p:cNvSpPr>
          <p:nvPr/>
        </p:nvSpPr>
        <p:spPr>
          <a:xfrm rot="0">
            <a:off x="524510" y="2667635"/>
            <a:ext cx="2251710" cy="48768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518160" y="2179320"/>
            <a:ext cx="2251710" cy="48768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 txBox="1">
            <a:spLocks/>
          </p:cNvSpPr>
          <p:nvPr/>
        </p:nvSpPr>
        <p:spPr>
          <a:xfrm rot="0">
            <a:off x="612140" y="2222500"/>
            <a:ext cx="2056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Collection.add(e)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7" name="Rect 0"/>
          <p:cNvSpPr txBox="1">
            <a:spLocks/>
          </p:cNvSpPr>
          <p:nvPr/>
        </p:nvSpPr>
        <p:spPr>
          <a:xfrm rot="0">
            <a:off x="605790" y="2723515"/>
            <a:ext cx="2056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getEmployeeId()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8" name="Rect 0"/>
          <p:cNvCxnSpPr/>
          <p:nvPr/>
        </p:nvCxnSpPr>
        <p:spPr>
          <a:xfrm rot="0" flipV="1">
            <a:off x="7781290" y="3070860"/>
            <a:ext cx="2928620" cy="206946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t 0"/>
          <p:cNvCxnSpPr/>
          <p:nvPr/>
        </p:nvCxnSpPr>
        <p:spPr>
          <a:xfrm rot="0" flipV="1">
            <a:off x="5179060" y="1223010"/>
            <a:ext cx="3514090" cy="4953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t 0"/>
          <p:cNvCxnSpPr/>
          <p:nvPr/>
        </p:nvCxnSpPr>
        <p:spPr>
          <a:xfrm rot="0" flipV="1">
            <a:off x="7924800" y="1210310"/>
            <a:ext cx="2719705" cy="534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 0"/>
          <p:cNvSpPr txBox="1">
            <a:spLocks/>
          </p:cNvSpPr>
          <p:nvPr/>
        </p:nvSpPr>
        <p:spPr>
          <a:xfrm rot="0">
            <a:off x="8624570" y="4069080"/>
            <a:ext cx="9772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600">
                <a:solidFill>
                  <a:srgbClr val="0611F2"/>
                </a:solidFill>
                <a:latin typeface="맑은 고딕" charset="0"/>
                <a:ea typeface="맑은 고딕" charset="0"/>
              </a:rPr>
              <a:t>extends</a:t>
            </a:r>
            <a:endParaRPr lang="ko-KR" altLang="en-US" sz="16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7394575" y="951230"/>
            <a:ext cx="14224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implements</a:t>
            </a:r>
            <a:endParaRPr lang="ko-KR" altLang="en-US" sz="18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텍스트 상자 5"/>
          <p:cNvSpPr txBox="1">
            <a:spLocks/>
          </p:cNvSpPr>
          <p:nvPr/>
        </p:nvSpPr>
        <p:spPr>
          <a:xfrm rot="0">
            <a:off x="8139430" y="5019040"/>
            <a:ext cx="2119630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*.java파일로 작성된 인터페이스와 클래스들은 런타임시에 로딩되고 메서드 영역에서 참조할 수 있음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24" name="텍스트 상자 11"/>
          <p:cNvSpPr txBox="1">
            <a:spLocks/>
          </p:cNvSpPr>
          <p:nvPr/>
        </p:nvSpPr>
        <p:spPr>
          <a:xfrm rot="0">
            <a:off x="8141970" y="2561590"/>
            <a:ext cx="2119630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메서드를 오버라이딩하는 구현체의 참조변수는 상속한 인터페이스로 함 -&gt; 요구사항 변경에 대응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 0"/>
          <p:cNvSpPr txBox="1">
            <a:spLocks/>
          </p:cNvSpPr>
          <p:nvPr/>
        </p:nvSpPr>
        <p:spPr>
          <a:xfrm rot="0">
            <a:off x="3390265" y="6415405"/>
            <a:ext cx="1766570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33120" y="6415405"/>
            <a:ext cx="1611630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8327390" y="17145"/>
            <a:ext cx="386588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ms.setSwName("e0003", "영업관리시스템")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97510" y="508635"/>
            <a:ext cx="2482215" cy="5836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516890" y="4931410"/>
            <a:ext cx="2251710" cy="130048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 rot="0">
            <a:off x="941705" y="4999990"/>
            <a:ext cx="14058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608330" y="5441950"/>
            <a:ext cx="2045335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ms - 0X0001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8368030" y="951865"/>
            <a:ext cx="1719580" cy="15938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8368030" y="1408430"/>
            <a:ext cx="166560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ManagerService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10297160" y="955040"/>
            <a:ext cx="1719580" cy="15938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0348595" y="1398905"/>
            <a:ext cx="166560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Collection&lt;E&gt;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9271000" y="6420485"/>
            <a:ext cx="1766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Method Area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3028950" y="511810"/>
            <a:ext cx="2482215" cy="5836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3150870" y="1189355"/>
            <a:ext cx="223012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ManagerServiceImpl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3147060" y="609600"/>
            <a:ext cx="2251710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3138170" y="1543685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3138805" y="1863090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employees 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5664200" y="505460"/>
            <a:ext cx="2482215" cy="32816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5782310" y="629285"/>
            <a:ext cx="2251710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5812155" y="1222375"/>
            <a:ext cx="223012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HashSet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3137535" y="2180590"/>
            <a:ext cx="2259330" cy="3365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ManagerServiceImpl(...)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3143885" y="2509520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addEmployee(Employee 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3148965" y="285432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isEmployeeId(String id)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3148965" y="319278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getEmployees()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3142615" y="352425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getProgrammers()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3149600" y="385635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getEmployeeSalary(String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3143250" y="4188460"/>
            <a:ext cx="2247900" cy="45720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setDepartmentName(String id, String name)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3143250" y="464375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setSwName(id, name)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3150235" y="497586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getEmployeeIds(String name)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3150235" y="531431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getEmployeeTotalSalary()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3143885" y="5646420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getEmployeeTotalAvgSalary()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5786120" y="1563370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 rot="0">
            <a:off x="5772150" y="2174875"/>
            <a:ext cx="2259330" cy="3365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HashSet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>
            <a:spLocks/>
          </p:cNvSpPr>
          <p:nvPr/>
        </p:nvSpPr>
        <p:spPr>
          <a:xfrm rot="0">
            <a:off x="5779135" y="2516505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add(e)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>
            <a:spLocks/>
          </p:cNvSpPr>
          <p:nvPr/>
        </p:nvSpPr>
        <p:spPr>
          <a:xfrm rot="0">
            <a:off x="5778500" y="2828925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size()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5772785" y="3161030"/>
            <a:ext cx="225933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isEmpty()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5946140" y="1795780"/>
            <a:ext cx="1900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5953125" y="3389630"/>
            <a:ext cx="1900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3150870" y="5991225"/>
            <a:ext cx="2247900" cy="33655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5657850" y="3908425"/>
            <a:ext cx="2482215" cy="24422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5775960" y="4032250"/>
            <a:ext cx="2251710" cy="5492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5779770" y="4585970"/>
            <a:ext cx="223012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Programmer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5767070" y="4966335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5753100" y="5603875"/>
            <a:ext cx="2259330" cy="3365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Programmer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 rot="0">
            <a:off x="5774055" y="5266055"/>
            <a:ext cx="2259330" cy="3365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SoftwareName - “...”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10253980" y="2741295"/>
            <a:ext cx="1765935" cy="35960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10303510" y="3227070"/>
            <a:ext cx="166560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Employee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Rect 0"/>
          <p:cNvSpPr>
            <a:spLocks/>
          </p:cNvSpPr>
          <p:nvPr/>
        </p:nvSpPr>
        <p:spPr>
          <a:xfrm rot="0">
            <a:off x="8614410" y="1066800"/>
            <a:ext cx="1235075" cy="3397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10520680" y="1060450"/>
            <a:ext cx="1235075" cy="3397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10560050" y="2869565"/>
            <a:ext cx="1177925" cy="3397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10357485" y="3606165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9" name="Rect 0"/>
          <p:cNvSpPr>
            <a:spLocks/>
          </p:cNvSpPr>
          <p:nvPr/>
        </p:nvSpPr>
        <p:spPr>
          <a:xfrm rot="0">
            <a:off x="10357485" y="4973320"/>
            <a:ext cx="1588135" cy="2851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Employee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0364470" y="3872865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" name="Rect 0"/>
          <p:cNvSpPr>
            <a:spLocks/>
          </p:cNvSpPr>
          <p:nvPr/>
        </p:nvSpPr>
        <p:spPr>
          <a:xfrm rot="0">
            <a:off x="10371455" y="4152900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name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Rect 0"/>
          <p:cNvSpPr>
            <a:spLocks/>
          </p:cNvSpPr>
          <p:nvPr/>
        </p:nvSpPr>
        <p:spPr>
          <a:xfrm rot="0">
            <a:off x="10351770" y="4419600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departmentName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10358755" y="4712335"/>
            <a:ext cx="1588135" cy="2851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salary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10370820" y="5608320"/>
            <a:ext cx="1562100" cy="2870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hashCode()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Rect 0"/>
          <p:cNvSpPr>
            <a:spLocks/>
          </p:cNvSpPr>
          <p:nvPr/>
        </p:nvSpPr>
        <p:spPr>
          <a:xfrm rot="0">
            <a:off x="10364470" y="5888355"/>
            <a:ext cx="1562100" cy="2870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equals()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0422890" y="5178425"/>
            <a:ext cx="14712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523875" y="3630295"/>
            <a:ext cx="2251710" cy="130746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Rect 0"/>
          <p:cNvSpPr txBox="1">
            <a:spLocks/>
          </p:cNvSpPr>
          <p:nvPr/>
        </p:nvSpPr>
        <p:spPr>
          <a:xfrm rot="0">
            <a:off x="611505" y="3627755"/>
            <a:ext cx="2056765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setSwName(id, swName)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8" name="Rect 0"/>
          <p:cNvCxnSpPr/>
          <p:nvPr/>
        </p:nvCxnSpPr>
        <p:spPr>
          <a:xfrm rot="0" flipV="1">
            <a:off x="7781290" y="3070860"/>
            <a:ext cx="2928620" cy="206946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t 0"/>
          <p:cNvCxnSpPr/>
          <p:nvPr/>
        </p:nvCxnSpPr>
        <p:spPr>
          <a:xfrm rot="0" flipV="1">
            <a:off x="5179060" y="1223010"/>
            <a:ext cx="3514090" cy="4953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t 0"/>
          <p:cNvCxnSpPr/>
          <p:nvPr/>
        </p:nvCxnSpPr>
        <p:spPr>
          <a:xfrm rot="0" flipV="1">
            <a:off x="7924800" y="1210310"/>
            <a:ext cx="2719705" cy="5340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 0"/>
          <p:cNvSpPr>
            <a:spLocks/>
          </p:cNvSpPr>
          <p:nvPr/>
        </p:nvSpPr>
        <p:spPr>
          <a:xfrm rot="0">
            <a:off x="621665" y="4218940"/>
            <a:ext cx="2045335" cy="30353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employeeId - 0X...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>
            <a:spLocks/>
          </p:cNvSpPr>
          <p:nvPr/>
        </p:nvSpPr>
        <p:spPr>
          <a:xfrm rot="0">
            <a:off x="628015" y="4525010"/>
            <a:ext cx="2045335" cy="32258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updateSwName - 0X ...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3" name="Rect 0"/>
          <p:cNvSpPr>
            <a:spLocks/>
          </p:cNvSpPr>
          <p:nvPr/>
        </p:nvSpPr>
        <p:spPr>
          <a:xfrm rot="0">
            <a:off x="517525" y="3227070"/>
            <a:ext cx="2251710" cy="4032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" name="Rect 0"/>
          <p:cNvSpPr txBox="1">
            <a:spLocks/>
          </p:cNvSpPr>
          <p:nvPr/>
        </p:nvSpPr>
        <p:spPr>
          <a:xfrm rot="0">
            <a:off x="605155" y="3283585"/>
            <a:ext cx="20567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Foreach()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Rect 0"/>
          <p:cNvSpPr>
            <a:spLocks/>
          </p:cNvSpPr>
          <p:nvPr/>
        </p:nvSpPr>
        <p:spPr>
          <a:xfrm rot="0">
            <a:off x="537210" y="2856230"/>
            <a:ext cx="2251710" cy="4032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" name="Rect 0"/>
          <p:cNvSpPr txBox="1">
            <a:spLocks/>
          </p:cNvSpPr>
          <p:nvPr/>
        </p:nvSpPr>
        <p:spPr>
          <a:xfrm rot="0">
            <a:off x="624840" y="2912745"/>
            <a:ext cx="20567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if()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7" name="Rect 0"/>
          <p:cNvSpPr>
            <a:spLocks/>
          </p:cNvSpPr>
          <p:nvPr/>
        </p:nvSpPr>
        <p:spPr>
          <a:xfrm rot="0">
            <a:off x="530860" y="2459355"/>
            <a:ext cx="2251710" cy="4032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Rect 0"/>
          <p:cNvSpPr txBox="1">
            <a:spLocks/>
          </p:cNvSpPr>
          <p:nvPr/>
        </p:nvSpPr>
        <p:spPr>
          <a:xfrm rot="0">
            <a:off x="618490" y="2515870"/>
            <a:ext cx="20567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if()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9" name="Rect 0"/>
          <p:cNvSpPr>
            <a:spLocks/>
          </p:cNvSpPr>
          <p:nvPr/>
        </p:nvSpPr>
        <p:spPr>
          <a:xfrm rot="0">
            <a:off x="524510" y="2088515"/>
            <a:ext cx="2251710" cy="4032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Rect 0"/>
          <p:cNvSpPr txBox="1">
            <a:spLocks/>
          </p:cNvSpPr>
          <p:nvPr/>
        </p:nvSpPr>
        <p:spPr>
          <a:xfrm rot="0">
            <a:off x="572770" y="2146935"/>
            <a:ext cx="216027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getEmployeeId().equals()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1" name="Rect 0"/>
          <p:cNvSpPr>
            <a:spLocks/>
          </p:cNvSpPr>
          <p:nvPr/>
        </p:nvSpPr>
        <p:spPr>
          <a:xfrm rot="0">
            <a:off x="537210" y="1710690"/>
            <a:ext cx="2251710" cy="40322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598805" y="1756410"/>
            <a:ext cx="212153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setSoftwareName(e)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Rect 0"/>
          <p:cNvSpPr txBox="1">
            <a:spLocks/>
          </p:cNvSpPr>
          <p:nvPr/>
        </p:nvSpPr>
        <p:spPr>
          <a:xfrm rot="0">
            <a:off x="8651240" y="4069715"/>
            <a:ext cx="97726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600">
                <a:solidFill>
                  <a:srgbClr val="0611F2"/>
                </a:solidFill>
                <a:latin typeface="맑은 고딕" charset="0"/>
                <a:ea typeface="맑은 고딕" charset="0"/>
              </a:rPr>
              <a:t>extends</a:t>
            </a:r>
            <a:endParaRPr lang="ko-KR" altLang="en-US" sz="16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Rect 0"/>
          <p:cNvSpPr txBox="1">
            <a:spLocks/>
          </p:cNvSpPr>
          <p:nvPr/>
        </p:nvSpPr>
        <p:spPr>
          <a:xfrm rot="0">
            <a:off x="7394575" y="951230"/>
            <a:ext cx="14224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implements</a:t>
            </a:r>
            <a:endParaRPr lang="ko-KR" altLang="en-US" sz="18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텍스트 상자 4"/>
          <p:cNvSpPr txBox="1">
            <a:spLocks/>
          </p:cNvSpPr>
          <p:nvPr/>
        </p:nvSpPr>
        <p:spPr>
          <a:xfrm rot="0">
            <a:off x="8139430" y="5019040"/>
            <a:ext cx="2119630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*.java파일로 작성된 인터페이스와 클래스들은 런타임시에 로딩되고 메서드 영역에서 참조할 수 있음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36" name="텍스트 상자 7"/>
          <p:cNvSpPr txBox="1">
            <a:spLocks/>
          </p:cNvSpPr>
          <p:nvPr/>
        </p:nvSpPr>
        <p:spPr>
          <a:xfrm rot="0">
            <a:off x="8140700" y="2515235"/>
            <a:ext cx="2119630" cy="1571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HashSet, ArrayList 등컬렉션 프레임워크 구현체들은 컬렉션 인터페이스를 상속함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-&gt; 메모리 변경 등 요구사항 변경에 대응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