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6F62A-0679-4CF1-BD8E-C9FBB28E1174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64956-38CF-4643-A1B0-F1222F93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94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46298-3F52-46E7-858A-78C0FEFCE34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4DA79-A2CB-488F-A32C-CAF719D3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65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7BE9-8CB8-4519-A93C-02627FBD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A022B-8439-4995-AC02-6C732DA9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1235-88BE-46E5-93FE-50533A34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4D6CC-171B-432F-8242-49B9146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139AF-3A95-4803-92B0-5468626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7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DCD7-46BC-4A56-8AA4-5FD6AC8E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10F2B-B594-4B10-B55F-26ED10EC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04BB5-1498-44C9-89CC-0E17DCB9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A7FA9-5A0F-4920-B261-9B7E9217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7E81-1B6E-47F3-A77D-DA2672E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5DB029-2C4F-4891-8EE8-7B884D9C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533E8-82BB-44A3-A347-01CD55E3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90B90-F045-4EFF-A4CD-82766E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23E38-A903-4DB7-84DA-5726861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BBD99-E79C-415B-9F57-451689B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4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22729" y="204394"/>
            <a:ext cx="0" cy="57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AF90B90-F045-4EFF-A4CD-82766E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바닥글 개체 틀 4">
            <a:extLst>
              <a:ext uri="{FF2B5EF4-FFF2-40B4-BE49-F238E27FC236}">
                <a16:creationId xmlns:a16="http://schemas.microsoft.com/office/drawing/2014/main" id="{CA523E38-A903-4DB7-84DA-5726861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439BBD99-E79C-415B-9F57-451689B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73C1F-DA73-4C84-96EB-38C4E3FC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2376E-6DC2-4129-8691-3DC72315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6FC2F-4A29-4B26-9F74-15E5037D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E9D8F-1188-4406-B04D-19F2350A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87092-6800-4911-9834-28D654E1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7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A4A2-6C14-4940-A10C-AE472DBF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52535-3E4B-42C4-BCEA-44C39117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37485-D52E-4939-A349-82462544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FA10D-4044-4CD4-965A-EBF30838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172FD-7035-42C2-8C8D-2BDF8593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6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E2D04-955B-417E-9C96-F78714F9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A8CDC-3AAA-4B7A-B94F-55CF9CF98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A260-A7E9-4558-9D8F-EA27E4EB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F9AC6-C1E8-49B6-8876-26C52609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50519-BBA1-44D7-9F33-D2E4779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AD5A6-353F-4970-8056-37A63B6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53FF-DE7E-4410-8992-268C51E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E90C5-EB3E-40D8-89C3-A9A03A67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DCD10-7D29-475B-AF44-F3E80598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089AD-E24F-44D8-86CB-2E463F95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2508F-8879-4088-9B3B-653EF0D34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B175C-C00E-40DB-9ABD-7368B2E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7C081-1AAE-4F55-9E75-B5C85C90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90546-E4CA-44F6-ACE2-9FDAB4C5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602D-D040-4402-89C4-29AD0AE3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C83A2-DFB1-49AB-A3D2-0B87499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73D3C-86E5-4DEF-AE76-F1D6D873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BB57F-53B4-44CE-8B05-0F02F377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98E16-D686-444B-BA4C-67BB5B7D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3738-94D1-48C3-AF92-AED53C79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E8A0C-63AB-491F-B5C1-587B8029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71C6-EEFC-4669-90F9-EA4C42C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B4DA-F8B6-4027-AE55-89910F79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05013-7427-41B4-9949-F3022406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B4E85-961C-4A2C-85D8-3BAA95A0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2F706-6DB5-45EC-982B-B5F027C9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62C72-FF8C-43FA-95B7-D20041D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353A-28B4-45BF-A0F8-4DD950F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3C0F8-0702-446D-BDF9-3BB93293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9A18-82E9-49E1-BD78-2A5C7EAF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FA6CB-1BDA-40AE-B540-3A10C89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5607A-1DB5-4EAC-9BAD-59BDD19C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FF152-AACE-4AE1-A194-078EE5B0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0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FBFF28-043C-4BFC-9CDC-B6D5C0CD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1D13-A320-4F8D-AF51-98E6D5A8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8EDD4-045D-4621-9911-934BECB0F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D070F-7FC0-4BAF-95CB-2ED9BB847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4130E-E282-4258-B566-7CBC58509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8C0C4E-6D68-4CE3-8DB5-F4518C62F511}"/>
              </a:ext>
            </a:extLst>
          </p:cNvPr>
          <p:cNvSpPr txBox="1"/>
          <p:nvPr/>
        </p:nvSpPr>
        <p:spPr>
          <a:xfrm>
            <a:off x="1699710" y="1645587"/>
            <a:ext cx="3937298" cy="218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1.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학생관점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학점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전체 강의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과목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정보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수강신청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수강신청 강의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과목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정보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휴학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/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복학 신청</a:t>
            </a:r>
            <a:endParaRPr lang="en-US" altLang="ko-KR" sz="1600" smtClean="0">
              <a:effectLst/>
              <a:latin typeface="+mn-ea"/>
              <a:cs typeface="NanumGothic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5E37-0118-43AC-9DA0-16C9EABCE818}"/>
              </a:ext>
            </a:extLst>
          </p:cNvPr>
          <p:cNvSpPr txBox="1"/>
          <p:nvPr/>
        </p:nvSpPr>
        <p:spPr>
          <a:xfrm>
            <a:off x="5637008" y="1652210"/>
            <a:ext cx="5066166" cy="1453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3.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관리자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학생 학적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정보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등록 및 수정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학생 입학 졸업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,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휴학 복학 등 학사 관리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증명서 발급 및 관리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졸업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,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성적 증명서 </a:t>
            </a:r>
            <a:r>
              <a:rPr lang="ko-KR" altLang="ko-KR" sz="1600">
                <a:effectLst/>
                <a:latin typeface="+mn-ea"/>
                <a:cs typeface="NanumGothic" pitchFamily="2" charset="-127"/>
              </a:rPr>
              <a:t>등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)</a:t>
            </a:r>
            <a:endParaRPr lang="ko-KR" altLang="ko-KR" sz="1600" dirty="0">
              <a:effectLst/>
              <a:latin typeface="+mn-ea"/>
              <a:cs typeface="NanumGothic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" y="316412"/>
            <a:ext cx="36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1. </a:t>
            </a:r>
            <a:r>
              <a:rPr lang="ko-KR" altLang="en-US" b="1" smtClean="0">
                <a:latin typeface="+mn-ea"/>
              </a:rPr>
              <a:t>요구사항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ko-KR">
                <a:latin typeface="+mn-ea"/>
                <a:cs typeface="NanumGothic" pitchFamily="2" charset="-127"/>
              </a:rPr>
              <a:t>학사관리 </a:t>
            </a:r>
            <a:r>
              <a:rPr lang="ko-KR" altLang="ko-KR" smtClean="0">
                <a:latin typeface="+mn-ea"/>
                <a:cs typeface="NanumGothic" pitchFamily="2" charset="-127"/>
              </a:rPr>
              <a:t>프로그램</a:t>
            </a:r>
            <a:r>
              <a:rPr lang="en-US" altLang="ko-KR" smtClean="0">
                <a:latin typeface="+mn-ea"/>
                <a:cs typeface="NanumGothic" pitchFamily="2" charset="-127"/>
              </a:rPr>
              <a:t>)</a:t>
            </a:r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37008" y="3845756"/>
            <a:ext cx="5066166" cy="108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4. </a:t>
            </a:r>
            <a:r>
              <a:rPr lang="ko-KR" altLang="ko-KR" sz="1600">
                <a:latin typeface="+mn-ea"/>
                <a:cs typeface="NanumGothic" pitchFamily="2" charset="-127"/>
              </a:rPr>
              <a:t>공통부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계정 로그인 및 로그아웃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- 2 </a:t>
            </a:r>
            <a:r>
              <a:rPr lang="ko-KR" altLang="ko-KR" sz="1600">
                <a:latin typeface="+mn-ea"/>
                <a:cs typeface="NanumGothic" pitchFamily="2" charset="-127"/>
              </a:rPr>
              <a:t>개인정보 수정 및 조회</a:t>
            </a:r>
            <a:endParaRPr lang="ko-KR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9710" y="3835500"/>
            <a:ext cx="3937298" cy="216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2.  </a:t>
            </a:r>
            <a:r>
              <a:rPr lang="ko-KR" altLang="ko-KR" sz="1600">
                <a:latin typeface="+mn-ea"/>
                <a:cs typeface="NanumGothic" pitchFamily="2" charset="-127"/>
              </a:rPr>
              <a:t>교수관점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출석부 조회 및 입력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강의 시간표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학생 성적 입력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학생 학점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강의 일정 관리</a:t>
            </a:r>
            <a:endParaRPr lang="ko-KR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7349" y="5665809"/>
            <a:ext cx="1635161" cy="33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smtClean="0">
                <a:latin typeface="+mn-ea"/>
                <a:cs typeface="NanumGothic" pitchFamily="2" charset="-127"/>
              </a:rPr>
              <a:t>총 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15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개</a:t>
            </a:r>
            <a:endParaRPr lang="ko-KR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E2EB6-859F-4CF5-94C5-A7420C20DFD0}"/>
              </a:ext>
            </a:extLst>
          </p:cNvPr>
          <p:cNvSpPr txBox="1"/>
          <p:nvPr/>
        </p:nvSpPr>
        <p:spPr>
          <a:xfrm>
            <a:off x="953842" y="2366595"/>
            <a:ext cx="5411098" cy="218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&lt;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학교관계자</a:t>
            </a:r>
            <a:r>
              <a:rPr lang="en-US" altLang="ko-KR" sz="1600" dirty="0">
                <a:latin typeface="+mn-ea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학적 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정보를 관리할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증명서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를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발급 및 관리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졸업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,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성적 증명서 등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  <a:endParaRPr lang="en-US" altLang="ko-KR" sz="1600" dirty="0"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계정정보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수정 및 조회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</a:t>
            </a:r>
            <a:r>
              <a:rPr lang="ko-KR" altLang="en-US" sz="1600">
                <a:effectLst/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계정 로그인 및 로그아웃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을 할 수 있다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강의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시간표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를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 조회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</a:t>
            </a:r>
            <a:r>
              <a:rPr lang="ko-KR" altLang="en-US" sz="1600">
                <a:effectLst/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.</a:t>
            </a:r>
            <a:endParaRPr lang="en-US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D7C1C-69A1-4FC2-B276-25348F389821}"/>
              </a:ext>
            </a:extLst>
          </p:cNvPr>
          <p:cNvSpPr txBox="1"/>
          <p:nvPr/>
        </p:nvSpPr>
        <p:spPr>
          <a:xfrm>
            <a:off x="6364940" y="1462021"/>
            <a:ext cx="5620871" cy="399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latin typeface="+mn-ea"/>
                <a:cs typeface="NanumGothic" pitchFamily="2" charset="-127"/>
              </a:rPr>
              <a:t>&lt;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교수</a:t>
            </a:r>
            <a:r>
              <a:rPr lang="en-US" altLang="ko-KR" sz="1600" dirty="0">
                <a:latin typeface="+mn-ea"/>
                <a:cs typeface="NanumGothic" pitchFamily="2" charset="-127"/>
              </a:rPr>
              <a:t>&gt;</a:t>
            </a:r>
            <a:endParaRPr lang="ko-KR" altLang="ko-KR" sz="1600" dirty="0">
              <a:effectLst/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과목 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성적 및 출석 입력을 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과목 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등록을 할 수 </a:t>
            </a:r>
            <a:r>
              <a:rPr lang="ko-KR" altLang="en-US" sz="1600"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dirty="0"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&lt;</a:t>
            </a:r>
            <a:r>
              <a:rPr lang="ko-KR" altLang="en-US" sz="1600">
                <a:latin typeface="+mn-ea"/>
                <a:cs typeface="NanumGothic" pitchFamily="2" charset="-127"/>
              </a:rPr>
              <a:t>학생</a:t>
            </a:r>
            <a:r>
              <a:rPr lang="en-US" altLang="ko-KR" sz="1600">
                <a:latin typeface="+mn-ea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전체강의 </a:t>
            </a:r>
            <a:r>
              <a:rPr lang="ko-KR" altLang="en-US" sz="1600">
                <a:latin typeface="+mn-ea"/>
                <a:cs typeface="NanumGothic" pitchFamily="2" charset="-127"/>
              </a:rPr>
              <a:t>정보 조회를 한 후 </a:t>
            </a:r>
            <a:r>
              <a:rPr lang="ko-KR" altLang="ko-KR" sz="1600">
                <a:latin typeface="+mn-ea"/>
                <a:cs typeface="NanumGothic" pitchFamily="2" charset="-127"/>
              </a:rPr>
              <a:t>수강신청</a:t>
            </a:r>
            <a:r>
              <a:rPr lang="ko-KR" altLang="en-US" sz="1600">
                <a:latin typeface="+mn-ea"/>
                <a:cs typeface="NanumGothic" pitchFamily="2" charset="-127"/>
              </a:rPr>
              <a:t>을 할 </a:t>
            </a:r>
            <a:r>
              <a:rPr lang="ko-KR" altLang="en-US" sz="1600">
                <a:latin typeface="+mn-ea"/>
                <a:cs typeface="NanumGothic" pitchFamily="2" charset="-127"/>
              </a:rPr>
              <a:t>수 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있다</a:t>
            </a:r>
            <a:r>
              <a:rPr lang="en-US" altLang="ko-KR" sz="1600"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latin typeface="+mn-ea"/>
                <a:cs typeface="NanumGothic" pitchFamily="2" charset="-127"/>
              </a:rPr>
              <a:t>학점 </a:t>
            </a:r>
            <a:r>
              <a:rPr lang="ko-KR" altLang="ko-KR" sz="1600">
                <a:latin typeface="+mn-ea"/>
                <a:cs typeface="NanumGothic" pitchFamily="2" charset="-127"/>
              </a:rPr>
              <a:t>조회</a:t>
            </a:r>
            <a:r>
              <a:rPr lang="ko-KR" altLang="en-US" sz="1600">
                <a:latin typeface="+mn-ea"/>
                <a:cs typeface="NanumGothic" pitchFamily="2" charset="-127"/>
              </a:rPr>
              <a:t>를 할 수 있다</a:t>
            </a:r>
            <a:r>
              <a:rPr lang="en-US" altLang="ko-KR" sz="1600"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dirty="0"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latin typeface="+mn-ea"/>
                <a:cs typeface="NanumGothic" pitchFamily="2" charset="-127"/>
              </a:rPr>
              <a:t>&lt;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관리자</a:t>
            </a:r>
            <a:r>
              <a:rPr lang="en-US" altLang="ko-KR" sz="1600" dirty="0">
                <a:latin typeface="+mn-ea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성적확정을 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학사일정 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입력을 할 수 </a:t>
            </a:r>
            <a:r>
              <a:rPr lang="ko-KR" altLang="en-US" sz="1600"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.</a:t>
            </a:r>
            <a:endParaRPr lang="ko-KR" altLang="ko-KR" sz="1600" dirty="0">
              <a:effectLst/>
              <a:latin typeface="+mn-ea"/>
              <a:cs typeface="NanumGothic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1" y="316412"/>
            <a:ext cx="217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2. </a:t>
            </a:r>
            <a:r>
              <a:rPr lang="ko-KR" altLang="en-US" b="1" smtClean="0">
                <a:latin typeface="+mn-ea"/>
              </a:rPr>
              <a:t>기능리스트</a:t>
            </a:r>
            <a:endParaRPr lang="ko-KR" altLang="en-US" b="1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F17B73-611D-4531-A55A-82F9678EE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38"/>
            <a:ext cx="5961378" cy="5149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E204D4-FD18-4B36-A453-818F63F72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/>
          <a:stretch/>
        </p:blipFill>
        <p:spPr>
          <a:xfrm>
            <a:off x="6121101" y="1224574"/>
            <a:ext cx="6058860" cy="53788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6F8E1-6792-4F7D-A8D3-7BBC293C23FA}"/>
              </a:ext>
            </a:extLst>
          </p:cNvPr>
          <p:cNvSpPr txBox="1"/>
          <p:nvPr/>
        </p:nvSpPr>
        <p:spPr>
          <a:xfrm>
            <a:off x="365761" y="953575"/>
            <a:ext cx="620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 err="1">
                <a:latin typeface="+mn-ea"/>
              </a:rPr>
              <a:t>메인업무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관리자 입장에서 학생의 최종학점조회를 위한 성적데이터 입출력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1" y="316412"/>
            <a:ext cx="272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3. </a:t>
            </a:r>
            <a:r>
              <a:rPr lang="en-US" altLang="ko-KR" b="1">
                <a:latin typeface="+mn-ea"/>
              </a:rPr>
              <a:t>UsecaseDiagram</a:t>
            </a:r>
            <a:endParaRPr lang="ko-KR" altLang="en-US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D08BF6-10F9-4BB7-A212-39BC8B34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45" y="316411"/>
            <a:ext cx="7218381" cy="6409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1" y="316412"/>
            <a:ext cx="272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j-lt"/>
              </a:rPr>
              <a:t>4. </a:t>
            </a:r>
            <a:r>
              <a:rPr lang="en-US" altLang="ko-KR" b="1">
                <a:latin typeface="+mj-lt"/>
              </a:rPr>
              <a:t>ActivityDiagram</a:t>
            </a:r>
            <a:endParaRPr lang="ko-KR" altLang="en-US" b="1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E4B0D5A5BF944590D4EC148124C6B2" ma:contentTypeVersion="2" ma:contentTypeDescription="새 문서를 만듭니다." ma:contentTypeScope="" ma:versionID="d22976d2c224bfbb9874fdfd5b8edf19">
  <xsd:schema xmlns:xsd="http://www.w3.org/2001/XMLSchema" xmlns:xs="http://www.w3.org/2001/XMLSchema" xmlns:p="http://schemas.microsoft.com/office/2006/metadata/properties" xmlns:ns3="27bbd422-5986-4791-8a72-d49b0fff2dc3" targetNamespace="http://schemas.microsoft.com/office/2006/metadata/properties" ma:root="true" ma:fieldsID="6e96c45d31bd2a36935466153e4b4764" ns3:_="">
    <xsd:import namespace="27bbd422-5986-4791-8a72-d49b0fff2d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d422-5986-4791-8a72-d49b0fff2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F098A-1184-4B10-9116-2C517840F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bd422-5986-4791-8a72-d49b0fff2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884670-0CD6-4611-8EA4-163FEC9E1B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5EF7A-9A6C-4F4B-807B-4F0F9895085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27bbd422-5986-4791-8a72-d49b0fff2dc3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242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김용헌</dc:creator>
  <cp:lastModifiedBy>Inhyeok Park</cp:lastModifiedBy>
  <cp:revision>33</cp:revision>
  <dcterms:created xsi:type="dcterms:W3CDTF">2022-04-15T05:26:03Z</dcterms:created>
  <dcterms:modified xsi:type="dcterms:W3CDTF">2022-04-17T07:17:04Z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0x01010025E4B0D5A5BF944590D4EC148124C6B2</vt:lpwstr>
  </property>
</Properties>
</file>