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7"/>
  </p:sldMasterIdLst>
  <p:notesMasterIdLst>
    <p:notesMasterId r:id="rId21"/>
  </p:notesMasterIdLst>
  <p:handoutMasterIdLst>
    <p:handoutMasterId r:id="rId19"/>
  </p:handoutMasterIdLst>
  <p:sldIdLst>
    <p:sldId id="261" r:id="rId23"/>
    <p:sldId id="256" r:id="rId24"/>
    <p:sldId id="257" r:id="rId25"/>
    <p:sldId id="259" r:id="rId26"/>
    <p:sldId id="260" r:id="rId27"/>
    <p:sldId id="26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659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handoutMaster" Target="handoutMasters/handoutMaster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F62A-0679-4CF1-BD8E-C9FBB28E1174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64956-38CF-4643-A1B0-F1222F93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94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46298-3F52-46E7-858A-78C0FEFCE347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DA79-A2CB-488F-A32C-CAF719D3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65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BE9-8CB8-4519-A93C-02627FBD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A022B-8439-4995-AC02-6C732DA9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1235-88BE-46E5-93FE-50533A3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4D6CC-171B-432F-8242-49B9146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139AF-3A95-4803-92B0-5468626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7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DCD7-46BC-4A56-8AA4-5FD6AC8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10F2B-B594-4B10-B55F-26ED10EC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04BB5-1498-44C9-89CC-0E17DCB9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A7FA9-5A0F-4920-B261-9B7E921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E7E81-1B6E-47F3-A77D-DA2672E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5DB029-2C4F-4891-8EE8-7B884D9C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533E8-82BB-44A3-A347-01CD55E33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4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22729" y="204394"/>
            <a:ext cx="0" cy="57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날짜 개체 틀 3">
            <a:extLst>
              <a:ext uri="{FF2B5EF4-FFF2-40B4-BE49-F238E27FC236}">
                <a16:creationId xmlns:a16="http://schemas.microsoft.com/office/drawing/2014/main" id="{FAF90B90-F045-4EFF-A4CD-82766EC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바닥글 개체 틀 4">
            <a:extLst>
              <a:ext uri="{FF2B5EF4-FFF2-40B4-BE49-F238E27FC236}">
                <a16:creationId xmlns:a16="http://schemas.microsoft.com/office/drawing/2014/main" id="{CA523E38-A903-4DB7-84DA-5726861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439BBD99-E79C-415B-9F57-451689BA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3C1F-DA73-4C84-96EB-38C4E3FC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2376E-6DC2-4129-8691-3DC72315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FC2F-4A29-4B26-9F74-15E5037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E9D8F-1188-4406-B04D-19F2350A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7092-6800-4911-9834-28D654E1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7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A4A2-6C14-4940-A10C-AE472DB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52535-3E4B-42C4-BCEA-44C39117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37485-D52E-4939-A349-824625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FA10D-4044-4CD4-965A-EBF30838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172FD-7035-42C2-8C8D-2BDF8593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6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E2D04-955B-417E-9C96-F78714F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A8CDC-3AAA-4B7A-B94F-55CF9CF98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A260-A7E9-4558-9D8F-EA27E4EB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F9AC6-C1E8-49B6-8876-26C5260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50519-BBA1-44D7-9F33-D2E4779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AD5A6-353F-4970-8056-37A63B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53FF-DE7E-4410-8992-268C51E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E90C5-EB3E-40D8-89C3-A9A03A67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DCD10-7D29-475B-AF44-F3E805980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089AD-E24F-44D8-86CB-2E463F958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2508F-8879-4088-9B3B-653EF0D34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B175C-C00E-40DB-9ABD-7368B2E8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7C081-1AAE-4F55-9E75-B5C85C90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90546-E4CA-44F6-ACE2-9FDAB4C5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602D-D040-4402-89C4-29AD0AE3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83A2-DFB1-49AB-A3D2-0B87499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73D3C-86E5-4DEF-AE76-F1D6D873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BB57F-53B4-44CE-8B05-0F02F377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98E16-D686-444B-BA4C-67BB5B7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3738-94D1-48C3-AF92-AED53C79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E8A0C-63AB-491F-B5C1-587B8029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71C6-EEFC-4669-90F9-EA4C42C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B4DA-F8B6-4027-AE55-89910F791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05013-7427-41B4-9949-F3022406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B4E85-961C-4A2C-85D8-3BAA95A0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2F706-6DB5-45EC-982B-B5F027C9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62C72-FF8C-43FA-95B7-D20041D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353A-28B4-45BF-A0F8-4DD950F7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3C0F8-0702-446D-BDF9-3BB93293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9A18-82E9-49E1-BD78-2A5C7EAF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FA6CB-1BDA-40AE-B540-3A10C890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5607A-1DB5-4EAC-9BAD-59BDD19C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FF152-AACE-4AE1-A194-078EE5B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0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FBFF28-043C-4BFC-9CDC-B6D5C0CD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B1D13-A320-4F8D-AF51-98E6D5A8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8EDD4-045D-4621-9911-934BECB0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D070F-7FC0-4BAF-95CB-2ED9BB847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4130E-E282-4258-B566-7CBC5850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9D57-356A-4925-A0CC-33B96151A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1667124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5주차 주말 과제</a:t>
            </a:r>
            <a:endParaRPr lang="ko-KR" altLang="en-US"/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학사관리 프로젝트 유스케이스 다이어그램과 활동 다이어그램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8C0C4E-6D68-4CE3-8DB5-F4518C62F511}"/>
              </a:ext>
            </a:extLst>
          </p:cNvPr>
          <p:cNvSpPr txBox="1"/>
          <p:nvPr/>
        </p:nvSpPr>
        <p:spPr>
          <a:xfrm>
            <a:off x="1699895" y="1645285"/>
            <a:ext cx="3937000" cy="218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1.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전체 강의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과목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수강신청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수강신청 강의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과목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휴학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/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복학 신청</a:t>
            </a:r>
            <a:endParaRPr lang="en-US" altLang="ko-KR" sz="1600" smtClean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5E37-0118-43AC-9DA0-16C9EABCE818}"/>
              </a:ext>
            </a:extLst>
          </p:cNvPr>
          <p:cNvSpPr txBox="1"/>
          <p:nvPr/>
        </p:nvSpPr>
        <p:spPr>
          <a:xfrm>
            <a:off x="5636895" y="1652270"/>
            <a:ext cx="5066030" cy="14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3.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관리자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 학적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정보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등록 및 수정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학생 입학 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휴학 복학 등 학사 관리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증명서 발급 및 관리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성적 증명서 </a:t>
            </a:r>
            <a:r>
              <a:rPr lang="ko-KR" altLang="ko-KR" sz="1600">
                <a:effectLst/>
                <a:latin typeface="+mn-ea"/>
                <a:cs typeface="NanumGothic" pitchFamily="2" charset="-127"/>
              </a:rPr>
              <a:t>등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)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" y="316230"/>
            <a:ext cx="36683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1. </a:t>
            </a:r>
            <a:r>
              <a:rPr lang="ko-KR" altLang="en-US" b="1" smtClean="0">
                <a:latin typeface="+mn-ea"/>
              </a:rPr>
              <a:t>요구사항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ko-KR">
                <a:latin typeface="+mn-ea"/>
                <a:cs typeface="NanumGothic" pitchFamily="2" charset="-127"/>
              </a:rPr>
              <a:t>학사관리 </a:t>
            </a:r>
            <a:r>
              <a:rPr lang="ko-KR" altLang="ko-KR" smtClean="0">
                <a:latin typeface="+mn-ea"/>
                <a:cs typeface="NanumGothic" pitchFamily="2" charset="-127"/>
              </a:rPr>
              <a:t>프로그램</a:t>
            </a:r>
            <a:r>
              <a:rPr lang="en-US" altLang="ko-KR" smtClean="0">
                <a:latin typeface="+mn-ea"/>
                <a:cs typeface="NanumGothic" pitchFamily="2" charset="-127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36895" y="3845560"/>
            <a:ext cx="5066030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4. </a:t>
            </a:r>
            <a:r>
              <a:rPr lang="ko-KR" altLang="ko-KR" sz="1600">
                <a:latin typeface="+mn-ea"/>
                <a:cs typeface="NanumGothic" pitchFamily="2" charset="-127"/>
              </a:rPr>
              <a:t>공통부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계정 로그인 및 로그아웃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- 2 </a:t>
            </a:r>
            <a:r>
              <a:rPr lang="ko-KR" altLang="ko-KR" sz="1600">
                <a:latin typeface="+mn-ea"/>
                <a:cs typeface="NanumGothic" pitchFamily="2" charset="-127"/>
              </a:rPr>
              <a:t>개인정보 수정 및 조회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9895" y="3835400"/>
            <a:ext cx="3937000" cy="216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2.  </a:t>
            </a:r>
            <a:r>
              <a:rPr lang="ko-KR" altLang="ko-KR" sz="1600">
                <a:latin typeface="+mn-ea"/>
                <a:cs typeface="NanumGothic" pitchFamily="2" charset="-127"/>
              </a:rPr>
              <a:t>교수관점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출석부 조회 및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강의 시간표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학생 성적 입력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학생 학점 조회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- </a:t>
            </a:r>
            <a:r>
              <a:rPr lang="ko-KR" altLang="ko-KR" sz="1600">
                <a:latin typeface="+mn-ea"/>
                <a:cs typeface="NanumGothic" pitchFamily="2" charset="-127"/>
              </a:rPr>
              <a:t>강의 일정 관리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17540" y="5666105"/>
            <a:ext cx="1635125" cy="33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smtClean="0">
                <a:latin typeface="+mn-ea"/>
                <a:cs typeface="NanumGothic" pitchFamily="2" charset="-127"/>
              </a:rPr>
              <a:t>총 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15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개</a:t>
            </a:r>
            <a:endParaRPr lang="ko-KR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8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E2EB6-859F-4CF5-94C5-A7420C20DFD0}"/>
              </a:ext>
            </a:extLst>
          </p:cNvPr>
          <p:cNvSpPr txBox="1"/>
          <p:nvPr/>
        </p:nvSpPr>
        <p:spPr>
          <a:xfrm>
            <a:off x="953770" y="2366645"/>
            <a:ext cx="5410835" cy="218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학교관계자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학적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정보를 관리할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증명서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를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발급 및 관리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(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졸업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,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성적 증명서 등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)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계정정보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수정 및 조회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</a:t>
            </a:r>
            <a:r>
              <a:rPr lang="ko-KR" altLang="en-US" sz="1600">
                <a:effectLst/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계정 로그인 및 로그아웃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을 할 수 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effectLst/>
                <a:latin typeface="+mn-ea"/>
                <a:cs typeface="NanumGothic" pitchFamily="2" charset="-127"/>
              </a:rPr>
              <a:t>강의 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시간표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를</a:t>
            </a:r>
            <a:r>
              <a:rPr lang="ko-KR" altLang="ko-KR" sz="1600" dirty="0">
                <a:effectLst/>
                <a:latin typeface="+mn-ea"/>
                <a:cs typeface="NanumGothic" pitchFamily="2" charset="-127"/>
              </a:rPr>
              <a:t> 조회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</a:t>
            </a:r>
            <a:r>
              <a:rPr lang="ko-KR" altLang="en-US" sz="1600">
                <a:effectLst/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.</a:t>
            </a:r>
            <a:endParaRPr lang="en-US" altLang="ko-KR" sz="1600" dirty="0">
              <a:latin typeface="+mn-ea"/>
              <a:cs typeface="NanumGothic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D7C1C-69A1-4FC2-B276-25348F389821}"/>
              </a:ext>
            </a:extLst>
          </p:cNvPr>
          <p:cNvSpPr txBox="1"/>
          <p:nvPr/>
        </p:nvSpPr>
        <p:spPr>
          <a:xfrm>
            <a:off x="6365240" y="1461770"/>
            <a:ext cx="5621020" cy="399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교수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과목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성적 및 출석 입력을 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과목 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등록을 할 수 </a:t>
            </a:r>
            <a:r>
              <a:rPr lang="ko-KR" altLang="en-US" sz="1600"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latin typeface="+mn-ea"/>
                <a:cs typeface="NanumGothic" pitchFamily="2" charset="-127"/>
              </a:rPr>
              <a:t>&lt;</a:t>
            </a:r>
            <a:r>
              <a:rPr lang="ko-KR" altLang="en-US" sz="1600">
                <a:latin typeface="+mn-ea"/>
                <a:cs typeface="NanumGothic" pitchFamily="2" charset="-127"/>
              </a:rPr>
              <a:t>학생</a:t>
            </a:r>
            <a:r>
              <a:rPr lang="en-US" altLang="ko-KR" sz="160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전체강의 </a:t>
            </a:r>
            <a:r>
              <a:rPr lang="ko-KR" altLang="en-US" sz="1600">
                <a:latin typeface="+mn-ea"/>
                <a:cs typeface="NanumGothic" pitchFamily="2" charset="-127"/>
              </a:rPr>
              <a:t>정보 조회를 한 후 </a:t>
            </a:r>
            <a:r>
              <a:rPr lang="ko-KR" altLang="ko-KR" sz="1600">
                <a:latin typeface="+mn-ea"/>
                <a:cs typeface="NanumGothic" pitchFamily="2" charset="-127"/>
              </a:rPr>
              <a:t>수강신청</a:t>
            </a:r>
            <a:r>
              <a:rPr lang="ko-KR" altLang="en-US" sz="1600">
                <a:latin typeface="+mn-ea"/>
                <a:cs typeface="NanumGothic" pitchFamily="2" charset="-127"/>
              </a:rPr>
              <a:t>을 할 </a:t>
            </a:r>
            <a:r>
              <a:rPr lang="ko-KR" altLang="en-US" sz="1600">
                <a:latin typeface="+mn-ea"/>
                <a:cs typeface="NanumGothic" pitchFamily="2" charset="-127"/>
              </a:rPr>
              <a:t>수 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있다</a:t>
            </a:r>
            <a:r>
              <a:rPr lang="en-US" altLang="ko-KR" sz="160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ko-KR" sz="1600" smtClean="0">
                <a:latin typeface="+mn-ea"/>
                <a:cs typeface="NanumGothic" pitchFamily="2" charset="-127"/>
              </a:rPr>
              <a:t>학점 </a:t>
            </a:r>
            <a:r>
              <a:rPr lang="ko-KR" altLang="ko-KR" sz="1600">
                <a:latin typeface="+mn-ea"/>
                <a:cs typeface="NanumGothic" pitchFamily="2" charset="-127"/>
              </a:rPr>
              <a:t>조회</a:t>
            </a:r>
            <a:r>
              <a:rPr lang="ko-KR" altLang="en-US" sz="1600">
                <a:latin typeface="+mn-ea"/>
                <a:cs typeface="NanumGothic" pitchFamily="2" charset="-127"/>
              </a:rPr>
              <a:t>를 할 수 있다</a:t>
            </a:r>
            <a:r>
              <a:rPr lang="en-US" altLang="ko-KR" sz="1600"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dirty="0">
              <a:latin typeface="+mn-ea"/>
              <a:cs typeface="NanumGothic" pitchFamily="2" charset="-127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latin typeface="+mn-ea"/>
                <a:cs typeface="NanumGothic" pitchFamily="2" charset="-127"/>
              </a:rPr>
              <a:t>&lt;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관리자</a:t>
            </a:r>
            <a:r>
              <a:rPr lang="en-US" altLang="ko-KR" sz="1600" dirty="0">
                <a:latin typeface="+mn-ea"/>
                <a:cs typeface="NanumGothic" pitchFamily="2" charset="-127"/>
              </a:rPr>
              <a:t>&gt;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effectLst/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effectLst/>
                <a:latin typeface="+mn-ea"/>
                <a:cs typeface="NanumGothic" pitchFamily="2" charset="-127"/>
              </a:rPr>
              <a:t>성적확정을 </a:t>
            </a:r>
            <a:r>
              <a:rPr lang="ko-KR" altLang="en-US" sz="1600" dirty="0">
                <a:effectLst/>
                <a:latin typeface="+mn-ea"/>
                <a:cs typeface="NanumGothic" pitchFamily="2" charset="-127"/>
              </a:rPr>
              <a:t>할 수 있다</a:t>
            </a:r>
            <a:r>
              <a:rPr lang="en-US" altLang="ko-KR" sz="1600" dirty="0">
                <a:effectLst/>
                <a:latin typeface="+mn-ea"/>
                <a:cs typeface="NanumGothic" pitchFamily="2" charset="-127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smtClean="0">
                <a:latin typeface="+mn-ea"/>
                <a:cs typeface="NanumGothic" pitchFamily="2" charset="-127"/>
              </a:rPr>
              <a:t>- </a:t>
            </a:r>
            <a:r>
              <a:rPr lang="ko-KR" altLang="en-US" sz="1600" smtClean="0">
                <a:latin typeface="+mn-ea"/>
                <a:cs typeface="NanumGothic" pitchFamily="2" charset="-127"/>
              </a:rPr>
              <a:t>학사일정 </a:t>
            </a:r>
            <a:r>
              <a:rPr lang="ko-KR" altLang="en-US" sz="1600" dirty="0">
                <a:latin typeface="+mn-ea"/>
                <a:cs typeface="NanumGothic" pitchFamily="2" charset="-127"/>
              </a:rPr>
              <a:t>입력을 할 수 </a:t>
            </a:r>
            <a:r>
              <a:rPr lang="ko-KR" altLang="en-US" sz="1600">
                <a:latin typeface="+mn-ea"/>
                <a:cs typeface="NanumGothic" pitchFamily="2" charset="-127"/>
              </a:rPr>
              <a:t>있다</a:t>
            </a:r>
            <a:r>
              <a:rPr lang="en-US" altLang="ko-KR" sz="1600" smtClean="0">
                <a:latin typeface="+mn-ea"/>
                <a:cs typeface="NanumGothic" pitchFamily="2" charset="-127"/>
              </a:rPr>
              <a:t>.</a:t>
            </a:r>
            <a:endParaRPr lang="ko-KR" altLang="ko-KR" sz="1600" dirty="0">
              <a:effectLst/>
              <a:latin typeface="+mn-ea"/>
              <a:cs typeface="NanumGothic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316230"/>
            <a:ext cx="21729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2. </a:t>
            </a:r>
            <a:r>
              <a:rPr lang="ko-KR" altLang="en-US" b="1" smtClean="0">
                <a:latin typeface="+mn-ea"/>
              </a:rPr>
              <a:t>기능리스트</a:t>
            </a:r>
            <a:endParaRPr lang="ko-KR" altLang="en-US" b="1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2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EF17B73-611D-4531-A55A-82F9678E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640"/>
            <a:ext cx="5961380" cy="514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E204D4-FD18-4B36-A453-818F63F72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/>
          <a:stretch/>
        </p:blipFill>
        <p:spPr>
          <a:xfrm>
            <a:off x="6121400" y="1224280"/>
            <a:ext cx="6059170" cy="5379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56F8E1-6792-4F7D-A8D3-7BBC293C23FA}"/>
              </a:ext>
            </a:extLst>
          </p:cNvPr>
          <p:cNvSpPr txBox="1"/>
          <p:nvPr/>
        </p:nvSpPr>
        <p:spPr>
          <a:xfrm>
            <a:off x="365760" y="953770"/>
            <a:ext cx="620649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 err="1">
                <a:latin typeface="+mn-ea"/>
              </a:rPr>
              <a:t>메인업무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관리자 입장에서 학생의 최종학점조회를 위한 성적데이터 입출력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316230"/>
            <a:ext cx="272161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+mn-ea"/>
              </a:rPr>
              <a:t>3. </a:t>
            </a:r>
            <a:r>
              <a:rPr lang="en-US" altLang="ko-KR" b="1">
                <a:latin typeface="+mn-ea"/>
              </a:rPr>
              <a:t>UsecaseDiagram</a:t>
            </a:r>
            <a:endParaRPr lang="ko-KR" altLang="en-US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4E479D57-356A-4925-A0CC-33B96151A4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C:/Users/thswl/AppData/Roaming/PolarisOffice/ETemp/14556_20710064/fImage3166712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6745" y="0"/>
            <a:ext cx="5858510" cy="6858635"/>
          </a:xfrm>
          <a:prstGeom prst="rect"/>
          <a:noFill/>
        </p:spPr>
      </p:pic>
      <p:sp>
        <p:nvSpPr>
          <p:cNvPr id="6" name="텍스트 상자 11"/>
          <p:cNvSpPr txBox="1">
            <a:spLocks/>
          </p:cNvSpPr>
          <p:nvPr/>
        </p:nvSpPr>
        <p:spPr>
          <a:xfrm rot="0">
            <a:off x="365760" y="316230"/>
            <a:ext cx="272224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b="1">
                <a:latin typeface="맑은 고딕" charset="0"/>
              </a:rPr>
              <a:t>4. </a:t>
            </a:r>
            <a:r>
              <a:rPr lang="en-US" altLang="ko-KR" b="1">
                <a:latin typeface="맑은 고딕" charset="0"/>
              </a:rPr>
              <a:t>ActivityDiagram</a:t>
            </a:r>
            <a:r>
              <a:rPr lang="ko-KR" altLang="ko-KR" b="1">
                <a:latin typeface="맑은 고딕" charset="0"/>
              </a:rPr>
              <a:t> </a:t>
            </a:r>
            <a:endParaRPr lang="ko-KR" altLang="en-US" b="1">
              <a:latin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E4B0D5A5BF944590D4EC148124C6B2" ma:contentTypeVersion="2" ma:contentTypeDescription="새 문서를 만듭니다." ma:contentTypeScope="" ma:versionID="d22976d2c224bfbb9874fdfd5b8edf19">
  <xsd:schema xmlns:xsd="http://www.w3.org/2001/XMLSchema" xmlns:xs="http://www.w3.org/2001/XMLSchema" xmlns:p="http://schemas.microsoft.com/office/2006/metadata/properties" xmlns:ns3="27bbd422-5986-4791-8a72-d49b0fff2dc3" targetNamespace="http://schemas.microsoft.com/office/2006/metadata/properties" ma:root="true" ma:fieldsID="6e96c45d31bd2a36935466153e4b4764" ns3:_="">
    <xsd:import namespace="27bbd422-5986-4791-8a72-d49b0fff2d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bd422-5986-4791-8a72-d49b0fff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F098A-1184-4B10-9116-2C517840F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bd422-5986-4791-8a72-d49b0fff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884670-0CD6-4611-8EA4-163FEC9E1B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5EF7A-9A6C-4F4B-807B-4F0F9895085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27bbd422-5986-4791-8a72-d49b0fff2dc3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46</Paragraphs>
  <Words>242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김용헌</dc:creator>
  <cp:lastModifiedBy>eunbinson</cp:lastModifiedBy>
  <dc:title>PowerPoint 프레젠테이션</dc:title>
  <cp:version>9.103.103.45589</cp:version>
  <dcterms:modified xsi:type="dcterms:W3CDTF">2022-04-17T07:17:04Z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0x01010025E4B0D5A5BF944590D4EC148124C6B2</vt:lpwstr>
  </property>
</Properties>
</file>