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24"/>
    <p:sldMasterId id="2147483691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69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5" r:id="rId41"/>
    <p:sldId id="266" r:id="rId42"/>
    <p:sldId id="267" r:id="rId43"/>
    <p:sldId id="268" r:id="rId44"/>
    <p:sldId id="26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4231506827.png"></Relationship><Relationship Id="rId3" Type="http://schemas.openxmlformats.org/officeDocument/2006/relationships/image" Target="../media/fImage76862151996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236152491.png"></Relationship><Relationship Id="rId3" Type="http://schemas.openxmlformats.org/officeDocument/2006/relationships/image" Target="../media/fImage756811532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2401551942.png"></Relationship><Relationship Id="rId3" Type="http://schemas.openxmlformats.org/officeDocument/2006/relationships/image" Target="../media/fImage30826156482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0101625436.png"></Relationship><Relationship Id="rId3" Type="http://schemas.openxmlformats.org/officeDocument/2006/relationships/image" Target="../media/fImage17843163239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978025041.png"></Relationship><Relationship Id="rId3" Type="http://schemas.openxmlformats.org/officeDocument/2006/relationships/image" Target="../media/fImage59127251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96799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0481246500.png"></Relationship><Relationship Id="rId3" Type="http://schemas.openxmlformats.org/officeDocument/2006/relationships/image" Target="../media/fImage22774125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88126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993146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481409358.png"></Relationship><Relationship Id="rId3" Type="http://schemas.openxmlformats.org/officeDocument/2006/relationships/image" Target="../media/fImage23288147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581424464.png"></Relationship><Relationship Id="rId3" Type="http://schemas.openxmlformats.org/officeDocument/2006/relationships/image" Target="../media/fImage26786148570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1151448145.png"></Relationship><Relationship Id="rId3" Type="http://schemas.openxmlformats.org/officeDocument/2006/relationships/image" Target="../media/fImage28670149328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JDBC 종합실습 리뷰	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업무 분석 더하고 오버로딩할 것 등등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7. 특정 학생 정보 등록(단 학생번호는 PK)</a:t>
            </a:r>
            <a:endParaRPr lang="ko-KR" altLang="en-US"/>
          </a:p>
        </p:txBody>
      </p:sp>
      <p:pic>
        <p:nvPicPr>
          <p:cNvPr id="4" name="그림 16" descr="C:/Users/thswl/AppData/Roaming/PolarisOffice/ETemp/16512_18853776/fImage2042315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6750" y="1444625"/>
            <a:ext cx="8350885" cy="1937385"/>
          </a:xfrm>
          <a:prstGeom prst="rect"/>
          <a:noFill/>
        </p:spPr>
      </p:pic>
      <p:pic>
        <p:nvPicPr>
          <p:cNvPr id="5" name="그림 17" descr="C:/Users/thswl/AppData/Roaming/PolarisOffice/ETemp/16512_18853776/fImage76862151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6750" y="3381375"/>
            <a:ext cx="8335010" cy="3397885"/>
          </a:xfrm>
          <a:prstGeom prst="rect"/>
          <a:noFill/>
        </p:spPr>
      </p:pic>
      <p:sp>
        <p:nvSpPr>
          <p:cNvPr id="6" name="텍스트 상자 30"/>
          <p:cNvSpPr txBox="1">
            <a:spLocks/>
          </p:cNvSpPr>
          <p:nvPr/>
        </p:nvSpPr>
        <p:spPr>
          <a:xfrm rot="0">
            <a:off x="285750" y="1603375"/>
            <a:ext cx="1508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중복 값을 인서트 시도하면 무결성 제약 조건 오류가 발생함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8. 학생정보를 기반으로 수강신청</a:t>
            </a:r>
            <a:endParaRPr lang="ko-KR" altLang="en-US"/>
          </a:p>
        </p:txBody>
      </p:sp>
      <p:pic>
        <p:nvPicPr>
          <p:cNvPr id="4" name="그림 18" descr="C:/Users/thswl/AppData/Roaming/PolarisOffice/ETemp/16512_18853776/fImage20236152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4425" y="1454150"/>
            <a:ext cx="9963785" cy="1981835"/>
          </a:xfrm>
          <a:prstGeom prst="rect"/>
          <a:noFill/>
        </p:spPr>
      </p:pic>
      <p:pic>
        <p:nvPicPr>
          <p:cNvPr id="5" name="그림 19" descr="C:/Users/thswl/AppData/Roaming/PolarisOffice/ETemp/16512_18853776/fImage75681153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3875" y="3429000"/>
            <a:ext cx="8623935" cy="3324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9. 학번과 수강신청한 과목을 보고 수강 신청 변경 </a:t>
            </a:r>
            <a:endParaRPr lang="ko-KR" altLang="en-US"/>
          </a:p>
        </p:txBody>
      </p:sp>
      <p:pic>
        <p:nvPicPr>
          <p:cNvPr id="4" name="그림 21" descr="C:/Users/thswl/AppData/Roaming/PolarisOffice/ETemp/16512_18853776/fImage27240155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270" y="1597025"/>
            <a:ext cx="5968365" cy="3785235"/>
          </a:xfrm>
          <a:prstGeom prst="rect"/>
          <a:noFill/>
        </p:spPr>
      </p:pic>
      <p:pic>
        <p:nvPicPr>
          <p:cNvPr id="5" name="그림 22" descr="C:/Users/thswl/AppData/Roaming/PolarisOffice/ETemp/16512_18853776/fImage30826156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603375"/>
            <a:ext cx="6017260" cy="4080510"/>
          </a:xfrm>
          <a:prstGeom prst="rect"/>
          <a:noFill/>
        </p:spPr>
      </p:pic>
      <p:sp>
        <p:nvSpPr>
          <p:cNvPr id="6" name="텍스트 상자 32"/>
          <p:cNvSpPr txBox="1">
            <a:spLocks/>
          </p:cNvSpPr>
          <p:nvPr/>
        </p:nvSpPr>
        <p:spPr>
          <a:xfrm rot="0">
            <a:off x="1111250" y="5715000"/>
            <a:ext cx="9906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수강신</a:t>
            </a:r>
            <a:r>
              <a:rPr lang="ko-KR" sz="1800">
                <a:latin typeface="맑은 고딕" charset="0"/>
                <a:ea typeface="맑은 고딕" charset="0"/>
              </a:rPr>
              <a:t>청 정보 변경시, 성적을 null로 할 수 있을 것임.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수강신청 정보 변경시, 날짜는 다를 수 있음.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본인은 테이블 데이터의 날짜와 현재날짜의 괴리가 크므로 동일에 변경했다고 가정했음.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10. 학생이 수강 신청한 특정 과목 수강 신청 삭제</a:t>
            </a:r>
            <a:endParaRPr lang="ko-KR" altLang="en-US"/>
          </a:p>
        </p:txBody>
      </p:sp>
      <p:pic>
        <p:nvPicPr>
          <p:cNvPr id="5" name="그림 24" descr="C:/Users/thswl/AppData/Roaming/PolarisOffice/ETemp/16512_18853776/fImage18010162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38325" y="2090420"/>
            <a:ext cx="8515985" cy="1915160"/>
          </a:xfrm>
          <a:prstGeom prst="rect"/>
          <a:noFill/>
        </p:spPr>
      </p:pic>
      <p:pic>
        <p:nvPicPr>
          <p:cNvPr id="6" name="그림 25" descr="C:/Users/thswl/AppData/Roaming/PolarisOffice/ETemp/16512_18853776/fImage17843163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8800" y="3995420"/>
            <a:ext cx="8535035" cy="1819910"/>
          </a:xfrm>
          <a:prstGeom prst="rect"/>
          <a:noFill/>
        </p:spPr>
      </p:pic>
      <p:sp>
        <p:nvSpPr>
          <p:cNvPr id="7" name="텍스트 상자 31"/>
          <p:cNvSpPr txBox="1">
            <a:spLocks/>
          </p:cNvSpPr>
          <p:nvPr/>
        </p:nvSpPr>
        <p:spPr>
          <a:xfrm rot="0">
            <a:off x="222250" y="2111375"/>
            <a:ext cx="15405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존제하</a:t>
            </a:r>
            <a:r>
              <a:rPr lang="ko-KR" sz="1800">
                <a:latin typeface="맑은 고딕" charset="0"/>
                <a:ea typeface="맑은 고딕" charset="0"/>
              </a:rPr>
              <a:t>지 않는 레코드 삭제를 시도하면</a:t>
            </a:r>
            <a:r>
              <a:rPr sz="1800">
                <a:latin typeface="맑은 고딕" charset="0"/>
                <a:ea typeface="맑은 고딕" charset="0"/>
              </a:rPr>
              <a:t>executeUpdate</a:t>
            </a:r>
            <a:r>
              <a:rPr lang="ko-KR" sz="1800">
                <a:latin typeface="맑은 고딕" charset="0"/>
                <a:ea typeface="맑은 고딕" charset="0"/>
              </a:rPr>
              <a:t>()의 반환값이 0임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0. 기존 문서 수정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생성자 오버라이딩 -&gt; 생성자 오버로딩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2600"/>
              <a:t>상속한 클래스의 메서드를 재정의하는 것이 아니고 매개변수 타입과 개수를 달리 하는 것이므로 오버라이딩이 아니라 오버로딩임</a:t>
            </a:r>
            <a:endParaRPr lang="ko-KR" altLang="en-US" sz="2600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7" descr="C:/Users/thswl/AppData/Roaming/PolarisOffice/ETemp/16512_18853776/fImage9978025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" y="3311525"/>
            <a:ext cx="5866765" cy="3308985"/>
          </a:xfrm>
          <a:prstGeom prst="rect"/>
          <a:noFill/>
        </p:spPr>
      </p:pic>
      <p:pic>
        <p:nvPicPr>
          <p:cNvPr id="5" name="그림 38" descr="C:/Users/thswl/AppData/Roaming/PolarisOffice/ETemp/16512_18853776/fImage5912725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3317875"/>
            <a:ext cx="5961380" cy="3435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1. 모든 교수의 번호 확인</a:t>
            </a:r>
            <a:endParaRPr lang="ko-KR" altLang="en-US"/>
          </a:p>
        </p:txBody>
      </p:sp>
      <p:pic>
        <p:nvPicPr>
          <p:cNvPr id="4" name="그림 1" descr="C:/Users/thswl/AppData/Roaming/PolarisOffice/ETemp/16512_18853776/fImage439679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97505" y="1456055"/>
            <a:ext cx="6390640" cy="5306060"/>
          </a:xfrm>
          <a:prstGeom prst="rect"/>
          <a:noFill/>
        </p:spPr>
      </p:pic>
      <p:sp>
        <p:nvSpPr>
          <p:cNvPr id="5" name="텍스트 상자 26"/>
          <p:cNvSpPr txBox="1">
            <a:spLocks/>
          </p:cNvSpPr>
          <p:nvPr/>
        </p:nvSpPr>
        <p:spPr>
          <a:xfrm rot="0">
            <a:off x="428625" y="1555750"/>
            <a:ext cx="23025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다양한 경우를 대비해 VO를 재사용하는 경우와 그렇지 않고 String을 쓰는 경우를 모두 구현해 둘 수 있음.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2. 특정 교수(번호)의 소속학과, 임용일자 확인</a:t>
            </a:r>
            <a:endParaRPr lang="ko-KR" altLang="en-US"/>
          </a:p>
        </p:txBody>
      </p:sp>
      <p:pic>
        <p:nvPicPr>
          <p:cNvPr id="4" name="그림 2" descr="C:/Users/thswl/AppData/Roaming/PolarisOffice/ETemp/16512_18853776/fImage2604812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905" y="1831975"/>
            <a:ext cx="6506210" cy="4496435"/>
          </a:xfrm>
          <a:prstGeom prst="rect"/>
          <a:noFill/>
        </p:spPr>
      </p:pic>
      <p:pic>
        <p:nvPicPr>
          <p:cNvPr id="5" name="그림 3" descr="C:/Users/thswl/AppData/Roaming/PolarisOffice/ETemp/16512_18853776/fImage2277412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6700" y="1825625"/>
            <a:ext cx="5344160" cy="416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2. 특정 교수(번호)의 소속학과, 임용일자 확인</a:t>
            </a:r>
            <a:endParaRPr lang="ko-KR" altLang="en-US"/>
          </a:p>
        </p:txBody>
      </p:sp>
      <p:pic>
        <p:nvPicPr>
          <p:cNvPr id="4" name="그림 4" descr="C:/Users/thswl/AppData/Roaming/PolarisOffice/ETemp/16512_18853776/fImage3058812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7770" y="1685925"/>
            <a:ext cx="7392035" cy="4601210"/>
          </a:xfrm>
          <a:prstGeom prst="rect"/>
          <a:noFill/>
        </p:spPr>
      </p:pic>
      <p:sp>
        <p:nvSpPr>
          <p:cNvPr id="5" name="텍스트 상자 27"/>
          <p:cNvSpPr txBox="1">
            <a:spLocks/>
          </p:cNvSpPr>
          <p:nvPr/>
        </p:nvSpPr>
        <p:spPr>
          <a:xfrm rot="0">
            <a:off x="412750" y="1666875"/>
            <a:ext cx="20802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LinkedHashMap같은 </a:t>
            </a:r>
            <a:r>
              <a:rPr sz="1800">
                <a:latin typeface="맑은 고딕" charset="0"/>
                <a:ea typeface="맑은 고딕" charset="0"/>
              </a:rPr>
              <a:t>존재하</a:t>
            </a:r>
            <a:r>
              <a:rPr lang="ko-KR" sz="1800">
                <a:latin typeface="맑은 고딕" charset="0"/>
                <a:ea typeface="맑은 고딕" charset="0"/>
              </a:rPr>
              <a:t>는 메모리 자료구조를 사용하면 안정적이라는 장점이 있음.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3. 특정 과목('DBMS‘) 과목의 강좌 번호 확인</a:t>
            </a:r>
            <a:endParaRPr lang="ko-KR" altLang="en-US"/>
          </a:p>
        </p:txBody>
      </p:sp>
      <p:pic>
        <p:nvPicPr>
          <p:cNvPr id="4" name="그림 12" descr="C:/Users/thswl/AppData/Roaming/PolarisOffice/ETemp/16512_18853776/fImage4499314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4520" y="1177290"/>
            <a:ext cx="5900420" cy="5681345"/>
          </a:xfrm>
          <a:prstGeom prst="rect"/>
          <a:noFill/>
        </p:spPr>
      </p:pic>
      <p:sp>
        <p:nvSpPr>
          <p:cNvPr id="5" name="텍스트 상자 29"/>
          <p:cNvSpPr txBox="1">
            <a:spLocks/>
          </p:cNvSpPr>
          <p:nvPr/>
        </p:nvSpPr>
        <p:spPr>
          <a:xfrm rot="0">
            <a:off x="222250" y="1809750"/>
            <a:ext cx="28422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매개인자</a:t>
            </a:r>
            <a:r>
              <a:rPr lang="ko-KR" sz="1800">
                <a:latin typeface="맑은 고딕" charset="0"/>
                <a:ea typeface="맑은 고딕" charset="0"/>
              </a:rPr>
              <a:t>가 있는 경우와 매개인자가 없는 경우, 즉, 매개인자 변수 값을 알고 있는 경우를 구분해 메서드를 오버로딩 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4. 특정 강좌(강좌번호)에 해당하는 강좌이름, 강의실, 최대수강인원 확인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thswl/AppData/Roaming/PolarisOffice/ETemp/16512_18853776/fImage2764814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865" y="1835150"/>
            <a:ext cx="6439535" cy="4829810"/>
          </a:xfrm>
          <a:prstGeom prst="rect"/>
          <a:noFill/>
        </p:spPr>
      </p:pic>
      <p:pic>
        <p:nvPicPr>
          <p:cNvPr id="5" name="그림 13" descr="C:/Users/thswl/AppData/Roaming/PolarisOffice/ETemp/16512_18853776/fImage2328814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940" y="1826895"/>
            <a:ext cx="5059680" cy="4804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5. 학생 이름(ChangKim)으로 수강신청한 강좌번호 확인</a:t>
            </a:r>
            <a:endParaRPr lang="ko-KR" altLang="en-US"/>
          </a:p>
        </p:txBody>
      </p:sp>
      <p:pic>
        <p:nvPicPr>
          <p:cNvPr id="4" name="그림 8" descr="C:/Users/thswl/AppData/Roaming/PolarisOffice/ETemp/16512_18853776/fImage3055814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05" y="1821815"/>
            <a:ext cx="6050280" cy="3817620"/>
          </a:xfrm>
          <a:prstGeom prst="rect"/>
          <a:noFill/>
        </p:spPr>
      </p:pic>
      <p:pic>
        <p:nvPicPr>
          <p:cNvPr id="5" name="그림 14" descr="C:/Users/thswl/AppData/Roaming/PolarisOffice/ETemp/16512_18853776/fImage26786148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5365" y="1823085"/>
            <a:ext cx="6010910" cy="4188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특정 학과('computer engineering‘)과 교수들이 지도하는 학생들의 학번,이름 확인</a:t>
            </a:r>
            <a:endParaRPr lang="ko-KR" altLang="en-US"/>
          </a:p>
        </p:txBody>
      </p:sp>
      <p:pic>
        <p:nvPicPr>
          <p:cNvPr id="4" name="그림 10" descr="C:/Users/thswl/AppData/Roaming/PolarisOffice/ETemp/16512_18853776/fImage3311514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990" y="1691005"/>
            <a:ext cx="5716270" cy="3167380"/>
          </a:xfrm>
          <a:prstGeom prst="rect"/>
          <a:noFill/>
        </p:spPr>
      </p:pic>
      <p:pic>
        <p:nvPicPr>
          <p:cNvPr id="5" name="그림 15" descr="C:/Users/thswl/AppData/Roaming/PolarisOffice/ETemp/16512_18853776/fImage28670149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9625" y="1709420"/>
            <a:ext cx="6228080" cy="3434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