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36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A086-AF75-4C3F-A472-9B418F4A4084}" type="datetimeFigureOut">
              <a:rPr lang="ko-KR" altLang="en-US" smtClean="0"/>
              <a:pPr/>
              <a:t>2019-10-04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A9FB-F249-4D03-A7E2-52CAD5780D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A086-AF75-4C3F-A472-9B418F4A4084}" type="datetimeFigureOut">
              <a:rPr lang="ko-KR" altLang="en-US" smtClean="0"/>
              <a:pPr/>
              <a:t>2019-10-04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A9FB-F249-4D03-A7E2-52CAD5780D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A086-AF75-4C3F-A472-9B418F4A4084}" type="datetimeFigureOut">
              <a:rPr lang="ko-KR" altLang="en-US" smtClean="0"/>
              <a:pPr/>
              <a:t>2019-10-04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A9FB-F249-4D03-A7E2-52CAD5780D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A086-AF75-4C3F-A472-9B418F4A4084}" type="datetimeFigureOut">
              <a:rPr lang="ko-KR" altLang="en-US" smtClean="0"/>
              <a:pPr/>
              <a:t>2019-10-04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A9FB-F249-4D03-A7E2-52CAD5780D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A086-AF75-4C3F-A472-9B418F4A4084}" type="datetimeFigureOut">
              <a:rPr lang="ko-KR" altLang="en-US" smtClean="0"/>
              <a:pPr/>
              <a:t>2019-10-04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A9FB-F249-4D03-A7E2-52CAD5780D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A086-AF75-4C3F-A472-9B418F4A4084}" type="datetimeFigureOut">
              <a:rPr lang="ko-KR" altLang="en-US" smtClean="0"/>
              <a:pPr/>
              <a:t>2019-10-04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A9FB-F249-4D03-A7E2-52CAD5780D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A086-AF75-4C3F-A472-9B418F4A4084}" type="datetimeFigureOut">
              <a:rPr lang="ko-KR" altLang="en-US" smtClean="0"/>
              <a:pPr/>
              <a:t>2019-10-04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A9FB-F249-4D03-A7E2-52CAD5780D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A086-AF75-4C3F-A472-9B418F4A4084}" type="datetimeFigureOut">
              <a:rPr lang="ko-KR" altLang="en-US" smtClean="0"/>
              <a:pPr/>
              <a:t>2019-10-04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A9FB-F249-4D03-A7E2-52CAD5780D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A086-AF75-4C3F-A472-9B418F4A4084}" type="datetimeFigureOut">
              <a:rPr lang="ko-KR" altLang="en-US" smtClean="0"/>
              <a:pPr/>
              <a:t>2019-10-04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A9FB-F249-4D03-A7E2-52CAD5780D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A086-AF75-4C3F-A472-9B418F4A4084}" type="datetimeFigureOut">
              <a:rPr lang="ko-KR" altLang="en-US" smtClean="0"/>
              <a:pPr/>
              <a:t>2019-10-04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A9FB-F249-4D03-A7E2-52CAD5780D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A086-AF75-4C3F-A472-9B418F4A4084}" type="datetimeFigureOut">
              <a:rPr lang="ko-KR" altLang="en-US" smtClean="0"/>
              <a:pPr/>
              <a:t>2019-10-04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4A9FB-F249-4D03-A7E2-52CAD5780D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AA086-AF75-4C3F-A472-9B418F4A4084}" type="datetimeFigureOut">
              <a:rPr lang="ko-KR" altLang="en-US" smtClean="0"/>
              <a:pPr/>
              <a:t>2019-10-04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4A9FB-F249-4D03-A7E2-52CAD5780D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E8A6310-D803-456B-8662-8C387E4405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8678"/>
          <a:stretch/>
        </p:blipFill>
        <p:spPr>
          <a:xfrm>
            <a:off x="2757675" y="420131"/>
            <a:ext cx="5315406" cy="59051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15206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11.3.1. try-catch </a:t>
            </a:r>
            <a:r>
              <a:rPr lang="ko-KR" altLang="en-US" b="1" smtClean="0"/>
              <a:t>문</a:t>
            </a:r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1857364"/>
            <a:ext cx="575310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11.3.1. try-catch </a:t>
            </a:r>
            <a:r>
              <a:rPr lang="ko-KR" altLang="en-US" b="1" smtClean="0"/>
              <a:t>문</a:t>
            </a:r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643050"/>
            <a:ext cx="560070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4214818"/>
            <a:ext cx="530542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642918"/>
            <a:ext cx="5305425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3462355"/>
            <a:ext cx="5305425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928670"/>
            <a:ext cx="5229225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4857760"/>
            <a:ext cx="61055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357290" y="214290"/>
            <a:ext cx="5295901" cy="5076843"/>
            <a:chOff x="1428728" y="785794"/>
            <a:chExt cx="5295901" cy="5076843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28728" y="785794"/>
              <a:ext cx="4657725" cy="2476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71604" y="3357562"/>
              <a:ext cx="5153025" cy="2505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00166" y="5500702"/>
            <a:ext cx="2676525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071538" y="71414"/>
            <a:ext cx="5295900" cy="6681807"/>
            <a:chOff x="1071538" y="71414"/>
            <a:chExt cx="5295900" cy="6681807"/>
          </a:xfrm>
        </p:grpSpPr>
        <p:pic>
          <p:nvPicPr>
            <p:cNvPr id="1331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81026" y="71414"/>
              <a:ext cx="5000625" cy="279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316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71538" y="2857496"/>
              <a:ext cx="5295900" cy="3895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768" y="4929198"/>
            <a:ext cx="12477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11.3.2. </a:t>
            </a:r>
            <a:r>
              <a:rPr lang="ko-KR" altLang="en-US" b="1" smtClean="0"/>
              <a:t>예외 처리 메서드</a:t>
            </a:r>
            <a:endParaRPr lang="ko-KR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143116"/>
            <a:ext cx="7494587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510362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0" y="5553099"/>
            <a:ext cx="49149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11.3.3. finally </a:t>
            </a:r>
            <a:r>
              <a:rPr lang="ko-KR" altLang="en-US" b="1" smtClean="0"/>
              <a:t>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finally </a:t>
            </a:r>
            <a:r>
              <a:rPr lang="ko-KR" altLang="en-US" sz="2400" smtClean="0"/>
              <a:t>문은 </a:t>
            </a:r>
            <a:r>
              <a:rPr lang="en-US" altLang="ko-KR" sz="2400" smtClean="0"/>
              <a:t>catch </a:t>
            </a:r>
            <a:r>
              <a:rPr lang="ko-KR" altLang="en-US" sz="2400" smtClean="0"/>
              <a:t>문 다음에 선언하며 사용하는 목적은 </a:t>
            </a:r>
            <a:r>
              <a:rPr lang="en-US" altLang="ko-KR" sz="2400" smtClean="0"/>
              <a:t>try </a:t>
            </a:r>
            <a:r>
              <a:rPr lang="ko-KR" altLang="en-US" sz="2400" smtClean="0"/>
              <a:t>블록에서 사용했던 자원을 해제하기 위해서입니다</a:t>
            </a:r>
            <a:r>
              <a:rPr lang="en-US" altLang="ko-KR" sz="2400" smtClean="0"/>
              <a:t>.</a:t>
            </a:r>
          </a:p>
          <a:p>
            <a:r>
              <a:rPr lang="en-US" altLang="ko-KR" sz="2400" smtClean="0"/>
              <a:t>try </a:t>
            </a:r>
            <a:r>
              <a:rPr lang="ko-KR" altLang="en-US" sz="2400" smtClean="0"/>
              <a:t>블록에서 파일 열기</a:t>
            </a:r>
            <a:r>
              <a:rPr lang="en-US" altLang="ko-KR" sz="2400" smtClean="0"/>
              <a:t>, </a:t>
            </a:r>
            <a:r>
              <a:rPr lang="ko-KR" altLang="en-US" sz="2400" smtClean="0"/>
              <a:t>네트워크 연결</a:t>
            </a:r>
            <a:r>
              <a:rPr lang="en-US" altLang="ko-KR" sz="2400" smtClean="0"/>
              <a:t>, </a:t>
            </a:r>
            <a:r>
              <a:rPr lang="ko-KR" altLang="en-US" sz="2400" smtClean="0"/>
              <a:t>데이터베이스 연결과 같은 작업을 했다면 작업이 완료된 후에는 파일 닫기</a:t>
            </a:r>
            <a:r>
              <a:rPr lang="en-US" altLang="ko-KR" sz="2400" smtClean="0"/>
              <a:t>, </a:t>
            </a:r>
            <a:r>
              <a:rPr lang="ko-KR" altLang="en-US" sz="2400" smtClean="0"/>
              <a:t>네트워크 연결 종료</a:t>
            </a:r>
            <a:r>
              <a:rPr lang="en-US" altLang="ko-KR" sz="2400" smtClean="0"/>
              <a:t>, </a:t>
            </a:r>
            <a:r>
              <a:rPr lang="ko-KR" altLang="en-US" sz="2400" smtClean="0"/>
              <a:t>데이터베이스 연결 종료와 같은 자원 해제 작업을 합니다</a:t>
            </a:r>
            <a:r>
              <a:rPr lang="en-US" altLang="ko-KR" sz="2400" smtClean="0"/>
              <a:t>.</a:t>
            </a:r>
          </a:p>
          <a:p>
            <a:r>
              <a:rPr lang="en-US" altLang="ko-KR" sz="2400" smtClean="0"/>
              <a:t>finally </a:t>
            </a:r>
            <a:r>
              <a:rPr lang="ko-KR" altLang="en-US" sz="2400" smtClean="0"/>
              <a:t>블록은 자원 해제 기능을 담당하므로 예외 발생과는 상관 없이 항상 실행됩니다</a:t>
            </a:r>
            <a:r>
              <a:rPr lang="en-US" altLang="ko-KR" sz="2400" smtClean="0"/>
              <a:t>.</a:t>
            </a:r>
            <a:endParaRPr lang="ko-KR" alt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04985"/>
            <a:ext cx="378142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" name="그룹 8"/>
          <p:cNvGrpSpPr/>
          <p:nvPr/>
        </p:nvGrpSpPr>
        <p:grpSpPr>
          <a:xfrm>
            <a:off x="4214810" y="1681159"/>
            <a:ext cx="4124325" cy="3676667"/>
            <a:chOff x="4214810" y="1071546"/>
            <a:chExt cx="4124325" cy="3676667"/>
          </a:xfrm>
        </p:grpSpPr>
        <p:pic>
          <p:nvPicPr>
            <p:cNvPr id="1638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14810" y="1071546"/>
              <a:ext cx="4124325" cy="2505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389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214810" y="3500438"/>
              <a:ext cx="4095750" cy="1247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11.3.3. finally </a:t>
            </a:r>
            <a:r>
              <a:rPr lang="ko-KR" altLang="en-US" b="1" smtClean="0"/>
              <a:t>문</a:t>
            </a: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500166" y="52149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오류발생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5008" y="55007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정상실행</a:t>
            </a:r>
            <a:endParaRPr lang="ko-KR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11 </a:t>
            </a:r>
            <a:r>
              <a:rPr lang="ko-KR" altLang="en-US" smtClean="0"/>
              <a:t>예외 처리하기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500042"/>
            <a:ext cx="4124325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3429000"/>
            <a:ext cx="11144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000100" y="357166"/>
            <a:ext cx="4733925" cy="6234124"/>
            <a:chOff x="1000100" y="357166"/>
            <a:chExt cx="4733925" cy="6234124"/>
          </a:xfrm>
        </p:grpSpPr>
        <p:pic>
          <p:nvPicPr>
            <p:cNvPr id="1843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357166"/>
              <a:ext cx="4276725" cy="159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843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00100" y="2000240"/>
              <a:ext cx="4733925" cy="4591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7950" y="4286256"/>
            <a:ext cx="119062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11.3.4. try-with-resources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Java SE 7</a:t>
            </a:r>
            <a:r>
              <a:rPr lang="ko-KR" altLang="en-US" sz="2400" smtClean="0"/>
              <a:t>부터 </a:t>
            </a:r>
            <a:r>
              <a:rPr lang="en-US" altLang="ko-KR" sz="2400" smtClean="0"/>
              <a:t>try-catch-finally </a:t>
            </a:r>
            <a:r>
              <a:rPr lang="ko-KR" altLang="en-US" sz="2400" smtClean="0"/>
              <a:t>문을 간단하게 사용할 수 있도록 </a:t>
            </a:r>
            <a:r>
              <a:rPr lang="en-US" altLang="ko-KR" sz="2400" smtClean="0"/>
              <a:t>try-with-resource </a:t>
            </a:r>
            <a:r>
              <a:rPr lang="ko-KR" altLang="en-US" sz="2400" smtClean="0"/>
              <a:t>문을 지원합니다</a:t>
            </a:r>
            <a:r>
              <a:rPr lang="en-US" altLang="ko-KR" sz="2400" smtClean="0"/>
              <a:t>.</a:t>
            </a:r>
          </a:p>
          <a:p>
            <a:r>
              <a:rPr lang="en-US" altLang="ko-KR" sz="2400" smtClean="0"/>
              <a:t>try-with-resources </a:t>
            </a:r>
            <a:r>
              <a:rPr lang="ko-KR" altLang="en-US" sz="2400" smtClean="0"/>
              <a:t>문은 </a:t>
            </a:r>
            <a:r>
              <a:rPr lang="en-US" altLang="ko-KR" sz="2400" smtClean="0"/>
              <a:t>finally </a:t>
            </a:r>
            <a:r>
              <a:rPr lang="ko-KR" altLang="en-US" sz="2400" smtClean="0"/>
              <a:t>문을 지정하지 않아도 </a:t>
            </a:r>
            <a:r>
              <a:rPr lang="en-US" altLang="ko-KR" sz="2400" smtClean="0"/>
              <a:t>try </a:t>
            </a:r>
            <a:r>
              <a:rPr lang="ko-KR" altLang="en-US" sz="2400" smtClean="0"/>
              <a:t>문이 정상으로 실행됐든 예외가 발생했든 </a:t>
            </a:r>
            <a:r>
              <a:rPr lang="en-US" altLang="ko-KR" sz="2400" smtClean="0"/>
              <a:t>try-catch </a:t>
            </a:r>
            <a:r>
              <a:rPr lang="ko-KR" altLang="en-US" sz="2400" smtClean="0"/>
              <a:t>문이 완료되면 자동으로 자원을 해제해줍니다</a:t>
            </a:r>
            <a:r>
              <a:rPr lang="en-US" altLang="ko-KR" sz="2400" smtClean="0"/>
              <a:t>.</a:t>
            </a:r>
            <a:endParaRPr lang="ko-KR" altLang="en-US" sz="240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3786190"/>
            <a:ext cx="349567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11.3.4. try-with-resources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try </a:t>
            </a:r>
            <a:r>
              <a:rPr lang="ko-KR" altLang="en-US" sz="2400" smtClean="0"/>
              <a:t>문의 소괄호 </a:t>
            </a:r>
            <a:r>
              <a:rPr lang="en-US" altLang="ko-KR" sz="2400" smtClean="0"/>
              <a:t>( ) </a:t>
            </a:r>
            <a:r>
              <a:rPr lang="ko-KR" altLang="en-US" sz="2400" smtClean="0"/>
              <a:t>안에 </a:t>
            </a:r>
            <a:r>
              <a:rPr lang="en-US" altLang="ko-KR" sz="2400" smtClean="0"/>
              <a:t>try-catch </a:t>
            </a:r>
            <a:r>
              <a:rPr lang="ko-KR" altLang="en-US" sz="2400" smtClean="0"/>
              <a:t>문이 완료되면 자동으로 해제할 자원 객체를 생성합니다</a:t>
            </a:r>
            <a:r>
              <a:rPr lang="en-US" altLang="ko-KR" sz="2400" smtClean="0"/>
              <a:t>.</a:t>
            </a:r>
            <a:endParaRPr lang="ko-KR" altLang="en-US" sz="240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571744"/>
            <a:ext cx="5276850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357694"/>
            <a:ext cx="4500594" cy="2220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왼쪽으로 구부러진 화살표 8"/>
          <p:cNvSpPr/>
          <p:nvPr/>
        </p:nvSpPr>
        <p:spPr>
          <a:xfrm>
            <a:off x="5643570" y="3714752"/>
            <a:ext cx="571504" cy="121444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57950" y="41433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동일</a:t>
            </a:r>
            <a:endParaRPr lang="ko-KR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11.3.4. try-with-resources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smtClean="0"/>
              <a:t>Java SE 9 </a:t>
            </a:r>
            <a:r>
              <a:rPr lang="ko-KR" altLang="en-US" sz="2400" smtClean="0"/>
              <a:t>부터는 </a:t>
            </a:r>
            <a:r>
              <a:rPr lang="en-US" altLang="ko-KR" sz="2400" smtClean="0"/>
              <a:t>try-with-resources </a:t>
            </a:r>
            <a:r>
              <a:rPr lang="ko-KR" altLang="en-US" sz="2400" smtClean="0"/>
              <a:t>코드를 더 간소화할 수 있도록 </a:t>
            </a:r>
            <a:r>
              <a:rPr lang="en-US" altLang="ko-KR" sz="2400" smtClean="0"/>
              <a:t>try </a:t>
            </a:r>
            <a:r>
              <a:rPr lang="ko-KR" altLang="en-US" sz="2400" smtClean="0"/>
              <a:t>문의 괄호 </a:t>
            </a:r>
            <a:r>
              <a:rPr lang="en-US" altLang="ko-KR" sz="2400" smtClean="0"/>
              <a:t>( ) </a:t>
            </a:r>
            <a:r>
              <a:rPr lang="ko-KR" altLang="en-US" sz="2400" smtClean="0"/>
              <a:t>안에 자동 해제할 객체를 생성하지 않고</a:t>
            </a:r>
            <a:r>
              <a:rPr lang="en-US" altLang="ko-KR" sz="2400" smtClean="0"/>
              <a:t>, try </a:t>
            </a:r>
            <a:r>
              <a:rPr lang="ko-KR" altLang="en-US" sz="2400" smtClean="0"/>
              <a:t>문 밖에서 생성한 후 변수만 지정할 수 있도록 하였습니다</a:t>
            </a:r>
            <a:r>
              <a:rPr lang="en-US" altLang="ko-KR" sz="2400" smtClean="0"/>
              <a:t>.</a:t>
            </a:r>
            <a:endParaRPr lang="ko-KR" altLang="en-US" sz="240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357562"/>
            <a:ext cx="5181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4488" y="614363"/>
            <a:ext cx="5915025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11.4. </a:t>
            </a:r>
            <a:r>
              <a:rPr lang="ko-KR" altLang="en-US" smtClean="0"/>
              <a:t>예외 던지기 </a:t>
            </a:r>
            <a:r>
              <a:rPr lang="en-US" altLang="ko-KR" smtClean="0"/>
              <a:t>: throws </a:t>
            </a:r>
            <a:r>
              <a:rPr lang="ko-KR" altLang="en-US" smtClean="0"/>
              <a:t>문</a:t>
            </a:r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메서드를 호출하는 곳에서 상황에 맞게 동적으로 예외 처리를 하고 싶을 때 사용합니다</a:t>
            </a:r>
            <a:r>
              <a:rPr lang="en-US" altLang="ko-KR" sz="2400" smtClean="0"/>
              <a:t>.</a:t>
            </a:r>
            <a:endParaRPr lang="ko-KR" altLang="en-US" sz="240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552841"/>
            <a:ext cx="276225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3695717"/>
            <a:ext cx="34575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오른쪽 화살표 5"/>
          <p:cNvSpPr/>
          <p:nvPr/>
        </p:nvSpPr>
        <p:spPr>
          <a:xfrm>
            <a:off x="3714744" y="4052907"/>
            <a:ext cx="642942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285860"/>
            <a:ext cx="53435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4143380"/>
            <a:ext cx="719931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571480"/>
            <a:ext cx="4981575" cy="277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아래쪽 화살표 3"/>
          <p:cNvSpPr/>
          <p:nvPr/>
        </p:nvSpPr>
        <p:spPr>
          <a:xfrm>
            <a:off x="3143240" y="3500438"/>
            <a:ext cx="428628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11.5. </a:t>
            </a:r>
            <a:r>
              <a:rPr lang="ko-KR" altLang="en-US" smtClean="0"/>
              <a:t>사용자 정의 예외 객체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사용자 정의 예외 객체는 </a:t>
            </a:r>
            <a:r>
              <a:rPr lang="en-US" altLang="ko-KR" sz="2400" smtClean="0"/>
              <a:t>Java SE API</a:t>
            </a:r>
            <a:r>
              <a:rPr lang="ko-KR" altLang="en-US" sz="2400" smtClean="0"/>
              <a:t>에서 제공하는 예외 객체 외에 개발자가 선언해서 사용하는 객체를 의미합니다</a:t>
            </a:r>
            <a:r>
              <a:rPr lang="en-US" altLang="ko-KR" sz="2400" smtClean="0"/>
              <a:t>.</a:t>
            </a:r>
          </a:p>
          <a:p>
            <a:r>
              <a:rPr lang="ko-KR" altLang="en-US" sz="2400" smtClean="0"/>
              <a:t>사용자 정의 예외 객체를 선언할 때는 </a:t>
            </a:r>
            <a:r>
              <a:rPr lang="en-US" altLang="ko-KR" sz="2400" smtClean="0"/>
              <a:t>Exception</a:t>
            </a:r>
            <a:r>
              <a:rPr lang="ko-KR" altLang="en-US" sz="2400" smtClean="0"/>
              <a:t>이나 </a:t>
            </a:r>
            <a:r>
              <a:rPr lang="en-US" altLang="ko-KR" sz="2400" smtClean="0"/>
              <a:t>Exception</a:t>
            </a:r>
            <a:r>
              <a:rPr lang="ko-KR" altLang="en-US" sz="2400" smtClean="0"/>
              <a:t>을 상속하는 클래스를 반드시 상속받아야 합니다</a:t>
            </a:r>
            <a:r>
              <a:rPr lang="en-US" altLang="ko-KR" sz="2400" smtClean="0"/>
              <a:t>.</a:t>
            </a:r>
            <a:endParaRPr lang="ko-KR" altLang="en-US" sz="240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4214818"/>
            <a:ext cx="51339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5143512"/>
            <a:ext cx="377190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11.1. </a:t>
            </a:r>
            <a:r>
              <a:rPr lang="ko-KR" altLang="en-US" smtClean="0"/>
              <a:t>예외 처리 개요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예외처리라 프로그램 실행시 오류가 발생하여도 프로그램이 강제로 중단되지 않도록 처리하는 것입니다</a:t>
            </a:r>
            <a:r>
              <a:rPr lang="en-US" altLang="ko-KR" sz="2400" smtClean="0"/>
              <a:t>.</a:t>
            </a:r>
            <a:endParaRPr lang="ko-KR" altLang="en-US" sz="24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714620"/>
            <a:ext cx="189547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3372" y="2428868"/>
            <a:ext cx="33528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11.5. </a:t>
            </a:r>
            <a:r>
              <a:rPr lang="ko-KR" altLang="en-US" smtClean="0"/>
              <a:t>사용자 정의 예외 객체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예외 상황을 강제로 발생하게 하는 </a:t>
            </a:r>
            <a:r>
              <a:rPr lang="en-US" altLang="ko-KR" sz="2400" smtClean="0"/>
              <a:t>throw </a:t>
            </a:r>
            <a:r>
              <a:rPr lang="ko-KR" altLang="en-US" sz="2400" smtClean="0"/>
              <a:t>문 사용법은 다음과 같습니다</a:t>
            </a:r>
            <a:r>
              <a:rPr lang="en-US" altLang="ko-KR" sz="2400" smtClean="0"/>
              <a:t>.</a:t>
            </a:r>
            <a:endParaRPr lang="ko-KR" altLang="en-US" sz="240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857496"/>
            <a:ext cx="23622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4071942"/>
            <a:ext cx="4191000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11.5. </a:t>
            </a:r>
            <a:r>
              <a:rPr lang="ko-KR" altLang="en-US" smtClean="0"/>
              <a:t>사용자 정의 예외 객체</a:t>
            </a:r>
            <a:endParaRPr lang="ko-KR" alt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85926"/>
            <a:ext cx="3990975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4929198"/>
            <a:ext cx="570547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857224" y="785794"/>
            <a:ext cx="5453063" cy="2571768"/>
            <a:chOff x="857224" y="785794"/>
            <a:chExt cx="5453063" cy="2571768"/>
          </a:xfrm>
        </p:grpSpPr>
        <p:pic>
          <p:nvPicPr>
            <p:cNvPr id="2969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28662" y="785794"/>
              <a:ext cx="5381625" cy="1285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9699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57224" y="2014537"/>
              <a:ext cx="5295900" cy="134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629150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500042"/>
            <a:ext cx="38862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" name="그룹 5"/>
          <p:cNvGrpSpPr/>
          <p:nvPr/>
        </p:nvGrpSpPr>
        <p:grpSpPr>
          <a:xfrm>
            <a:off x="4129119" y="4786322"/>
            <a:ext cx="4943475" cy="1885960"/>
            <a:chOff x="3571868" y="3571876"/>
            <a:chExt cx="4943475" cy="1885960"/>
          </a:xfrm>
        </p:grpSpPr>
        <p:pic>
          <p:nvPicPr>
            <p:cNvPr id="30724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571868" y="3571876"/>
              <a:ext cx="4943475" cy="137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25" name="Picture 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643306" y="5000636"/>
              <a:ext cx="39909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11.2. </a:t>
            </a:r>
            <a:r>
              <a:rPr lang="ko-KR" altLang="en-US" smtClean="0"/>
              <a:t>자바 예외 </a:t>
            </a:r>
            <a:r>
              <a:rPr lang="en-US" altLang="ko-KR" smtClean="0"/>
              <a:t>API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기본적인 오류 처리 객체들은 </a:t>
            </a:r>
            <a:r>
              <a:rPr lang="en-US" altLang="ko-KR" sz="2400" smtClean="0"/>
              <a:t>java.lang </a:t>
            </a:r>
            <a:r>
              <a:rPr lang="ko-KR" altLang="en-US" sz="2400" smtClean="0"/>
              <a:t>패키지의 </a:t>
            </a:r>
            <a:r>
              <a:rPr lang="en-US" altLang="ko-KR" sz="2400" smtClean="0"/>
              <a:t>Exception </a:t>
            </a:r>
            <a:r>
              <a:rPr lang="ko-KR" altLang="en-US" sz="2400" smtClean="0"/>
              <a:t>항목과 </a:t>
            </a:r>
            <a:r>
              <a:rPr lang="en-US" altLang="ko-KR" sz="2400" smtClean="0"/>
              <a:t>Error </a:t>
            </a:r>
            <a:r>
              <a:rPr lang="ko-KR" altLang="en-US" sz="2400" smtClean="0"/>
              <a:t>항목으로 구분되어 있습니다</a:t>
            </a:r>
            <a:r>
              <a:rPr lang="en-US" altLang="ko-KR" sz="2400" smtClean="0"/>
              <a:t>.</a:t>
            </a:r>
            <a:endParaRPr lang="ko-KR" altLang="en-US" sz="240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571744"/>
            <a:ext cx="8742363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11.2.1. </a:t>
            </a:r>
            <a:r>
              <a:rPr lang="ko-KR" altLang="en-US" b="1" smtClean="0"/>
              <a:t>예외 처리 객체 구조</a:t>
            </a:r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190648"/>
            <a:ext cx="7904163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11.2.2. </a:t>
            </a:r>
            <a:r>
              <a:rPr lang="ko-KR" altLang="en-US" b="1" smtClean="0"/>
              <a:t>예외 객체 종류</a:t>
            </a:r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7663" y="1562100"/>
            <a:ext cx="8447087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11.2.3. </a:t>
            </a:r>
            <a:r>
              <a:rPr lang="ko-KR" altLang="en-US" b="1" smtClean="0"/>
              <a:t>예외 발생 원리</a:t>
            </a:r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85926"/>
            <a:ext cx="29908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214686"/>
            <a:ext cx="27717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2500306"/>
            <a:ext cx="206692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0100" y="4857760"/>
            <a:ext cx="528637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11.3.1. try-catch </a:t>
            </a:r>
            <a:r>
              <a:rPr lang="ko-KR" altLang="en-US" b="1" smtClean="0"/>
              <a:t>문</a:t>
            </a:r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714488"/>
            <a:ext cx="20764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976" y="4000504"/>
            <a:ext cx="558165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11.3.1. try-catch </a:t>
            </a:r>
            <a:r>
              <a:rPr lang="ko-KR" altLang="en-US" b="1" smtClean="0"/>
              <a:t>문</a:t>
            </a:r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643050"/>
            <a:ext cx="56769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4786322"/>
            <a:ext cx="380047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319</Words>
  <Application>Microsoft Office PowerPoint</Application>
  <PresentationFormat>화면 슬라이드 쇼(4:3)</PresentationFormat>
  <Paragraphs>36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테마</vt:lpstr>
      <vt:lpstr>슬라이드 1</vt:lpstr>
      <vt:lpstr>11 예외 처리하기</vt:lpstr>
      <vt:lpstr>11.1. 예외 처리 개요</vt:lpstr>
      <vt:lpstr>11.2. 자바 예외 API</vt:lpstr>
      <vt:lpstr>11.2.1. 예외 처리 객체 구조</vt:lpstr>
      <vt:lpstr>11.2.2. 예외 객체 종류</vt:lpstr>
      <vt:lpstr>11.2.3. 예외 발생 원리</vt:lpstr>
      <vt:lpstr>11.3.1. try-catch 문</vt:lpstr>
      <vt:lpstr>11.3.1. try-catch 문</vt:lpstr>
      <vt:lpstr>11.3.1. try-catch 문</vt:lpstr>
      <vt:lpstr>11.3.1. try-catch 문</vt:lpstr>
      <vt:lpstr>슬라이드 12</vt:lpstr>
      <vt:lpstr>슬라이드 13</vt:lpstr>
      <vt:lpstr>슬라이드 14</vt:lpstr>
      <vt:lpstr>슬라이드 15</vt:lpstr>
      <vt:lpstr>11.3.2. 예외 처리 메서드</vt:lpstr>
      <vt:lpstr>슬라이드 17</vt:lpstr>
      <vt:lpstr>11.3.3. finally 문</vt:lpstr>
      <vt:lpstr>11.3.3. finally 문</vt:lpstr>
      <vt:lpstr>슬라이드 20</vt:lpstr>
      <vt:lpstr>슬라이드 21</vt:lpstr>
      <vt:lpstr>11.3.4. try-with-resources</vt:lpstr>
      <vt:lpstr>11.3.4. try-with-resources</vt:lpstr>
      <vt:lpstr>11.3.4. try-with-resources</vt:lpstr>
      <vt:lpstr>슬라이드 25</vt:lpstr>
      <vt:lpstr>11.4. 예외 던지기 : throws 문</vt:lpstr>
      <vt:lpstr>슬라이드 27</vt:lpstr>
      <vt:lpstr>슬라이드 28</vt:lpstr>
      <vt:lpstr>11.5. 사용자 정의 예외 객체</vt:lpstr>
      <vt:lpstr>11.5. 사용자 정의 예외 객체</vt:lpstr>
      <vt:lpstr>11.5. 사용자 정의 예외 객체</vt:lpstr>
      <vt:lpstr>슬라이드 32</vt:lpstr>
      <vt:lpstr>슬라이드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 예외 처리하기</dc:title>
  <dc:creator>purum</dc:creator>
  <cp:lastModifiedBy>purum</cp:lastModifiedBy>
  <cp:revision>26</cp:revision>
  <dcterms:created xsi:type="dcterms:W3CDTF">2019-10-02T10:10:33Z</dcterms:created>
  <dcterms:modified xsi:type="dcterms:W3CDTF">2019-10-04T08:49:32Z</dcterms:modified>
</cp:coreProperties>
</file>