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74" r:id="rId43"/>
    <p:sldId id="475" r:id="rId44"/>
    <p:sldId id="476" r:id="rId45"/>
    <p:sldId id="477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8" r:id="rId65"/>
    <p:sldId id="449" r:id="rId66"/>
    <p:sldId id="450" r:id="rId67"/>
    <p:sldId id="451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7" clrIdx="0">
    <p:extLst>
      <p:ext uri="{19B8F6BF-5375-455C-9EA6-DF929625EA0E}">
        <p15:presenceInfo xmlns="" xmlns:p15="http://schemas.microsoft.com/office/powerpoint/2012/main" userId="sgwoo" providerId="None"/>
      </p:ext>
    </p:extLst>
  </p:cmAuthor>
  <p:cmAuthor id="2" name="오 정민" initials="오정" lastIdx="1" clrIdx="1">
    <p:extLst>
      <p:ext uri="{19B8F6BF-5375-455C-9EA6-DF929625EA0E}">
        <p15:presenceInfo xmlns="" xmlns:p15="http://schemas.microsoft.com/office/powerpoint/2012/main" userId="7af117258d44449e" providerId="Windows Live"/>
      </p:ext>
    </p:extLst>
  </p:cmAuthor>
  <p:cmAuthor id="3" name="이태훈" initials="이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869"/>
    <a:srgbClr val="E7F4EC"/>
    <a:srgbClr val="E8F4E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84" y="-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="" xmlns:a16="http://schemas.microsoft.com/office/drawing/2014/main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5" y="136525"/>
            <a:ext cx="1139831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386C-D60D-4E62-9B7F-6D38EE43F4C0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600" y="642287"/>
            <a:ext cx="10972800" cy="4353347"/>
          </a:xfrm>
        </p:spPr>
        <p:txBody>
          <a:bodyPr/>
          <a:lstStyle>
            <a:lvl1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044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386C-D60D-4E62-9B7F-6D38EE43F4C0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353347"/>
          </a:xfrm>
        </p:spPr>
        <p:txBody>
          <a:bodyPr/>
          <a:lstStyle>
            <a:lvl1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39349" y="236354"/>
            <a:ext cx="595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39349" y="1556792"/>
            <a:ext cx="595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 userDrawn="1"/>
        </p:nvSpPr>
        <p:spPr bwMode="auto">
          <a:xfrm>
            <a:off x="1507904" y="607800"/>
            <a:ext cx="547260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257175"/>
            <a:endParaRPr lang="en-US" altLang="ko-KR" sz="2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 hasCustomPrompt="1"/>
          </p:nvPr>
        </p:nvSpPr>
        <p:spPr>
          <a:xfrm>
            <a:off x="1775520" y="549275"/>
            <a:ext cx="7200800" cy="719138"/>
          </a:xfrm>
        </p:spPr>
        <p:txBody>
          <a:bodyPr/>
          <a:lstStyle>
            <a:lvl1pPr marL="0" indent="0">
              <a:buNone/>
              <a:defRPr baseline="0">
                <a:latin typeface="Helvetica75" panose="020B0800000000000000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4" hasCustomPrompt="1"/>
          </p:nvPr>
        </p:nvSpPr>
        <p:spPr>
          <a:xfrm>
            <a:off x="285751" y="138113"/>
            <a:ext cx="3649133" cy="1446212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314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386C-D60D-4E62-9B7F-6D38EE43F4C0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353347"/>
          </a:xfrm>
        </p:spPr>
        <p:txBody>
          <a:bodyPr/>
          <a:lstStyle>
            <a:lvl1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39349" y="236354"/>
            <a:ext cx="595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39349" y="1556792"/>
            <a:ext cx="595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 userDrawn="1"/>
        </p:nvSpPr>
        <p:spPr bwMode="auto">
          <a:xfrm>
            <a:off x="1507904" y="607800"/>
            <a:ext cx="547260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257175"/>
            <a:endParaRPr lang="en-US" altLang="ko-KR" sz="2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 hasCustomPrompt="1"/>
          </p:nvPr>
        </p:nvSpPr>
        <p:spPr>
          <a:xfrm>
            <a:off x="1775520" y="549275"/>
            <a:ext cx="7200800" cy="719138"/>
          </a:xfrm>
        </p:spPr>
        <p:txBody>
          <a:bodyPr/>
          <a:lstStyle>
            <a:lvl1pPr marL="0" indent="0">
              <a:buNone/>
              <a:defRPr baseline="0">
                <a:latin typeface="Helvetica75" panose="020B0800000000000000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4" hasCustomPrompt="1"/>
          </p:nvPr>
        </p:nvSpPr>
        <p:spPr>
          <a:xfrm>
            <a:off x="285751" y="138113"/>
            <a:ext cx="3649133" cy="1446212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31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386C-D60D-4E62-9B7F-6D38EE43F4C0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353347"/>
          </a:xfrm>
        </p:spPr>
        <p:txBody>
          <a:bodyPr/>
          <a:lstStyle>
            <a:lvl1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baseline="0">
                <a:latin typeface="Adobe Garamond Pro" pitchFamily="18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39349" y="236354"/>
            <a:ext cx="595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39349" y="1556792"/>
            <a:ext cx="595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>
            <a:spLocks noChangeArrowheads="1"/>
          </p:cNvSpPr>
          <p:nvPr userDrawn="1"/>
        </p:nvSpPr>
        <p:spPr bwMode="auto">
          <a:xfrm>
            <a:off x="1507904" y="607800"/>
            <a:ext cx="547260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257175"/>
            <a:endParaRPr lang="en-US" altLang="ko-KR" sz="21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13" hasCustomPrompt="1"/>
          </p:nvPr>
        </p:nvSpPr>
        <p:spPr>
          <a:xfrm>
            <a:off x="1775520" y="549275"/>
            <a:ext cx="7200800" cy="719138"/>
          </a:xfrm>
        </p:spPr>
        <p:txBody>
          <a:bodyPr/>
          <a:lstStyle>
            <a:lvl1pPr marL="0" indent="0">
              <a:buNone/>
              <a:defRPr baseline="0">
                <a:latin typeface="Helvetica75" panose="020B0800000000000000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4" hasCustomPrompt="1"/>
          </p:nvPr>
        </p:nvSpPr>
        <p:spPr>
          <a:xfrm>
            <a:off x="285751" y="138113"/>
            <a:ext cx="3649133" cy="1446212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31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="" xmlns:a16="http://schemas.microsoft.com/office/drawing/2014/main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="" xmlns:a16="http://schemas.microsoft.com/office/drawing/2014/main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12192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5614737" y="48340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이태훈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15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pattern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문자열이 있는지 확인하는 함수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035D860-148D-4C1B-A6CF-17221E58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39" y="3512948"/>
            <a:ext cx="409632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있음으로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BEF263B-05DE-4FB5-ADEB-1D8A4CB94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6" y="3628725"/>
            <a:ext cx="3789947" cy="20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5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있음으로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Not a Match!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946B52C-996C-4A8A-B77C-27DC312C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6" y="3593683"/>
            <a:ext cx="395342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9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 중간에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있음으로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Not a Match!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40244D4-3827-4E17-AE52-0B1F860D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50" y="3731787"/>
            <a:ext cx="394390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전체에서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비슷하지만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는 모든 구간과 비교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D12D0E1-F2A3-4F5B-891A-39B4D52C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3770288"/>
            <a:ext cx="925006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전체에서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cool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9E9BCE3-DCEE-44B4-AAF1-31231E96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30" y="2435115"/>
            <a:ext cx="4201111" cy="1200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052E155-2366-405D-8D0C-4FD0493A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30" y="4094135"/>
            <a:ext cx="433448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알아야할 정규 표현식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6EE6300-C10C-4D19-BD2C-A614EFEF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26" y="2706779"/>
            <a:ext cx="7783548" cy="326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findall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패턴을 모두 찾아 리스트로 반환하기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와는 다르게 찾지 못하면 빈 리스트 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594B7BC-03FE-4CF6-9ED7-78C96A52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94" y="4001294"/>
            <a:ext cx="927864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0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정규표현식의 탐욕 제어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 표현식은 매칭된 이후의 모든 문자를 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E5FE5DF-26EE-4FE9-A0EC-C6EBE6E8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3429000"/>
            <a:ext cx="9259592" cy="25625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E72EA6D-D50F-4E84-A797-DA1498D74057}"/>
              </a:ext>
            </a:extLst>
          </p:cNvPr>
          <p:cNvSpPr/>
          <p:nvPr/>
        </p:nvSpPr>
        <p:spPr>
          <a:xfrm>
            <a:off x="1713186" y="4001294"/>
            <a:ext cx="4834759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168E940-9701-4415-AC03-63088AEFD7F7}"/>
              </a:ext>
            </a:extLst>
          </p:cNvPr>
          <p:cNvSpPr/>
          <p:nvPr/>
        </p:nvSpPr>
        <p:spPr>
          <a:xfrm>
            <a:off x="1713186" y="4702045"/>
            <a:ext cx="8229600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CB887F5-7230-4598-BD27-1544A3053193}"/>
              </a:ext>
            </a:extLst>
          </p:cNvPr>
          <p:cNvSpPr/>
          <p:nvPr/>
        </p:nvSpPr>
        <p:spPr>
          <a:xfrm>
            <a:off x="1713186" y="5449818"/>
            <a:ext cx="8229600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54990" y="607798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저는 </a:t>
            </a:r>
            <a:r>
              <a:rPr lang="en-US" altLang="ko-KR" sz="1200" dirty="0"/>
              <a:t>91</a:t>
            </a:r>
            <a:r>
              <a:rPr lang="ko-KR" altLang="en-US" sz="1200" dirty="0"/>
              <a:t>년에 태어났습니다</a:t>
            </a:r>
            <a:r>
              <a:rPr lang="en-US" altLang="ko-KR" sz="1200" dirty="0"/>
              <a:t>. 97</a:t>
            </a:r>
            <a:r>
              <a:rPr lang="ko-KR" altLang="en-US" sz="1200" dirty="0"/>
              <a:t>년에는 </a:t>
            </a:r>
            <a:r>
              <a:rPr lang="en-US" altLang="ko-KR" sz="1200" dirty="0"/>
              <a:t>IMF</a:t>
            </a:r>
            <a:r>
              <a:rPr lang="ko-KR" altLang="en-US" sz="1200" dirty="0"/>
              <a:t>가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지금은 </a:t>
            </a:r>
            <a:r>
              <a:rPr lang="en-US" altLang="ko-KR" sz="1200" dirty="0"/>
              <a:t>2020</a:t>
            </a:r>
            <a:r>
              <a:rPr lang="ko-KR" altLang="en-US" sz="1200" dirty="0"/>
              <a:t>년입니다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683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정규표현식의 탐욕 제어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탐욕을 멈추기 위하여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‘?’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B74CFB7-8437-4AD7-989B-27F14B71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73" y="3793679"/>
            <a:ext cx="374384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03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텍스트 파일 가공하기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03-2 </a:t>
            </a:r>
            <a:r>
              <a:rPr kumimoji="1" lang="ko-KR" altLang="en-US" sz="2000" dirty="0"/>
              <a:t>정규 표현식으로 문자열 다루기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959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정규표현식의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메타문자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30305"/>
              </p:ext>
            </p:extLst>
          </p:nvPr>
        </p:nvGraphicFramePr>
        <p:xfrm>
          <a:off x="2282190" y="2426966"/>
          <a:ext cx="7498080" cy="3752853"/>
        </p:xfrm>
        <a:graphic>
          <a:graphicData uri="http://schemas.openxmlformats.org/drawingml/2006/table">
            <a:tbl>
              <a:tblPr/>
              <a:tblGrid>
                <a:gridCol w="1195443"/>
                <a:gridCol w="1407965"/>
                <a:gridCol w="4894672"/>
              </a:tblGrid>
              <a:tr h="4600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Noto Sans Demilight"/>
                        </a:rPr>
                        <a:t>정규표현식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Noto Sans Demilight"/>
                        </a:rPr>
                        <a:t>예시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Noto Sans Demilight"/>
                        </a:rPr>
                        <a:t>설명</a:t>
                      </a:r>
                      <a:endParaRPr lang="ko-KR" alt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</a:tr>
              <a:tr h="2993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Noto Sans Demilight"/>
                        </a:rPr>
                        <a:t>a.b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  <a:latin typeface="Noto Sans Demilight"/>
                        </a:rPr>
                        <a:t>a</a:t>
                      </a:r>
                      <a:r>
                        <a:rPr lang="ko-KR" altLang="en-US" sz="1400">
                          <a:effectLst/>
                          <a:latin typeface="Noto Sans Demilight"/>
                        </a:rPr>
                        <a:t>와 </a:t>
                      </a:r>
                      <a:r>
                        <a:rPr lang="en-US" altLang="ko-KR" sz="1400">
                          <a:effectLst/>
                          <a:latin typeface="Noto Sans Demilight"/>
                        </a:rPr>
                        <a:t>b </a:t>
                      </a:r>
                      <a:r>
                        <a:rPr lang="ko-KR" altLang="en-US" sz="1400">
                          <a:effectLst/>
                          <a:latin typeface="Noto Sans Demilight"/>
                        </a:rPr>
                        <a:t>사이에 어떤 문자가 포함된다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 Sans Demilight"/>
                        </a:rPr>
                        <a:t>a[.]b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  <a:latin typeface="Noto Sans Demilight"/>
                        </a:rPr>
                        <a:t>a</a:t>
                      </a:r>
                      <a:r>
                        <a:rPr lang="ko-KR" altLang="en-US" sz="1400">
                          <a:effectLst/>
                          <a:latin typeface="Noto Sans Demilight"/>
                        </a:rPr>
                        <a:t>와 </a:t>
                      </a:r>
                      <a:r>
                        <a:rPr lang="en-US" altLang="ko-KR" sz="1400">
                          <a:effectLst/>
                          <a:latin typeface="Noto Sans Demilight"/>
                        </a:rPr>
                        <a:t>b </a:t>
                      </a:r>
                      <a:r>
                        <a:rPr lang="ko-KR" altLang="en-US" sz="1400">
                          <a:effectLst/>
                          <a:latin typeface="Noto Sans Demilight"/>
                        </a:rPr>
                        <a:t>사이에 </a:t>
                      </a:r>
                      <a:r>
                        <a:rPr lang="en-US" altLang="ko-KR" sz="1400">
                          <a:effectLst/>
                          <a:latin typeface="Noto Sans Demilight"/>
                        </a:rPr>
                        <a:t>. </a:t>
                      </a:r>
                      <a:r>
                        <a:rPr lang="ko-KR" altLang="en-US" sz="1400">
                          <a:effectLst/>
                          <a:latin typeface="Noto Sans Demilight"/>
                        </a:rPr>
                        <a:t>이 포함된다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993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*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Noto Sans Demilight"/>
                        </a:rPr>
                        <a:t>ab</a:t>
                      </a:r>
                      <a:r>
                        <a:rPr lang="en-US" sz="1400" dirty="0">
                          <a:effectLst/>
                          <a:latin typeface="Noto Sans Demilight"/>
                        </a:rPr>
                        <a:t>*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* 바로 앞에 있는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b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문자가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0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부터 무한대로 반복된다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+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Noto Sans Demilight"/>
                        </a:rPr>
                        <a:t>ab</a:t>
                      </a:r>
                      <a:r>
                        <a:rPr lang="en-US" sz="1400" dirty="0">
                          <a:effectLst/>
                          <a:latin typeface="Noto Sans Demilight"/>
                        </a:rPr>
                        <a:t>+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+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바로 앞에 있는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b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문자가 최소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1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회 이상 반복된다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993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?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Noto Sans Demilight"/>
                        </a:rPr>
                        <a:t>ab</a:t>
                      </a:r>
                      <a:r>
                        <a:rPr lang="en-US" sz="1400" dirty="0">
                          <a:effectLst/>
                          <a:latin typeface="Noto Sans Demilight"/>
                        </a:rPr>
                        <a:t>?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?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바로 앞에 있는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b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문자가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0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번 혹은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1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회 포함된다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 Sans Demilight"/>
                        </a:rPr>
                        <a:t>{ m }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 Sans Demilight"/>
                        </a:rPr>
                        <a:t>a{3}b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바로 앞에 있는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a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문자가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m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번 반복된다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99342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 Sans Demilight"/>
                        </a:rPr>
                        <a:t>{ m, n }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 Sans Demilight"/>
                        </a:rPr>
                        <a:t>a{2,7}b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바로 앞에 있는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a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문자가 최소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m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번에서 최대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n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번 반복된다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 Sans Demilight"/>
                        </a:rPr>
                        <a:t>a{ , 7}b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바로 앞에 있는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a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문자가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n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번 이하 반복된다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993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 Sans Demilight"/>
                        </a:rPr>
                        <a:t>a{2, }b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바로 앞에 있는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a 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문자가 최소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m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번 이상 반복된다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^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Noto Sans Demilight"/>
                        </a:rPr>
                        <a:t>^</a:t>
                      </a:r>
                      <a:r>
                        <a:rPr lang="en-US" sz="1400" dirty="0" err="1">
                          <a:effectLst/>
                          <a:latin typeface="Noto Sans Demilight"/>
                        </a:rPr>
                        <a:t>ab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문자열의 맨 첫 문자가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a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와 일치한다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9934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$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Noto Sans Demilight"/>
                        </a:rPr>
                        <a:t>ab</a:t>
                      </a:r>
                      <a:r>
                        <a:rPr lang="en-US" sz="1400" dirty="0">
                          <a:effectLst/>
                          <a:latin typeface="Noto Sans Demilight"/>
                        </a:rPr>
                        <a:t>$</a:t>
                      </a:r>
                      <a:endParaRPr 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문자열의 맨 마지막 문자가 </a:t>
                      </a:r>
                      <a:r>
                        <a:rPr lang="en-US" altLang="ko-KR" sz="1400" dirty="0">
                          <a:effectLst/>
                          <a:latin typeface="Noto Sans Demilight"/>
                        </a:rPr>
                        <a:t>b</a:t>
                      </a:r>
                      <a:r>
                        <a:rPr lang="ko-KR" altLang="en-US" sz="1400" dirty="0">
                          <a:effectLst/>
                          <a:latin typeface="Noto Sans Demilight"/>
                        </a:rPr>
                        <a:t>와 일치한다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429" marR="20429" marT="20429" marB="2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83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642938"/>
            <a:ext cx="10972800" cy="4352925"/>
          </a:xfrm>
        </p:spPr>
        <p:txBody>
          <a:bodyPr/>
          <a:lstStyle/>
          <a:p>
            <a:pPr lvl="1"/>
            <a:r>
              <a:rPr lang="ko-KR" altLang="en-US" dirty="0"/>
              <a:t>패턴</a:t>
            </a:r>
            <a:r>
              <a:rPr lang="en-US" altLang="ko-KR" dirty="0"/>
              <a:t>*: </a:t>
            </a:r>
            <a:r>
              <a:rPr lang="ko-KR" altLang="en-US" dirty="0"/>
              <a:t>패턴이 </a:t>
            </a:r>
            <a:r>
              <a:rPr lang="en-US" altLang="ko-KR" dirty="0"/>
              <a:t>0</a:t>
            </a:r>
            <a:r>
              <a:rPr lang="ko-KR" altLang="en-US" dirty="0"/>
              <a:t>회 이상 반복되면 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패턴</a:t>
            </a:r>
            <a:r>
              <a:rPr lang="en-US" altLang="ko-KR" dirty="0"/>
              <a:t>+: </a:t>
            </a:r>
            <a:r>
              <a:rPr lang="ko-KR" altLang="en-US" dirty="0"/>
              <a:t>패턴이 </a:t>
            </a:r>
            <a:r>
              <a:rPr lang="en-US" altLang="ko-KR" dirty="0"/>
              <a:t>1</a:t>
            </a:r>
            <a:r>
              <a:rPr lang="ko-KR" altLang="en-US" dirty="0"/>
              <a:t>회 이상 반복되면 매치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08753"/>
              </p:ext>
            </p:extLst>
          </p:nvPr>
        </p:nvGraphicFramePr>
        <p:xfrm>
          <a:off x="2662767" y="1109131"/>
          <a:ext cx="6864435" cy="1606296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#@*#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&amp;&amp;##@@&amp;&amp;#@#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719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&amp;&amp;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#@#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719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&amp;&amp;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#@#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558921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93041"/>
              </p:ext>
            </p:extLst>
          </p:nvPr>
        </p:nvGraphicFramePr>
        <p:xfrm>
          <a:off x="2651337" y="3554730"/>
          <a:ext cx="6864435" cy="1606296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#+@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###@@@&amp;&amp;&amp;#@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719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719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53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01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642938"/>
            <a:ext cx="10972800" cy="4352925"/>
          </a:xfrm>
        </p:spPr>
        <p:txBody>
          <a:bodyPr/>
          <a:lstStyle/>
          <a:p>
            <a:pPr lvl="1"/>
            <a:r>
              <a:rPr lang="ko-KR" altLang="en-US" dirty="0"/>
              <a:t>패턴</a:t>
            </a:r>
            <a:r>
              <a:rPr lang="en-US" altLang="ko-KR" dirty="0"/>
              <a:t>?:</a:t>
            </a:r>
            <a:r>
              <a:rPr lang="ko-KR" altLang="en-US" dirty="0"/>
              <a:t>패턴이 </a:t>
            </a:r>
            <a:r>
              <a:rPr lang="en-US" altLang="ko-KR" dirty="0"/>
              <a:t>0</a:t>
            </a:r>
            <a:r>
              <a:rPr lang="ko-KR" altLang="en-US" dirty="0"/>
              <a:t>회이거나 </a:t>
            </a:r>
            <a:r>
              <a:rPr lang="en-US" altLang="ko-KR" dirty="0"/>
              <a:t>1</a:t>
            </a:r>
            <a:r>
              <a:rPr lang="ko-KR" altLang="en-US" dirty="0"/>
              <a:t>회 반복되면 매치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패턴</a:t>
            </a:r>
            <a:r>
              <a:rPr lang="en-US" altLang="ko-KR" dirty="0"/>
              <a:t>{m}:</a:t>
            </a:r>
            <a:r>
              <a:rPr lang="ko-KR" altLang="en-US" dirty="0"/>
              <a:t>패턴이 </a:t>
            </a:r>
            <a:r>
              <a:rPr lang="en-US" altLang="ko-KR" dirty="0"/>
              <a:t>m</a:t>
            </a:r>
            <a:r>
              <a:rPr lang="ko-KR" altLang="en-US" dirty="0"/>
              <a:t>회 반복되면 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08249"/>
              </p:ext>
            </p:extLst>
          </p:nvPr>
        </p:nvGraphicFramePr>
        <p:xfrm>
          <a:off x="2479465" y="1132501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#?@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#@@@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36908"/>
              </p:ext>
            </p:extLst>
          </p:nvPr>
        </p:nvGraphicFramePr>
        <p:xfrm>
          <a:off x="2498515" y="3716854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#{2}@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7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642938"/>
            <a:ext cx="10972800" cy="4935537"/>
          </a:xfrm>
        </p:spPr>
        <p:txBody>
          <a:bodyPr/>
          <a:lstStyle/>
          <a:p>
            <a:pPr lvl="1"/>
            <a:r>
              <a:rPr lang="ko-KR" altLang="en-US" dirty="0"/>
              <a:t>패턴</a:t>
            </a:r>
            <a:r>
              <a:rPr lang="en-US" altLang="ko-KR" dirty="0"/>
              <a:t>{</a:t>
            </a:r>
            <a:r>
              <a:rPr lang="en-US" altLang="ko-KR" dirty="0" err="1"/>
              <a:t>m,n</a:t>
            </a:r>
            <a:r>
              <a:rPr lang="en-US" altLang="ko-KR" dirty="0"/>
              <a:t>}: m</a:t>
            </a:r>
            <a:r>
              <a:rPr lang="ko-KR" altLang="en-US" dirty="0" err="1"/>
              <a:t>회이상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 err="1"/>
              <a:t>회이하</a:t>
            </a:r>
            <a:r>
              <a:rPr lang="ko-KR" altLang="en-US" dirty="0"/>
              <a:t> 반복되면 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패턴</a:t>
            </a:r>
            <a:r>
              <a:rPr lang="en-US" altLang="ko-KR" dirty="0"/>
              <a:t>{m, }: m</a:t>
            </a:r>
            <a:r>
              <a:rPr lang="ko-KR" altLang="en-US" dirty="0"/>
              <a:t>회 이상 반복되면 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44555"/>
              </p:ext>
            </p:extLst>
          </p:nvPr>
        </p:nvGraphicFramePr>
        <p:xfrm>
          <a:off x="2662767" y="1143403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#{2,3}@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##@@@####@@&amp;&amp;&amp;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@@####@@&amp;&amp;&amp;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@@#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03341"/>
              </p:ext>
            </p:extLst>
          </p:nvPr>
        </p:nvGraphicFramePr>
        <p:xfrm>
          <a:off x="2662767" y="4115043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#{2,}@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##@@@#####@@&amp;&amp;&amp;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@@#####@@&amp;&amp;&amp;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@@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#####@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@&amp;&amp;&amp;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5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08050"/>
            <a:ext cx="10972800" cy="5218113"/>
          </a:xfrm>
        </p:spPr>
        <p:txBody>
          <a:bodyPr/>
          <a:lstStyle/>
          <a:p>
            <a:r>
              <a:rPr lang="ko-KR" altLang="en-US" dirty="0" err="1"/>
              <a:t>매칭</a:t>
            </a:r>
            <a:r>
              <a:rPr lang="ko-KR" altLang="en-US" dirty="0"/>
              <a:t> 메타 문자</a:t>
            </a:r>
            <a:endParaRPr lang="en-US" altLang="ko-KR" dirty="0"/>
          </a:p>
          <a:p>
            <a:pPr lvl="1"/>
            <a:r>
              <a:rPr lang="ko-KR" altLang="en-US" dirty="0"/>
              <a:t>특정 문자에 매칭되거나 문자열 내에서 특정 문자의 위치를 의미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00840"/>
              </p:ext>
            </p:extLst>
          </p:nvPr>
        </p:nvGraphicFramePr>
        <p:xfrm>
          <a:off x="1686014" y="1938276"/>
          <a:ext cx="8819973" cy="2359406"/>
        </p:xfrm>
        <a:graphic>
          <a:graphicData uri="http://schemas.openxmlformats.org/drawingml/2006/table">
            <a:tbl>
              <a:tblPr/>
              <a:tblGrid>
                <a:gridCol w="22904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95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7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메타 문자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FD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개행문자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(\n)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제외한 모든 한개의 문자와 매칭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^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패턴으로 시작하는 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$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패턴으로 끝나는 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문자들 중 한 문자를 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[^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]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반대로 제외할 문자를 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¦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패턴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또는 패턴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의미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첫 번째 매치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BE1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69C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2767" y="1871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642938"/>
            <a:ext cx="10972800" cy="4352925"/>
          </a:xfrm>
        </p:spPr>
        <p:txBody>
          <a:bodyPr/>
          <a:lstStyle/>
          <a:p>
            <a:pPr lvl="1"/>
            <a:r>
              <a:rPr lang="en-US" altLang="ko-KR" dirty="0"/>
              <a:t>^</a:t>
            </a:r>
            <a:r>
              <a:rPr lang="ko-KR" altLang="en-US" dirty="0"/>
              <a:t>패턴</a:t>
            </a:r>
            <a:r>
              <a:rPr lang="en-US" altLang="ko-KR" dirty="0"/>
              <a:t> :</a:t>
            </a:r>
            <a:r>
              <a:rPr lang="ko-KR" altLang="en-US" dirty="0"/>
              <a:t> 이 패턴으로 시작하는 문자열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패턴</a:t>
            </a:r>
            <a:r>
              <a:rPr lang="en-US" altLang="ko-KR" dirty="0"/>
              <a:t>$ :</a:t>
            </a:r>
            <a:r>
              <a:rPr lang="ko-KR" altLang="en-US" dirty="0"/>
              <a:t> 이 패턴으로 끝나는 문자열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75346"/>
              </p:ext>
            </p:extLst>
          </p:nvPr>
        </p:nvGraphicFramePr>
        <p:xfrm>
          <a:off x="2663783" y="1132501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^cat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 is cat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is cat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is cat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46691"/>
              </p:ext>
            </p:extLst>
          </p:nvPr>
        </p:nvGraphicFramePr>
        <p:xfrm>
          <a:off x="2609427" y="4079553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cat$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 is cat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 is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 is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cat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0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642938"/>
            <a:ext cx="10972800" cy="4352925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문자들</a:t>
            </a:r>
            <a:r>
              <a:rPr lang="en-US" altLang="ko-KR" dirty="0"/>
              <a:t>]:</a:t>
            </a:r>
            <a:r>
              <a:rPr lang="ko-KR" altLang="en-US" dirty="0"/>
              <a:t> 포함된 문자들 중 한 문자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[^</a:t>
            </a:r>
            <a:r>
              <a:rPr lang="ko-KR" altLang="en-US" dirty="0"/>
              <a:t>문자들</a:t>
            </a:r>
            <a:r>
              <a:rPr lang="en-US" altLang="ko-KR" dirty="0"/>
              <a:t>]: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문자들</a:t>
            </a:r>
            <a:r>
              <a:rPr lang="en-US" altLang="ko-KR" dirty="0"/>
              <a:t>]</a:t>
            </a:r>
            <a:r>
              <a:rPr lang="ko-KR" altLang="en-US" dirty="0"/>
              <a:t>의 반대 의미로 제외할 문자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2767" y="37168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46000"/>
              </p:ext>
            </p:extLst>
          </p:nvPr>
        </p:nvGraphicFramePr>
        <p:xfrm>
          <a:off x="2841732" y="1131788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[EHL]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HELLO WORLD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ELLO WORLD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HELL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O WOR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11869"/>
              </p:ext>
            </p:extLst>
          </p:nvPr>
        </p:nvGraphicFramePr>
        <p:xfrm>
          <a:off x="2662767" y="4228180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[^A-E]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HELLO WORLD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ELLO WORLD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H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LLO WOR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LD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7263114" y="4086186"/>
            <a:ext cx="394986" cy="3689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58100" y="3546407"/>
            <a:ext cx="1683474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대쉬를</a:t>
            </a:r>
            <a:r>
              <a:rPr lang="ko-KR" altLang="en-US" sz="1400" dirty="0">
                <a:solidFill>
                  <a:srgbClr val="FF0000"/>
                </a:solidFill>
              </a:rPr>
              <a:t> 이용하여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문자범위 지정가능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642938"/>
            <a:ext cx="10972800" cy="4352925"/>
          </a:xfrm>
        </p:spPr>
        <p:txBody>
          <a:bodyPr/>
          <a:lstStyle/>
          <a:p>
            <a:pPr lvl="1"/>
            <a:r>
              <a:rPr lang="en-US" altLang="ko-KR" dirty="0"/>
              <a:t>\d:</a:t>
            </a:r>
            <a:r>
              <a:rPr lang="ko-KR" altLang="en-US" dirty="0"/>
              <a:t> 숫자 </a:t>
            </a:r>
            <a:r>
              <a:rPr lang="en-US" altLang="ko-KR" dirty="0"/>
              <a:t>0~9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\D :</a:t>
            </a:r>
            <a:r>
              <a:rPr lang="ko-KR" altLang="en-US" dirty="0"/>
              <a:t> 숫자</a:t>
            </a:r>
            <a:r>
              <a:rPr lang="en-US" altLang="ko-KR" dirty="0"/>
              <a:t> </a:t>
            </a:r>
            <a:r>
              <a:rPr lang="ko-KR" altLang="en-US" dirty="0"/>
              <a:t>아닌 문자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81633"/>
              </p:ext>
            </p:extLst>
          </p:nvPr>
        </p:nvGraphicFramePr>
        <p:xfrm>
          <a:off x="2365376" y="1195473"/>
          <a:ext cx="9217025" cy="1703832"/>
        </p:xfrm>
        <a:graphic>
          <a:graphicData uri="http://schemas.openxmlformats.org/drawingml/2006/table">
            <a:tbl>
              <a:tblPr/>
              <a:tblGrid>
                <a:gridCol w="18296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936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36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\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[0-9]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=76d06ac51139479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=76d06ac51139479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6d06ac51139479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6d06ac51139479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76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06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ac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entryId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76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06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ac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17665"/>
              </p:ext>
            </p:extLst>
          </p:nvPr>
        </p:nvGraphicFramePr>
        <p:xfrm>
          <a:off x="2436409" y="4111308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\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sLn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kr&amp;entryId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=76d06ac51139479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Ln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kr&amp;entryId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=76d06ac51139479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매칭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sLn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</a:t>
                      </a:r>
                      <a:r>
                        <a:rPr lang="en-US" sz="1600" kern="0" spc="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kr&amp;entryId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=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76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06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51139479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7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642938"/>
            <a:ext cx="10972800" cy="4352925"/>
          </a:xfrm>
        </p:spPr>
        <p:txBody>
          <a:bodyPr/>
          <a:lstStyle/>
          <a:p>
            <a:pPr lvl="1"/>
            <a:r>
              <a:rPr lang="en-US" altLang="ko-KR" dirty="0"/>
              <a:t>\w:</a:t>
            </a:r>
            <a:r>
              <a:rPr lang="ko-KR" altLang="en-US" dirty="0"/>
              <a:t>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‘_’</a:t>
            </a:r>
          </a:p>
          <a:p>
            <a:pPr lvl="1"/>
            <a:r>
              <a:rPr lang="en-US" altLang="ko-KR" dirty="0"/>
              <a:t>\W :</a:t>
            </a:r>
            <a:r>
              <a:rPr lang="ko-KR" altLang="en-US" dirty="0"/>
              <a:t>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‘_’</a:t>
            </a:r>
            <a:r>
              <a:rPr lang="ko-KR" altLang="en-US" dirty="0"/>
              <a:t>를 제외한 문자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69355"/>
              </p:ext>
            </p:extLst>
          </p:nvPr>
        </p:nvGraphicFramePr>
        <p:xfrm>
          <a:off x="2395335" y="1688181"/>
          <a:ext cx="6864435" cy="1703832"/>
        </p:xfrm>
        <a:graphic>
          <a:graphicData uri="http://schemas.openxmlformats.org/drawingml/2006/table">
            <a:tbl>
              <a:tblPr/>
              <a:tblGrid>
                <a:gridCol w="218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0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91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\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\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W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ads2@#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s!a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:3*&amp;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ads2@#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s!a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:3*&amp;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ds2@#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s!a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:3*&amp;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ads2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#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s!a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:3*&amp;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2@#</a:t>
                      </a:r>
                      <a:r>
                        <a:rPr lang="en-US" sz="1600" kern="0" spc="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!</a:t>
                      </a:r>
                      <a:r>
                        <a:rPr lang="en-US" sz="1600" kern="0" spc="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: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3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*&amp;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ads2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@#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s</a:t>
                      </a:r>
                      <a:r>
                        <a:rPr lang="en-US" sz="1600" kern="0" spc="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!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a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 :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3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*&amp;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35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" y="642938"/>
            <a:ext cx="10363200" cy="4352925"/>
          </a:xfrm>
        </p:spPr>
        <p:txBody>
          <a:bodyPr/>
          <a:lstStyle/>
          <a:p>
            <a:pPr lvl="1"/>
            <a:r>
              <a:rPr lang="ko-KR" altLang="en-US" dirty="0" err="1">
                <a:latin typeface="+mn-ea"/>
                <a:ea typeface="+mn-ea"/>
              </a:rPr>
              <a:t>ㄱ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 err="1">
                <a:latin typeface="+mn-ea"/>
                <a:ea typeface="+mn-ea"/>
              </a:rPr>
              <a:t>ㅎ</a:t>
            </a:r>
            <a:r>
              <a:rPr lang="ko-KR" altLang="en-US" dirty="0">
                <a:latin typeface="+mn-ea"/>
                <a:ea typeface="+mn-ea"/>
              </a:rPr>
              <a:t> 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한글 자음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ㅏ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 err="1">
                <a:latin typeface="+mn-ea"/>
                <a:ea typeface="+mn-ea"/>
              </a:rPr>
              <a:t>ㅣ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한글 모음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 가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 err="1">
                <a:latin typeface="+mn-ea"/>
                <a:ea typeface="+mn-ea"/>
              </a:rPr>
              <a:t>힣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한글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2767" y="33475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2CAEA87D-FBFE-4480-9246-65C335F3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8419"/>
              </p:ext>
            </p:extLst>
          </p:nvPr>
        </p:nvGraphicFramePr>
        <p:xfrm>
          <a:off x="576081" y="2128138"/>
          <a:ext cx="10899641" cy="1898904"/>
        </p:xfrm>
        <a:graphic>
          <a:graphicData uri="http://schemas.openxmlformats.org/drawingml/2006/table">
            <a:tbl>
              <a:tblPr/>
              <a:tblGrid>
                <a:gridCol w="2101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64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80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46054">
                  <a:extLst>
                    <a:ext uri="{9D8B030D-6E8A-4147-A177-3AD203B41FA5}">
                      <a16:colId xmlns="" xmlns:a16="http://schemas.microsoft.com/office/drawing/2014/main" val="55659686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정규표현식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ㄱ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</a:t>
                      </a: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ㅎ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ㅏ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-</a:t>
                      </a: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ㅣ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가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-</a:t>
                      </a:r>
                      <a:r>
                        <a:rPr lang="ko-KR" alt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힣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/>
                        <a:cs typeface="+mn-cs"/>
                      </a:endParaRP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문자열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ㄱㅑㅂㅏㅈㅐㄷ뱓ㅈㄴㅁ아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ㄱㅑㅂㅏㅈㅐㄷ뱓ㅈㄴㅁ아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ㄱㅑㅂㅏㅈㅐㄷ뱓ㅈㄴㅁ아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첫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ㅑㅂㅏㅈㅐㄷ뱓ㅈㄴㅁ아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ㅑ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ㅂㅏㅈㅐㄷ뱓ㅈㄴㅁ아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ㄱㅑㅂㅏㅈㅐㄷ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뱓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ㅈㄴㅁ아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모든 매칭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ㅑ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ㅂ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ㅏ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ㅈ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ㅐ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ㄷ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뱓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ㅈㄴㅁ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ㅑ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ㅂ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ㅏ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ㅈ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ㅐ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ㄷ뱓ㅈㄴㅁ아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ㄱㅑㅂㅏㅈㅐㄷ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뱓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ㅈㄴㅁ</a:t>
                      </a: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함초롬바탕"/>
                          <a:cs typeface="+mn-cs"/>
                        </a:rPr>
                        <a:t>아</a:t>
                      </a:r>
                    </a:p>
                  </a:txBody>
                  <a:tcPr marL="86360" marR="86360" marT="17907" marB="17907" anchor="ctr">
                    <a:lnL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2F7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3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어떤 긴 문자열에서 원하는 형태의 문자열 찾기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문자열의 포맷이 맞는지 확인하기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전화번호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이메일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72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19200" y="1763713"/>
            <a:ext cx="10972800" cy="435451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아래와 같은 세 가지 형식의 핸드폰 전화번호</a:t>
            </a:r>
            <a:endParaRPr lang="en-US" altLang="ko-KR" sz="2800" dirty="0"/>
          </a:p>
          <a:p>
            <a:pPr lvl="1"/>
            <a:r>
              <a:rPr lang="en-US" altLang="ko-KR" sz="2400" dirty="0"/>
              <a:t>010-1234-1234, 010 222 5555, 01033336666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761374" y="600075"/>
            <a:ext cx="10461625" cy="719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정규표현식을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다음 형식의 데이터를 찾으시오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47577" y="5549658"/>
            <a:ext cx="563808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010[-\s]?\d{3,4}[-\s]?\d{4}</a:t>
            </a:r>
            <a:endParaRPr kumimoji="1" lang="ko-KR" altLang="ko-KR" sz="9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DFDB02-B6CB-4372-9F2F-DC35615A0FDE}"/>
              </a:ext>
            </a:extLst>
          </p:cNvPr>
          <p:cNvSpPr/>
          <p:nvPr/>
        </p:nvSpPr>
        <p:spPr>
          <a:xfrm>
            <a:off x="2401117" y="3298824"/>
            <a:ext cx="60960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600" dirty="0"/>
              <a:t>010-1234-1234 011-1234-1234 010-123-1234 012-1234-1234</a:t>
            </a:r>
          </a:p>
          <a:p>
            <a:r>
              <a:rPr lang="en-US" altLang="ko-KR" sz="1600" dirty="0"/>
              <a:t>014-adf-1234 110-123-1234 011-12d-2193</a:t>
            </a:r>
          </a:p>
          <a:p>
            <a:r>
              <a:rPr lang="en-US" altLang="ko-KR" sz="1600" dirty="0"/>
              <a:t>010 222 5555 01033336666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C61ECDB-6394-49EC-A3AF-9D2046BAB18D}"/>
              </a:ext>
            </a:extLst>
          </p:cNvPr>
          <p:cNvSpPr txBox="1"/>
          <p:nvPr/>
        </p:nvSpPr>
        <p:spPr>
          <a:xfrm>
            <a:off x="2401118" y="299682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43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0420" y="1773238"/>
            <a:ext cx="10972800" cy="43529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세 글자가 </a:t>
            </a:r>
            <a:r>
              <a:rPr lang="en-US" altLang="ko-KR" sz="2800" dirty="0"/>
              <a:t>010,011,012</a:t>
            </a:r>
            <a:r>
              <a:rPr lang="ko-KR" altLang="en-US" sz="2800" dirty="0"/>
              <a:t>중 하나로 되어있고</a:t>
            </a:r>
            <a:r>
              <a:rPr lang="en-US" altLang="ko-KR" sz="2800" dirty="0"/>
              <a:t>, </a:t>
            </a:r>
            <a:r>
              <a:rPr lang="ko-KR" altLang="en-US" sz="2800" dirty="0"/>
              <a:t>대문자 알파벳으로 이루어진 </a:t>
            </a:r>
            <a:r>
              <a:rPr lang="en-US" altLang="ko-KR" sz="2800" dirty="0"/>
              <a:t>2~4</a:t>
            </a:r>
            <a:r>
              <a:rPr lang="ko-KR" altLang="en-US" sz="2800" dirty="0"/>
              <a:t>개의 문자들이 뒤를 따라오는 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650420" y="549275"/>
            <a:ext cx="10718800" cy="719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정규표현식을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다음 형식의 데이터를 찾으시오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48664" y="5710022"/>
            <a:ext cx="402706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01[012][A-Z]{2,4}</a:t>
            </a:r>
            <a:endParaRPr kumimoji="1" lang="ko-KR" altLang="ko-KR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ED79817-26DD-49D0-8ADF-80EAA7DA764C}"/>
              </a:ext>
            </a:extLst>
          </p:cNvPr>
          <p:cNvSpPr/>
          <p:nvPr/>
        </p:nvSpPr>
        <p:spPr>
          <a:xfrm>
            <a:off x="2813108" y="3949490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altLang="ko-KR" dirty="0"/>
              <a:t>010QEFX 011EFds 012$DF@</a:t>
            </a:r>
          </a:p>
          <a:p>
            <a:r>
              <a:rPr lang="pt-BR" altLang="ko-KR" dirty="0"/>
              <a:t>014d123 010DA1234 012AEFD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2FF6053-ACB2-4CC5-9D86-AFF14F94F580}"/>
              </a:ext>
            </a:extLst>
          </p:cNvPr>
          <p:cNvSpPr txBox="1"/>
          <p:nvPr/>
        </p:nvSpPr>
        <p:spPr>
          <a:xfrm>
            <a:off x="2680751" y="36511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095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819-9D40-4163-B036-6AD4779A69E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8072" y="1773238"/>
            <a:ext cx="10972800" cy="43529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</a:t>
            </a:r>
            <a:r>
              <a:rPr lang="ko-KR" altLang="en-US" sz="2800" dirty="0"/>
              <a:t>나 </a:t>
            </a:r>
            <a:r>
              <a:rPr lang="en-US" altLang="ko-KR" sz="2800" dirty="0"/>
              <a:t>A</a:t>
            </a:r>
            <a:r>
              <a:rPr lang="ko-KR" altLang="en-US" sz="2800" dirty="0"/>
              <a:t>로 시작하고 세 개 이상의 숫자나 알파벳인 문자들로 이어지고</a:t>
            </a:r>
            <a:r>
              <a:rPr lang="en-US" altLang="ko-KR" sz="2800" dirty="0"/>
              <a:t>, </a:t>
            </a:r>
            <a:r>
              <a:rPr lang="ko-KR" altLang="en-US" sz="2800" dirty="0"/>
              <a:t>그 후 </a:t>
            </a:r>
            <a:r>
              <a:rPr lang="en-US" altLang="ko-KR" sz="2800" dirty="0"/>
              <a:t>b</a:t>
            </a:r>
            <a:r>
              <a:rPr lang="ko-KR" altLang="en-US" sz="2800" dirty="0"/>
              <a:t>나 </a:t>
            </a:r>
            <a:r>
              <a:rPr lang="en-US" altLang="ko-KR" sz="2800" dirty="0"/>
              <a:t>B</a:t>
            </a:r>
            <a:r>
              <a:rPr lang="ko-KR" altLang="en-US" sz="2800" dirty="0"/>
              <a:t>가 </a:t>
            </a:r>
            <a:r>
              <a:rPr lang="en-US" altLang="ko-KR" sz="2800" dirty="0"/>
              <a:t>0~1</a:t>
            </a:r>
            <a:r>
              <a:rPr lang="ko-KR" altLang="en-US" sz="2800" dirty="0"/>
              <a:t>회 있는 문자열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658072" y="549275"/>
            <a:ext cx="10693400" cy="719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정규표현식을</a:t>
            </a:r>
            <a:r>
              <a:rPr lang="ko-KR" altLang="en-US" dirty="0" smtClean="0"/>
              <a:t> </a:t>
            </a:r>
            <a:r>
              <a:rPr lang="ko-KR" altLang="en-US" dirty="0"/>
              <a:t>이용하여 다음 형식의 데이터를 찾으시오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26351" y="5479833"/>
            <a:ext cx="357501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[aA]\w{3,}[bB]?</a:t>
            </a:r>
            <a:endParaRPr kumimoji="1" lang="ko-KR" altLang="ko-KR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D47BCB-F0D5-486E-955D-6C90E73FD7BB}"/>
              </a:ext>
            </a:extLst>
          </p:cNvPr>
          <p:cNvSpPr/>
          <p:nvPr/>
        </p:nvSpPr>
        <p:spPr>
          <a:xfrm>
            <a:off x="2723624" y="3979743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altLang="ko-KR" dirty="0"/>
              <a:t>010-1234-1234 010 222 5555 01033336666 010AS 011GDWE 012QWEX a2F1b A3A0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AFE208-7868-422D-9B40-36E885620B62}"/>
              </a:ext>
            </a:extLst>
          </p:cNvPr>
          <p:cNvSpPr txBox="1"/>
          <p:nvPr/>
        </p:nvSpPr>
        <p:spPr>
          <a:xfrm>
            <a:off x="2680751" y="36511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75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나누는 패턴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특정한 패턴이 나올 때 문자를 분할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B20A5B9-B3FE-4C85-8723-1886212B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3934182"/>
            <a:ext cx="928817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4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나누는 패턴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마침표를 문장 끝으로 인식하여 문장을 분할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57C76D6-08D1-4653-B85F-3DF60765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3741235"/>
            <a:ext cx="8849960" cy="18671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08379" y="5822298"/>
            <a:ext cx="717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sentence = 'I love a lovely dog, </a:t>
            </a:r>
            <a:r>
              <a:rPr lang="en-US" altLang="ko-KR" sz="1200" dirty="0" err="1"/>
              <a:t>readlly</a:t>
            </a:r>
            <a:r>
              <a:rPr lang="en-US" altLang="ko-KR" sz="1200" dirty="0"/>
              <a:t>. I am not telling a lie. What a pretty dog! I love this dog.'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8881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 나누는 패턴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데이터를 쉽게 분할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7919676-818D-4D2D-BE8F-E46BD290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44" y="3921289"/>
            <a:ext cx="3124636" cy="78115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37043AB1-DEDA-4D78-8FBE-12971DD297A1}"/>
              </a:ext>
            </a:extLst>
          </p:cNvPr>
          <p:cNvSpPr/>
          <p:nvPr/>
        </p:nvSpPr>
        <p:spPr>
          <a:xfrm>
            <a:off x="5383924" y="4036273"/>
            <a:ext cx="1117600" cy="711200"/>
          </a:xfrm>
          <a:prstGeom prst="rightArrow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BD4F74B-2DEC-4C9C-921A-7EA9E5F2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68" y="3006762"/>
            <a:ext cx="3839111" cy="26102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71928" y="5246489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 = 'a:3; b:4; c:5'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5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바꾸기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문자를 대체하는 메서드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F3797D8-1EC5-46C4-90E1-7F150BA0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3841903"/>
            <a:ext cx="933580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6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바꾸기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으로 수정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7E4F6EE-FDA4-430D-BFEA-159A6D73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3227250"/>
            <a:ext cx="9221487" cy="1181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DA086F8-4ED2-49E5-BFD6-D80F17D2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39" y="4633698"/>
            <a:ext cx="9269119" cy="15432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4D6C45B-711C-4FD5-AEAD-59AA4B1927EE}"/>
              </a:ext>
            </a:extLst>
          </p:cNvPr>
          <p:cNvSpPr/>
          <p:nvPr/>
        </p:nvSpPr>
        <p:spPr>
          <a:xfrm>
            <a:off x="5486399" y="4838679"/>
            <a:ext cx="4771697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바꾸기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공백 삭제처럼 유용하게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BD29F04-EC2B-440D-8572-78F73D86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40" y="2977685"/>
            <a:ext cx="9259592" cy="33342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4D6C45B-711C-4FD5-AEAD-59AA4B1927EE}"/>
              </a:ext>
            </a:extLst>
          </p:cNvPr>
          <p:cNvSpPr/>
          <p:nvPr/>
        </p:nvSpPr>
        <p:spPr>
          <a:xfrm>
            <a:off x="8011506" y="3232288"/>
            <a:ext cx="2354316" cy="35095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1810" y="641050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words='I am home now. \n\n\</a:t>
            </a:r>
            <a:r>
              <a:rPr lang="en-US" altLang="ko-KR" sz="1400" dirty="0" err="1"/>
              <a:t>nI</a:t>
            </a:r>
            <a:r>
              <a:rPr lang="en-US" altLang="ko-KR" sz="1400" dirty="0"/>
              <a:t> am with my cat.\n\n'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009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바꾸기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공백 삭제처럼 유용하게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0C7837-8B71-4D43-A7A1-ADA1479E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34" y="3774791"/>
            <a:ext cx="381053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4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정규표현식을</a:t>
            </a:r>
            <a:r>
              <a:rPr lang="ko-KR" altLang="en-US" sz="24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이용해서 이름과 년도를 선택해보자</a:t>
            </a:r>
            <a:r>
              <a:rPr lang="en-US" altLang="ko-KR" sz="24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사람의 이름과 년도를 선택해보자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FACBDBC-CA41-4206-846D-9A9509FBDBF1}"/>
              </a:ext>
            </a:extLst>
          </p:cNvPr>
          <p:cNvGrpSpPr/>
          <p:nvPr/>
        </p:nvGrpSpPr>
        <p:grpSpPr>
          <a:xfrm>
            <a:off x="2936448" y="3170944"/>
            <a:ext cx="6303864" cy="2734011"/>
            <a:chOff x="2944068" y="3310753"/>
            <a:chExt cx="6303864" cy="273401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B6032A69-06D4-4E6D-9E4F-161DD07F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4068" y="3310753"/>
              <a:ext cx="6303864" cy="273401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8ED4D414-14AD-4A1E-AA3A-26B04A3A261C}"/>
                </a:ext>
              </a:extLst>
            </p:cNvPr>
            <p:cNvSpPr/>
            <p:nvPr/>
          </p:nvSpPr>
          <p:spPr>
            <a:xfrm>
              <a:off x="3005958" y="3759308"/>
              <a:ext cx="3121572" cy="23451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7EE1029-BA9D-4D79-84CA-D8C39ED9990A}"/>
                </a:ext>
              </a:extLst>
            </p:cNvPr>
            <p:cNvSpPr/>
            <p:nvPr/>
          </p:nvSpPr>
          <p:spPr>
            <a:xfrm>
              <a:off x="3005958" y="5670440"/>
              <a:ext cx="3121572" cy="23451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75618228-D30C-41C3-9DE8-D8D9778AB7D7}"/>
                </a:ext>
              </a:extLst>
            </p:cNvPr>
            <p:cNvSpPr/>
            <p:nvPr/>
          </p:nvSpPr>
          <p:spPr>
            <a:xfrm>
              <a:off x="3005958" y="4918340"/>
              <a:ext cx="3121572" cy="23451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130486" y="6165163"/>
            <a:ext cx="99157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이동민 교수님은 다음과 같이 설명했습니다</a:t>
            </a:r>
            <a:r>
              <a:rPr lang="en-US" altLang="ko-KR" sz="900" dirty="0"/>
              <a:t>(</a:t>
            </a:r>
            <a:r>
              <a:rPr lang="ko-KR" altLang="en-US" sz="900" dirty="0"/>
              <a:t>이동민</a:t>
            </a:r>
            <a:r>
              <a:rPr lang="en-US" altLang="ko-KR" sz="900" dirty="0"/>
              <a:t>, 2019). </a:t>
            </a:r>
            <a:r>
              <a:rPr lang="ko-KR" altLang="en-US" sz="900" dirty="0"/>
              <a:t>그런데 다른 교수님은 이 문제에 대해서 다른 견해를 가지고 있었습니다</a:t>
            </a:r>
            <a:r>
              <a:rPr lang="en-US" altLang="ko-KR" sz="900" dirty="0"/>
              <a:t>(</a:t>
            </a:r>
            <a:r>
              <a:rPr lang="ko-KR" altLang="en-US" sz="900" dirty="0"/>
              <a:t>최재영</a:t>
            </a:r>
            <a:r>
              <a:rPr lang="en-US" altLang="ko-KR" sz="900" dirty="0"/>
              <a:t>, 2019). </a:t>
            </a:r>
            <a:r>
              <a:rPr lang="ko-KR" altLang="en-US" sz="900" dirty="0"/>
              <a:t>또 다른 견해도 있었습니다</a:t>
            </a:r>
            <a:r>
              <a:rPr lang="en-US" altLang="ko-KR" sz="900" dirty="0"/>
              <a:t>(Lion, 2018)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13653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03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텍스트 파일 가공하기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03-3</a:t>
            </a:r>
            <a:r>
              <a:rPr kumimoji="1" lang="ko-KR" altLang="en-US" sz="2000" dirty="0"/>
              <a:t>드라마 대본 텍스트 파일 가공하기</a:t>
            </a:r>
          </a:p>
        </p:txBody>
      </p:sp>
    </p:spTree>
    <p:extLst>
      <p:ext uri="{BB962C8B-B14F-4D97-AF65-F5344CB8AC3E}">
        <p14:creationId xmlns:p14="http://schemas.microsoft.com/office/powerpoint/2010/main" val="3778232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지문만 따로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 단어가 들어 있는 대사만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00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monica.txt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C7FA6F-B838-450F-ABB4-9D66E1F2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15" y="1617077"/>
            <a:ext cx="4743396" cy="48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70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5453" y="2641120"/>
            <a:ext cx="957713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['Note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'All',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'Customer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'Rachel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'Scene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'Waitress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'Phoebe',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'Paul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'Monica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'Chandler',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'Joey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Frannie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',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'Ross']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02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지문만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B431B1-999D-46DE-90AA-353812A7F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03"/>
          <a:stretch/>
        </p:blipFill>
        <p:spPr>
          <a:xfrm>
            <a:off x="1469572" y="2620210"/>
            <a:ext cx="8878539" cy="11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79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들어있는 문장만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45AEBBC-457B-479B-B874-75E4143EE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71" b="10603"/>
          <a:stretch/>
        </p:blipFill>
        <p:spPr>
          <a:xfrm>
            <a:off x="1950549" y="3165641"/>
            <a:ext cx="8118650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5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드라마 대본 파일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프렌즈 시즌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에피소드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화 대본 텍스트 전체 준비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대본 텍스트 전체를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friends101.txt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저장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참고 사이트 주소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fangj.github.io/friends/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53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드라마 대본 파일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파일을 읽기에 필요한 모듈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파일이 존재하는 폴더로 이동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E90175B-9FA6-4810-9651-30680641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88" y="2555130"/>
            <a:ext cx="3010320" cy="80021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300007B-020E-479D-8828-122818D809AB}"/>
              </a:ext>
            </a:extLst>
          </p:cNvPr>
          <p:cNvGrpSpPr/>
          <p:nvPr/>
        </p:nvGrpSpPr>
        <p:grpSpPr>
          <a:xfrm>
            <a:off x="6456088" y="3950933"/>
            <a:ext cx="4039164" cy="571580"/>
            <a:chOff x="6456088" y="3950933"/>
            <a:chExt cx="4039164" cy="571580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4B219C71-DD76-4F70-9F88-E2AF19463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6088" y="3950933"/>
              <a:ext cx="4039164" cy="57158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7EA8B788-DF65-4F2A-B951-42327C2543AE}"/>
                </a:ext>
              </a:extLst>
            </p:cNvPr>
            <p:cNvSpPr/>
            <p:nvPr/>
          </p:nvSpPr>
          <p:spPr>
            <a:xfrm>
              <a:off x="9550528" y="4384841"/>
              <a:ext cx="714704" cy="13767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50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드라마 파일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파일을 읽기 모드로 열고 문자열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슬라이싱으로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읽은 파일 내용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54D3684-EFA6-4DB5-B59D-B5B9EFDFECD1}"/>
              </a:ext>
            </a:extLst>
          </p:cNvPr>
          <p:cNvGrpSpPr/>
          <p:nvPr/>
        </p:nvGrpSpPr>
        <p:grpSpPr>
          <a:xfrm>
            <a:off x="2339569" y="3429000"/>
            <a:ext cx="7512862" cy="2509831"/>
            <a:chOff x="2301817" y="3429000"/>
            <a:chExt cx="7512862" cy="250983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1E3BF14D-D113-49ED-814C-CBD893E9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653"/>
            <a:stretch/>
          </p:blipFill>
          <p:spPr>
            <a:xfrm>
              <a:off x="2301817" y="3429000"/>
              <a:ext cx="6668431" cy="10493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B8CE614B-EBDC-4238-99DA-2476B57B3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759"/>
            <a:stretch/>
          </p:blipFill>
          <p:spPr>
            <a:xfrm>
              <a:off x="2326984" y="4553106"/>
              <a:ext cx="7487695" cy="13857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4E5EBCF0-564F-4491-97A3-BFE165338514}"/>
                </a:ext>
              </a:extLst>
            </p:cNvPr>
            <p:cNvSpPr/>
            <p:nvPr/>
          </p:nvSpPr>
          <p:spPr>
            <a:xfrm>
              <a:off x="8970248" y="3429000"/>
              <a:ext cx="844431" cy="1049319"/>
            </a:xfrm>
            <a:prstGeom prst="rect">
              <a:avLst/>
            </a:prstGeom>
            <a:solidFill>
              <a:srgbClr val="E7F4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624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등장인물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대사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인 파일 구조를 이용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선택된 줄 중 앞의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개의 줄만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1A50864-19B2-4CAE-A0BF-703E8FCF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3186078"/>
            <a:ext cx="4887007" cy="485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C39C861-9D3C-4783-81EC-90B99C8C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35" y="4538434"/>
            <a:ext cx="898332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9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정규표현식의 정의와 필요성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정규표현식이란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1" indent="0">
              <a:buClr>
                <a:srgbClr val="008000"/>
              </a:buClr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특정한 문자의 규칙을 찾고 가공하는 방법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kumimoji="1" lang="en-US" altLang="ko-KR" sz="1600" dirty="0">
                <a:solidFill>
                  <a:schemeClr val="tx1"/>
                </a:solidFill>
              </a:rPr>
              <a:t>regular expression, </a:t>
            </a:r>
            <a:r>
              <a:rPr kumimoji="1" lang="en-US" altLang="ko-KR" sz="1600" dirty="0" err="1">
                <a:solidFill>
                  <a:schemeClr val="tx1"/>
                </a:solidFill>
              </a:rPr>
              <a:t>regexp</a:t>
            </a:r>
            <a:r>
              <a:rPr kumimoji="1" lang="en-US" altLang="ko-KR" sz="1600" dirty="0">
                <a:solidFill>
                  <a:schemeClr val="tx1"/>
                </a:solidFill>
              </a:rPr>
              <a:t>, regex, rational expression </a:t>
            </a:r>
            <a:r>
              <a:rPr kumimoji="1" lang="ko-KR" altLang="en-US" sz="1600" dirty="0">
                <a:solidFill>
                  <a:schemeClr val="tx1"/>
                </a:solidFill>
              </a:rPr>
              <a:t>등으로 다양하게 표현</a:t>
            </a:r>
            <a:r>
              <a:rPr kumimoji="1" lang="en-US" altLang="ko-KR" sz="1600" dirty="0">
                <a:solidFill>
                  <a:schemeClr val="tx1"/>
                </a:solidFill>
              </a:rPr>
              <a:t> </a:t>
            </a:r>
            <a:endParaRPr kumimoji="1" lang="ko-KR" altLang="en-US" sz="1600" dirty="0">
              <a:solidFill>
                <a:schemeClr val="tx1"/>
              </a:solidFill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특정한 문자열을 찾을 때 유용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모듈을 임포트해 정규표현식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FA6E2AA-9DBA-44E1-BE13-768C2CAF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716" y="4377158"/>
            <a:ext cx="2666459" cy="11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문을 통한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D16D667-238D-4CAE-A130-9040DFB221B9}"/>
              </a:ext>
            </a:extLst>
          </p:cNvPr>
          <p:cNvGrpSpPr/>
          <p:nvPr/>
        </p:nvGrpSpPr>
        <p:grpSpPr>
          <a:xfrm>
            <a:off x="2628862" y="3152256"/>
            <a:ext cx="6934276" cy="3024707"/>
            <a:chOff x="2234891" y="2931476"/>
            <a:chExt cx="7722217" cy="3395112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D1048C1-CE00-4290-8DBD-AC5E6C5EE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891" y="2931476"/>
              <a:ext cx="7722217" cy="224676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21221E9E-2190-4006-B778-E795CD235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4891" y="5178242"/>
              <a:ext cx="7705574" cy="1148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302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모니카의 대사만 텍스트 파일로 저장하기 위해 파일 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 저장을 위한 변수 선언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03C9F92-317C-41C7-8BE9-A3AEC3E0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3181315"/>
            <a:ext cx="5430008" cy="495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A39931D-342F-47BF-8846-D4061806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56" y="4441742"/>
            <a:ext cx="187668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6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대본 문자열 추가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문자열을 파일에 쓰기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AC8767F-6ACB-4D80-96BC-DE267CDD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78" y="2508585"/>
            <a:ext cx="2491982" cy="1163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BDA8704-3471-4DA8-B48C-D055248E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46" y="4001294"/>
            <a:ext cx="242921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2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줄바꿈이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되어있지 않은 상태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FC71FCF-975D-4DD9-810F-63BD2E86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0939"/>
            <a:ext cx="3600741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04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통하여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줄바꿈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F259F65-73CF-478C-8B89-F3662EC9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3609857"/>
            <a:ext cx="740195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47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통하여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줄바꿈을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적용한 상태로 파일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C9A232F-046A-4E7E-AF2D-2B7161510D2D}"/>
              </a:ext>
            </a:extLst>
          </p:cNvPr>
          <p:cNvGrpSpPr/>
          <p:nvPr/>
        </p:nvGrpSpPr>
        <p:grpSpPr>
          <a:xfrm>
            <a:off x="3161971" y="3212688"/>
            <a:ext cx="5868057" cy="2964275"/>
            <a:chOff x="2839715" y="3022046"/>
            <a:chExt cx="6512570" cy="3289854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8CA893FA-E465-4619-B0E5-CB15C4D18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9715" y="3022046"/>
              <a:ext cx="6512570" cy="328985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E115417-1100-4255-9F00-E82AC8E45667}"/>
                </a:ext>
              </a:extLst>
            </p:cNvPr>
            <p:cNvSpPr/>
            <p:nvPr/>
          </p:nvSpPr>
          <p:spPr>
            <a:xfrm>
              <a:off x="4950372" y="3195145"/>
              <a:ext cx="4172607" cy="89337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FAC11B2D-66F4-4401-8AB2-3BB1CBFE3F23}"/>
                </a:ext>
              </a:extLst>
            </p:cNvPr>
            <p:cNvSpPr/>
            <p:nvPr/>
          </p:nvSpPr>
          <p:spPr>
            <a:xfrm>
              <a:off x="4950372" y="5668991"/>
              <a:ext cx="3447394" cy="383627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C6B46C3B-95DB-4337-B96F-344CBFD97475}"/>
                </a:ext>
              </a:extLst>
            </p:cNvPr>
            <p:cNvSpPr/>
            <p:nvPr/>
          </p:nvSpPr>
          <p:spPr>
            <a:xfrm>
              <a:off x="2958661" y="4929352"/>
              <a:ext cx="5123793" cy="29119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8760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등장인물의 대사만 모으기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C7FA6F-B838-450F-ABB4-9D66E1F2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30" y="1825624"/>
            <a:ext cx="421419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2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드라마에 등장하는 여러 등장인물의 리스트를 만들자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3429000"/>
            <a:ext cx="653506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31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등장인물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대사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인 것을 응용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A1758AE-8A16-4065-981F-CDD70F61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3338959"/>
            <a:ext cx="3000794" cy="571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7638F22-08DC-42CB-A8BD-A8825D8D4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42" y="4045476"/>
            <a:ext cx="655411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5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자료 구조를 통하여 중복 제거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88A02B2-C80F-4AF5-9448-4EAC40AA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70" y="3294776"/>
            <a:ext cx="2572290" cy="1128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55A9FFA-9665-457D-95EF-443FA040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70" y="4654087"/>
            <a:ext cx="739243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메서드를 통하여 패턴에 맞는 문자열을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51E0979-EDB2-4E11-85EC-97A3402D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3568157"/>
            <a:ext cx="936438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2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슬라이싱으로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콜론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(:)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A512715-9E2C-4C2E-8F19-F06D2825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4372"/>
            <a:ext cx="4097723" cy="18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32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등장인물 출력하기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ACB59D94-F90A-4379-AE62-EBFABF37DB2B}"/>
              </a:ext>
            </a:extLst>
          </p:cNvPr>
          <p:cNvGrpSpPr/>
          <p:nvPr/>
        </p:nvGrpSpPr>
        <p:grpSpPr>
          <a:xfrm>
            <a:off x="2596672" y="3193948"/>
            <a:ext cx="6998655" cy="2764902"/>
            <a:chOff x="1994343" y="2936147"/>
            <a:chExt cx="8203313" cy="3240816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38F6968-92F8-40C3-B838-9351A8B6C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4343" y="2936147"/>
              <a:ext cx="8203313" cy="324081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6E029D02-A3B2-4A6F-A895-79F8CF37B941}"/>
                </a:ext>
              </a:extLst>
            </p:cNvPr>
            <p:cNvSpPr/>
            <p:nvPr/>
          </p:nvSpPr>
          <p:spPr>
            <a:xfrm>
              <a:off x="5854262" y="3163614"/>
              <a:ext cx="4130566" cy="216513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406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모든 명령어를 한 줄로 입력하기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F2B2DDA-72F5-4AD7-8C7D-F87B7853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3736981"/>
            <a:ext cx="892617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37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등장인물 리스트 만들기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98AB4C1-BC81-4825-8AC9-DD6AB29D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162977"/>
            <a:ext cx="929769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90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지문만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지문이 소괄호 안에 들어있는 것을 응용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55E4307-76A5-48AD-92F0-5EF704ED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3429000"/>
            <a:ext cx="786874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45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지문만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괄호 안의 문자열만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22F7E0C-1030-44B9-B879-E3EF8998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3471485"/>
            <a:ext cx="7268589" cy="2705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17442" y="2875365"/>
            <a:ext cx="27751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r'\([A-</a:t>
            </a:r>
            <a:r>
              <a:rPr lang="en-US" altLang="ko-KR" dirty="0" err="1"/>
              <a:t>Za</a:t>
            </a:r>
            <a:r>
              <a:rPr lang="en-US" altLang="ko-KR" dirty="0"/>
              <a:t>-z].+?[a-z|\.]\)'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296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지문만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검색된 문자열 중 앞의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개만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B431B1-999D-46DE-90AA-353812A7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3783180"/>
            <a:ext cx="887853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5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 단어를 사용한 대사만 추출해보기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687E76D-97DA-41E6-8FA0-D1B9C56D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3650930"/>
            <a:ext cx="895475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38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불러오기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804AD85-EBCD-4B70-94FE-5FCA4D9D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3214275"/>
            <a:ext cx="8830907" cy="29626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E554C5C-D437-45E5-A153-B5251D759E22}"/>
              </a:ext>
            </a:extLst>
          </p:cNvPr>
          <p:cNvSpPr/>
          <p:nvPr/>
        </p:nvSpPr>
        <p:spPr>
          <a:xfrm>
            <a:off x="5570483" y="3342290"/>
            <a:ext cx="4940969" cy="1397876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10DB12-1C07-473E-93CE-3F066EBA5FEA}"/>
              </a:ext>
            </a:extLst>
          </p:cNvPr>
          <p:cNvSpPr/>
          <p:nvPr/>
        </p:nvSpPr>
        <p:spPr>
          <a:xfrm>
            <a:off x="5228897" y="5244661"/>
            <a:ext cx="4940969" cy="78302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57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파일의 한 줄 한 줄을 리스트로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받아오기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2284D74-0FF9-4B0A-8961-7A35BDDBB396}"/>
              </a:ext>
            </a:extLst>
          </p:cNvPr>
          <p:cNvGrpSpPr/>
          <p:nvPr/>
        </p:nvGrpSpPr>
        <p:grpSpPr>
          <a:xfrm>
            <a:off x="1485256" y="3701898"/>
            <a:ext cx="9221487" cy="1867161"/>
            <a:chOff x="1485256" y="4160521"/>
            <a:chExt cx="9221487" cy="186716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9EF55B3B-8546-4A2F-9A81-FCFCC3E6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256" y="4160521"/>
              <a:ext cx="9221487" cy="186716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E554C5C-D437-45E5-A153-B5251D759E22}"/>
                </a:ext>
              </a:extLst>
            </p:cNvPr>
            <p:cNvSpPr/>
            <p:nvPr/>
          </p:nvSpPr>
          <p:spPr>
            <a:xfrm>
              <a:off x="4918840" y="4335638"/>
              <a:ext cx="5023945" cy="78302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4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match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메서드를 통하여 패턴에 맞는 문자열을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D3ADEB0F-56D6-46A6-96CF-E73D761138CF}"/>
              </a:ext>
            </a:extLst>
          </p:cNvPr>
          <p:cNvGrpSpPr/>
          <p:nvPr/>
        </p:nvGrpSpPr>
        <p:grpSpPr>
          <a:xfrm>
            <a:off x="3152364" y="3332747"/>
            <a:ext cx="5887272" cy="2600688"/>
            <a:chOff x="3152364" y="3332747"/>
            <a:chExt cx="5887272" cy="2600688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5441C4B0-8B0F-4580-8D19-10B285783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2364" y="3332747"/>
              <a:ext cx="5887272" cy="26006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EF3842E4-32D5-46AC-832C-87237446DBBE}"/>
                </a:ext>
              </a:extLst>
            </p:cNvPr>
            <p:cNvSpPr/>
            <p:nvPr/>
          </p:nvSpPr>
          <p:spPr>
            <a:xfrm>
              <a:off x="7157544" y="3478613"/>
              <a:ext cx="1881352" cy="125073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8436B37-0976-41AA-A201-AE130993326E}"/>
              </a:ext>
            </a:extLst>
          </p:cNvPr>
          <p:cNvSpPr/>
          <p:nvPr/>
        </p:nvSpPr>
        <p:spPr>
          <a:xfrm>
            <a:off x="7252876" y="5028232"/>
            <a:ext cx="1786760" cy="49924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142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반복문으로 대사만 뽑아서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439E57A-1E16-4E5F-86EE-74FC0E1C57FF}"/>
              </a:ext>
            </a:extLst>
          </p:cNvPr>
          <p:cNvGrpSpPr/>
          <p:nvPr/>
        </p:nvGrpSpPr>
        <p:grpSpPr>
          <a:xfrm>
            <a:off x="3247199" y="3058306"/>
            <a:ext cx="5697601" cy="3135435"/>
            <a:chOff x="3152784" y="3037489"/>
            <a:chExt cx="6037199" cy="3322319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8C40A4ED-E037-4C93-AF8D-96AC5EA50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2784" y="3037489"/>
              <a:ext cx="6037199" cy="33223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E554C5C-D437-45E5-A153-B5251D759E22}"/>
                </a:ext>
              </a:extLst>
            </p:cNvPr>
            <p:cNvSpPr/>
            <p:nvPr/>
          </p:nvSpPr>
          <p:spPr>
            <a:xfrm>
              <a:off x="6096000" y="3058509"/>
              <a:ext cx="2925817" cy="78302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039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 표현식으로 대사만 뽑아서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4D69730-B3D6-4399-9E32-F394B2B4274B}"/>
              </a:ext>
            </a:extLst>
          </p:cNvPr>
          <p:cNvGrpSpPr/>
          <p:nvPr/>
        </p:nvGrpSpPr>
        <p:grpSpPr>
          <a:xfrm>
            <a:off x="3337941" y="3053410"/>
            <a:ext cx="5516118" cy="3258490"/>
            <a:chOff x="3258766" y="3046251"/>
            <a:chExt cx="5674468" cy="335203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AACC43C4-B704-4BD7-B182-630906A0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8766" y="3046251"/>
              <a:ext cx="5674468" cy="335203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E554C5C-D437-45E5-A153-B5251D759E22}"/>
                </a:ext>
              </a:extLst>
            </p:cNvPr>
            <p:cNvSpPr/>
            <p:nvPr/>
          </p:nvSpPr>
          <p:spPr>
            <a:xfrm>
              <a:off x="3432005" y="3373301"/>
              <a:ext cx="4398202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CB82D3D-0814-4877-A37A-F6AAD6AA7D92}"/>
                </a:ext>
              </a:extLst>
            </p:cNvPr>
            <p:cNvSpPr/>
            <p:nvPr/>
          </p:nvSpPr>
          <p:spPr>
            <a:xfrm>
              <a:off x="3432005" y="3824068"/>
              <a:ext cx="4398202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7476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들어있는 문장만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2EC1B8C-3164-4B1D-B6C5-33FD5BE51DBA}"/>
              </a:ext>
            </a:extLst>
          </p:cNvPr>
          <p:cNvGrpSpPr/>
          <p:nvPr/>
        </p:nvGrpSpPr>
        <p:grpSpPr>
          <a:xfrm>
            <a:off x="3351560" y="3065118"/>
            <a:ext cx="5488879" cy="3246782"/>
            <a:chOff x="3109837" y="2960124"/>
            <a:chExt cx="5972326" cy="353275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445AEBBC-457B-479B-B874-75E4143E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837" y="2960124"/>
              <a:ext cx="5972326" cy="353275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E554C5C-D437-45E5-A153-B5251D759E22}"/>
                </a:ext>
              </a:extLst>
            </p:cNvPr>
            <p:cNvSpPr/>
            <p:nvPr/>
          </p:nvSpPr>
          <p:spPr>
            <a:xfrm>
              <a:off x="3232308" y="3594018"/>
              <a:ext cx="4566367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CB82D3D-0814-4877-A37A-F6AAD6AA7D92}"/>
                </a:ext>
              </a:extLst>
            </p:cNvPr>
            <p:cNvSpPr/>
            <p:nvPr/>
          </p:nvSpPr>
          <p:spPr>
            <a:xfrm>
              <a:off x="3141367" y="6159240"/>
              <a:ext cx="4398202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686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특정 단어가 들어있는 문장만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65D5731-8663-4EA7-868B-C5981E6AEEBB}"/>
              </a:ext>
            </a:extLst>
          </p:cNvPr>
          <p:cNvGrpSpPr/>
          <p:nvPr/>
        </p:nvGrpSpPr>
        <p:grpSpPr>
          <a:xfrm>
            <a:off x="2434228" y="3165049"/>
            <a:ext cx="7323544" cy="3011914"/>
            <a:chOff x="1963069" y="3044083"/>
            <a:chExt cx="8265862" cy="3399456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167BEFB7-9C3C-402E-90C0-1FB4F62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3069" y="3044083"/>
              <a:ext cx="8265862" cy="339945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E554C5C-D437-45E5-A153-B5251D759E22}"/>
                </a:ext>
              </a:extLst>
            </p:cNvPr>
            <p:cNvSpPr/>
            <p:nvPr/>
          </p:nvSpPr>
          <p:spPr>
            <a:xfrm>
              <a:off x="1963069" y="3716995"/>
              <a:ext cx="4566367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CB82D3D-0814-4877-A37A-F6AAD6AA7D92}"/>
                </a:ext>
              </a:extLst>
            </p:cNvPr>
            <p:cNvSpPr/>
            <p:nvPr/>
          </p:nvSpPr>
          <p:spPr>
            <a:xfrm>
              <a:off x="1994598" y="6055833"/>
              <a:ext cx="4868655" cy="28429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388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들어있는 문장 파일로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E554C5C-D437-45E5-A153-B5251D759E22}"/>
              </a:ext>
            </a:extLst>
          </p:cNvPr>
          <p:cNvSpPr/>
          <p:nvPr/>
        </p:nvSpPr>
        <p:spPr>
          <a:xfrm>
            <a:off x="2145741" y="4207954"/>
            <a:ext cx="4566367" cy="284299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4981F20-A464-4165-B243-55DA5578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3678497"/>
            <a:ext cx="906906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428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dirty="0"/>
              <a:t>드라마 대본 </a:t>
            </a:r>
            <a:r>
              <a:rPr lang="ko-KR" altLang="en-US" sz="3600" b="1" dirty="0"/>
              <a:t>텍스트 파일 가공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단어의 예문만 모아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들어있는 문장 파일로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A4EACC0-7D22-4A90-834E-9EC1F3EB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3" y="3775803"/>
            <a:ext cx="3658111" cy="1124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75B4E12-6164-4E5E-968F-0AB50F42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10" y="2792260"/>
            <a:ext cx="4159988" cy="30911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="" xmlns:a16="http://schemas.microsoft.com/office/drawing/2014/main" id="{4244F921-8A63-43B5-B316-CDC938877425}"/>
              </a:ext>
            </a:extLst>
          </p:cNvPr>
          <p:cNvSpPr/>
          <p:nvPr/>
        </p:nvSpPr>
        <p:spPr>
          <a:xfrm>
            <a:off x="5476159" y="4079076"/>
            <a:ext cx="813305" cy="517558"/>
          </a:xfrm>
          <a:prstGeom prst="rightArrow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3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변수 지정 없이 한 줄로 줄여서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892EDE7-1B26-4236-BC86-F48F8BF2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4001294"/>
            <a:ext cx="506800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03-2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정규표현식</a:t>
            </a:r>
            <a:r>
              <a:rPr lang="ko-KR" altLang="en-US" sz="3600" dirty="0"/>
              <a:t>으로 문자열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메서드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 도입에서 패턴 찾기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매칭이 되지 않을 경우 오류 발생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D3D5CBC-ABE7-42AC-937A-016A8DE6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3429000"/>
            <a:ext cx="761153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1881</Words>
  <Application>Microsoft Office PowerPoint</Application>
  <PresentationFormat>사용자 지정</PresentationFormat>
  <Paragraphs>553</Paragraphs>
  <Slides>75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6" baseType="lpstr">
      <vt:lpstr>Office 테마</vt:lpstr>
      <vt:lpstr>PowerPoint 프레젠테이션</vt:lpstr>
      <vt:lpstr>PowerPoint 프레젠테이션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03-2 정규표현식으로 문자열 다루기</vt:lpstr>
      <vt:lpstr>PowerPoint 프레젠테이션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  <vt:lpstr>03-3 드라마 대본 텍스트 파일 가공하기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이태훈</cp:lastModifiedBy>
  <cp:revision>392</cp:revision>
  <cp:lastPrinted>2022-11-26T08:06:08Z</cp:lastPrinted>
  <dcterms:created xsi:type="dcterms:W3CDTF">2020-08-05T08:09:40Z</dcterms:created>
  <dcterms:modified xsi:type="dcterms:W3CDTF">2022-11-28T03:00:06Z</dcterms:modified>
</cp:coreProperties>
</file>