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344" r:id="rId2"/>
    <p:sldId id="345" r:id="rId3"/>
    <p:sldId id="371" r:id="rId4"/>
    <p:sldId id="357" r:id="rId5"/>
    <p:sldId id="372" r:id="rId6"/>
    <p:sldId id="373" r:id="rId7"/>
    <p:sldId id="359" r:id="rId8"/>
    <p:sldId id="361" r:id="rId9"/>
    <p:sldId id="365" r:id="rId10"/>
    <p:sldId id="366" r:id="rId11"/>
    <p:sldId id="374" r:id="rId12"/>
    <p:sldId id="375" r:id="rId13"/>
    <p:sldId id="376" r:id="rId14"/>
    <p:sldId id="370" r:id="rId15"/>
    <p:sldId id="262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DBEFF9"/>
    <a:srgbClr val="C8E3FB"/>
    <a:srgbClr val="F2F2F2"/>
    <a:srgbClr val="246DB4"/>
    <a:srgbClr val="15B8DE"/>
    <a:srgbClr val="5535DD"/>
    <a:srgbClr val="2BA7DE"/>
    <a:srgbClr val="D1187E"/>
    <a:srgbClr val="175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6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3:32:04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1 149,'2425'0,"-2081"22,-18 0,-33-7,183-9,-275-8,6611 2,-6767-2,0-2,65-14,5-1,-28 9,113 0,-22-3,-81 4,-8 1,94-4,1392 13,-837-2,-704 0,-1-2,60-13,-54 8,59-4,38 4,283-8,-413 16,326-12,-137 6,-51 3,-71-7,-52 6,42-2,815 4,-430 4,3985-2,-4409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4:16:53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0 291,'33'0,"20"2,0-3,0-2,0-2,96-23,-59 6,179-21,-79 16,-32-4,-71 12,2 4,97-4,434 19,-282 2,945-2,-1249-1,0-3,56-12,38-4,165 9,78-6,197 4,-360 16,-72-3,155 21,211 16,7-39,-181-1,-117 1,232 4,-242 21,-30-2,213-14,-106-4,266 19,610-19,-728-3,-402 1,1 2,-1 0,45 14,-38-9,47 6,452-4,-315-14,3709 4,-3666-14,-5 0,-211 14,9 1,1-2,-1-3,64-12,-25-4,2 5,99-5,439 19,32 0,-477-12,66-1,1779 13,-975 3,-916-2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4:16:59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1 187,'6881'0,"-6421"-27,-18 0,199 29,252-3,-514-27,-275 5,-74 15,1 1,44-4,410 7,-261 7,3561-2,-3555 11,-23 1,67-14,87 3,-287 4,78 16,-17-1,347 11,3-33,-178-2,2011 3,-1953-13,32 0,-346 11,-1-2,1-3,51-13,-61 12,15 0,0 3,1 2,57 5,-27 0,27-2,-1-5,190-33,-214 23,166-7,92 22,-138 3,-204-3,0 0,0 0,0 0,0 1,-1 0,1 0,0 0,7 3,-11-3,0 0,0-1,0 1,0 0,0 0,0 0,-1 0,1 0,0 0,0 0,-1 0,1 1,-1-1,1 0,-1 0,1 0,-1 1,0-1,1 0,-1 1,0-1,0 0,0 0,0 1,0-1,-1 0,1 1,0-1,0 0,-1 0,1 1,-1-1,1 0,-1 0,-1 2,-7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3:49:33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0,'-1'1,"1"-1,-1 0,1 0,-1 0,0 0,1 1,-1-1,1 0,-1 1,1-1,-1 0,1 1,0-1,-1 0,1 1,-1-1,1 1,0-1,-1 1,1-1,0 1,0-1,-1 1,1-1,0 1,0-1,0 1,0 0,0-1,0 1,-1-1,1 1,1-1,-1 1,0 0,0-1,0 1,8 23,-2-18,0-1,0 0,1-1,0 1,0-1,0-1,0 1,1-1,8 2,72 19,-10-12,0-4,1-3,134-8,-51-1,598 4,-720-2,54-9,-54 5,49-1,698 8,-760-1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3:49:36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1,'1336'0,"-1312"1,-1 1,34 8,-32-5,46 3,39-1,136 27,-145-24,-67-8,59 11,-16 0,148 7,-223-20,158 3,-132-3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30D1-F0CA-1C44-B386-E186312A2AC6}" type="datetimeFigureOut">
              <a:rPr kumimoji="1" lang="ko-Kore-KR" altLang="en-US" smtClean="0"/>
              <a:t>02/15/2022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CF4D-FA31-9B41-B748-14BC7B0F20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313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2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C6B456-642A-2B4F-ABB4-8E426C0F0A56}"/>
              </a:ext>
            </a:extLst>
          </p:cNvPr>
          <p:cNvGrpSpPr/>
          <p:nvPr userDrawn="1"/>
        </p:nvGrpSpPr>
        <p:grpSpPr>
          <a:xfrm>
            <a:off x="0" y="2622615"/>
            <a:ext cx="9640958" cy="80828"/>
            <a:chOff x="-1" y="2533163"/>
            <a:chExt cx="7381662" cy="77100"/>
          </a:xfrm>
        </p:grpSpPr>
        <p:sp>
          <p:nvSpPr>
            <p:cNvPr id="14" name="Google Shape;11;p2">
              <a:extLst>
                <a:ext uri="{FF2B5EF4-FFF2-40B4-BE49-F238E27FC236}">
                  <a16:creationId xmlns:a16="http://schemas.microsoft.com/office/drawing/2014/main" id="{B999EC1D-7440-674B-913F-9E33009AC693}"/>
                </a:ext>
              </a:extLst>
            </p:cNvPr>
            <p:cNvSpPr/>
            <p:nvPr userDrawn="1"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;p2">
              <a:extLst>
                <a:ext uri="{FF2B5EF4-FFF2-40B4-BE49-F238E27FC236}">
                  <a16:creationId xmlns:a16="http://schemas.microsoft.com/office/drawing/2014/main" id="{CB4AF691-479C-2A48-8B78-B79473BB699E}"/>
                </a:ext>
              </a:extLst>
            </p:cNvPr>
            <p:cNvSpPr/>
            <p:nvPr userDrawn="1"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;p2">
              <a:extLst>
                <a:ext uri="{FF2B5EF4-FFF2-40B4-BE49-F238E27FC236}">
                  <a16:creationId xmlns:a16="http://schemas.microsoft.com/office/drawing/2014/main" id="{FB75F791-9F58-9B4C-BDD9-7EF3144CCC4E}"/>
                </a:ext>
              </a:extLst>
            </p:cNvPr>
            <p:cNvSpPr/>
            <p:nvPr userDrawn="1"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9C8594C3-78D9-9841-A63E-A502F8EEAF22}"/>
                </a:ext>
              </a:extLst>
            </p:cNvPr>
            <p:cNvSpPr/>
            <p:nvPr userDrawn="1"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F277F79-7FEE-7E4F-BB3C-783E226ED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440556"/>
            <a:ext cx="1570382" cy="417443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0B7C591D-42DA-3F47-B3BB-1CF4EBC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53615"/>
            <a:ext cx="10515600" cy="115076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46DB4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5" name="제목 19">
            <a:extLst>
              <a:ext uri="{FF2B5EF4-FFF2-40B4-BE49-F238E27FC236}">
                <a16:creationId xmlns:a16="http://schemas.microsoft.com/office/drawing/2014/main" id="{A76E284B-7E33-1541-A399-2AC0C4298064}"/>
              </a:ext>
            </a:extLst>
          </p:cNvPr>
          <p:cNvSpPr txBox="1">
            <a:spLocks/>
          </p:cNvSpPr>
          <p:nvPr userDrawn="1"/>
        </p:nvSpPr>
        <p:spPr>
          <a:xfrm>
            <a:off x="281608" y="4666935"/>
            <a:ext cx="10515600" cy="115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06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6903-190C-244D-9CF4-92E2C08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F532-AF09-624B-9911-50D2A27D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ADA3-C27C-4F4E-A4FE-105C6B8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1247-B9D2-B647-8AD6-1A5AEEDD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3DB05-0D51-594F-9559-FA9E54F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0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B1C4-4753-EB43-B8DE-948FE150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16A31-31B4-CF4A-95CD-5425DEB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DAA5-16C4-0C42-854B-DB37B61E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8DF37-81B1-5847-9886-D159CA8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BE210-9E64-FC43-A1D7-289B4F8C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5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E9529-3E17-9441-934A-6B787A7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8EBF8-4AB1-5543-B619-FEB1C947167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EF98-78C0-4DFB-9389-29327892BF80}"/>
              </a:ext>
            </a:extLst>
          </p:cNvPr>
          <p:cNvSpPr txBox="1"/>
          <p:nvPr userDrawn="1"/>
        </p:nvSpPr>
        <p:spPr>
          <a:xfrm>
            <a:off x="-9939" y="6521308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i="0" dirty="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인공지능</a:t>
            </a:r>
            <a:r>
              <a:rPr kumimoji="1" lang="ko-KR" altLang="en-US" sz="1200" b="1" i="0" dirty="0" err="1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융합연구실</a:t>
            </a:r>
            <a:endParaRPr kumimoji="1" lang="ko-Kore-KR" altLang="en-US" sz="1200" b="1" i="0" dirty="0">
              <a:solidFill>
                <a:srgbClr val="246DB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85CD6-1D9F-4ED4-A9B1-DFF3ED700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380922"/>
            <a:ext cx="1570382" cy="47707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B4D3E-2818-4C93-9E62-FCD2078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AB1ED70-4C92-453C-9044-8E3A84F6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1756" y="6356349"/>
            <a:ext cx="329184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B6ADD22-1F93-464E-95E7-AAF19BDE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31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145E-DC91-314C-8692-15EB287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3995F-A51F-9249-8B95-15F3810E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B3F6-8FEA-8640-BB47-34DD6F0A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80C80-CA8D-5144-9583-B5814114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CAE2-6189-3843-8C29-DDC4B458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7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4F14-57ED-744A-B810-B2F873D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76E8-BFEA-1C48-8F46-28296D06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40403-5843-5D4D-9EDB-9B8FCF3A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88562-30C9-8D41-813D-0F819EF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60E7-8C03-BB42-AE29-291A914A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139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31B86-FF91-554B-99DD-A6BBA16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183F-21B2-2348-8000-C5B7F4F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09989-3EEE-DD4A-9388-90ADC63E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0A449-3DCD-FF4C-83D4-EA7610CE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50CB7-438D-BB46-B42A-293A0257A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0684F-C318-9B45-A45A-A4A44C57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9DA91-42D4-1B45-A823-F89AC7B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ADA8-E75C-624E-96F9-88290BF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4018" y="6356348"/>
            <a:ext cx="4114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C7EBA-F481-5C45-8696-C83001B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661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4199-3F9E-0D4E-9B16-CDAEBFA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6"/>
            <a:ext cx="10515600" cy="579091"/>
          </a:xfrm>
        </p:spPr>
        <p:txBody>
          <a:bodyPr/>
          <a:lstStyle>
            <a:lvl1pPr>
              <a:defRPr>
                <a:solidFill>
                  <a:srgbClr val="246DB4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324CC-193C-7340-95F7-C1C796F6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489B6-2D25-7B4A-9E6D-59D190A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6ED130-5AD5-5040-B394-6E8F8F1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1969-4669-614F-B726-64008C46FA8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42282-BC0C-8E4A-B516-C5002C4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ADFBB-DAF1-324E-AFC9-49F9943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BF410-2103-484F-BC37-A0FED2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4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920-05A4-B344-B82A-24A3056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00689-02A3-C849-8C2B-F44166D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6EF85-1F34-F74A-A3E8-7EB7FAB8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EF5B5-6840-284D-8A00-AE8ACB0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DBBA7-587B-CF45-957F-B8D30258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2161-9D52-1F41-AC56-A62FFCD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9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75A5-2EF4-2241-9FEB-727D3FC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4A231-3F24-1842-BC84-1CD26AB9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9C560-DAA6-F44D-90C9-B6BC4F54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E58E7-1E29-4C40-A569-A512BC9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AEBD-CC28-804A-B91A-2D7339C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A28E8-BC80-D94E-A332-8FB3F27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4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195F9-D93B-8E46-B6BB-36BAB8AE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4133F-48C1-C840-8B1B-04506A64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3B5E-C0A9-9447-88C0-EDF7FC92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5083-0016-E14E-B2C8-1C0F107B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1AB07-1095-CF4A-B0D1-43E7CBF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2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51BC4-6741-7845-BBD6-E1DE85D2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0" y="2853615"/>
            <a:ext cx="11579579" cy="1150769"/>
          </a:xfrm>
        </p:spPr>
        <p:txBody>
          <a:bodyPr>
            <a:normAutofit fontScale="90000"/>
          </a:bodyPr>
          <a:lstStyle/>
          <a:p>
            <a:r>
              <a:rPr kumimoji="1" lang="en-US" altLang="en-US" dirty="0" err="1"/>
              <a:t>XProtoNet</a:t>
            </a:r>
            <a:r>
              <a:rPr kumimoji="1" lang="en-US" altLang="en-US" dirty="0"/>
              <a:t> : Diagnosis in Chest Radiography with Global and Local Explanations(CVPR,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</a:t>
            </a:r>
            <a:r>
              <a:rPr kumimoji="1" lang="en-US" altLang="en-US" dirty="0"/>
              <a:t>)</a:t>
            </a:r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34E193-D9BA-5843-B098-2A4EAB2DB917}"/>
              </a:ext>
            </a:extLst>
          </p:cNvPr>
          <p:cNvSpPr txBox="1">
            <a:spLocks/>
          </p:cNvSpPr>
          <p:nvPr/>
        </p:nvSpPr>
        <p:spPr>
          <a:xfrm>
            <a:off x="428753" y="4669450"/>
            <a:ext cx="10515600" cy="135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성균관대학교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인공지능융합연구실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 err="1">
                <a:latin typeface="+mn-ea"/>
                <a:ea typeface="+mn-ea"/>
              </a:rPr>
              <a:t>신성국</a:t>
            </a:r>
            <a:endParaRPr kumimoji="1" lang="ko-Kore-KR" altLang="en-US" sz="1800" dirty="0">
              <a:latin typeface="+mn-ea"/>
              <a:ea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6AF324-A6AA-4FD4-B013-065980BF14BD}"/>
              </a:ext>
            </a:extLst>
          </p:cNvPr>
          <p:cNvSpPr txBox="1">
            <a:spLocks/>
          </p:cNvSpPr>
          <p:nvPr/>
        </p:nvSpPr>
        <p:spPr>
          <a:xfrm>
            <a:off x="99390" y="4004385"/>
            <a:ext cx="11579579" cy="35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 algn="r"/>
            <a:r>
              <a:rPr kumimoji="1" lang="en-US" altLang="en-US" sz="1800" dirty="0"/>
              <a:t>Eunji Kim, </a:t>
            </a:r>
            <a:r>
              <a:rPr kumimoji="1" lang="en-US" altLang="en-US" sz="1800" dirty="0" err="1"/>
              <a:t>Siwon</a:t>
            </a:r>
            <a:r>
              <a:rPr kumimoji="1" lang="en-US" altLang="en-US" sz="1800" dirty="0"/>
              <a:t> Kim, Minji </a:t>
            </a:r>
            <a:r>
              <a:rPr kumimoji="1" lang="en-US" altLang="en-US" sz="1800" dirty="0" err="1"/>
              <a:t>Seo</a:t>
            </a:r>
            <a:r>
              <a:rPr kumimoji="1" lang="en-US" altLang="en-US" sz="1800" dirty="0"/>
              <a:t>, </a:t>
            </a:r>
            <a:r>
              <a:rPr kumimoji="1" lang="en-US" altLang="en-US" sz="1800" dirty="0" err="1"/>
              <a:t>Sungroh</a:t>
            </a:r>
            <a:r>
              <a:rPr kumimoji="1" lang="en-US" altLang="en-US" sz="1800" dirty="0"/>
              <a:t> Yoon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652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87E965-7316-46B0-AC7A-CC9A7696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A2D95F90-08B8-421F-B07C-B94AEEEE05C9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Experiments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A3594-0778-4486-9151-E542F0C3F1F8}"/>
              </a:ext>
            </a:extLst>
          </p:cNvPr>
          <p:cNvSpPr txBox="1"/>
          <p:nvPr/>
        </p:nvSpPr>
        <p:spPr>
          <a:xfrm>
            <a:off x="1060704" y="117957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Q1. Inherently-Interpretable Model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모델 성능 유지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DC9DE8-A8C5-4EEE-BC71-3AD5A090D03F}"/>
              </a:ext>
            </a:extLst>
          </p:cNvPr>
          <p:cNvGrpSpPr/>
          <p:nvPr/>
        </p:nvGrpSpPr>
        <p:grpSpPr>
          <a:xfrm>
            <a:off x="2501934" y="1873190"/>
            <a:ext cx="7982149" cy="1998147"/>
            <a:chOff x="1535688" y="2384996"/>
            <a:chExt cx="8751312" cy="24140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8F052EF-BDB3-49C0-A455-4129FAE21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242" y="2384996"/>
              <a:ext cx="8727758" cy="241406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C6034FC-711C-419F-A0A1-735F17438478}"/>
                    </a:ext>
                  </a:extLst>
                </p14:cNvPr>
                <p14:cNvContentPartPr/>
                <p14:nvPr/>
              </p14:nvContentPartPr>
              <p14:xfrm>
                <a:off x="1535688" y="4399344"/>
                <a:ext cx="8607960" cy="93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C6034FC-711C-419F-A0A1-735F174384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76881" y="4268739"/>
                  <a:ext cx="8725969" cy="35437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6E026D0-FED6-4082-8A0C-E818828E5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451" y="3926039"/>
            <a:ext cx="8265117" cy="2576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2216662-EE47-4FFB-8B80-942B69F7E99A}"/>
                  </a:ext>
                </a:extLst>
              </p14:cNvPr>
              <p14:cNvContentPartPr/>
              <p14:nvPr/>
            </p14:nvContentPartPr>
            <p14:xfrm>
              <a:off x="2479064" y="5154996"/>
              <a:ext cx="7947360" cy="1058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2216662-EE47-4FFB-8B80-942B69F7E9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5064" y="5046996"/>
                <a:ext cx="8055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91BE470-8A35-4174-8FC1-D12EAE23CE4D}"/>
                  </a:ext>
                </a:extLst>
              </p14:cNvPr>
              <p14:cNvContentPartPr/>
              <p14:nvPr/>
            </p14:nvContentPartPr>
            <p14:xfrm>
              <a:off x="2431544" y="6229596"/>
              <a:ext cx="8056080" cy="673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91BE470-8A35-4174-8FC1-D12EAE23CE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7904" y="6121956"/>
                <a:ext cx="8163720" cy="2829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DC5FF45-CA97-4CB3-BD69-66CF94663A25}"/>
              </a:ext>
            </a:extLst>
          </p:cNvPr>
          <p:cNvSpPr txBox="1"/>
          <p:nvPr/>
        </p:nvSpPr>
        <p:spPr>
          <a:xfrm>
            <a:off x="1842166" y="2960369"/>
            <a:ext cx="1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ProtoPNet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29EAB-D6D3-4790-B86A-82AA364BCC07}"/>
              </a:ext>
            </a:extLst>
          </p:cNvPr>
          <p:cNvSpPr txBox="1"/>
          <p:nvPr/>
        </p:nvSpPr>
        <p:spPr>
          <a:xfrm>
            <a:off x="117435" y="2849655"/>
            <a:ext cx="15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기존 </a:t>
            </a:r>
            <a:r>
              <a:rPr lang="en-US" altLang="ko-KR" sz="1200" b="1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모델과 비교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78CF78-5E9A-40F6-B8E7-73F3E4DE07D1}"/>
              </a:ext>
            </a:extLst>
          </p:cNvPr>
          <p:cNvSpPr txBox="1"/>
          <p:nvPr/>
        </p:nvSpPr>
        <p:spPr>
          <a:xfrm>
            <a:off x="117435" y="5216759"/>
            <a:ext cx="15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기존 </a:t>
            </a:r>
            <a:r>
              <a:rPr lang="en-US" altLang="ko-KR" sz="1200" b="1" dirty="0">
                <a:solidFill>
                  <a:schemeClr val="accent1"/>
                </a:solidFill>
              </a:rPr>
              <a:t>Black Box DNN </a:t>
            </a:r>
            <a:r>
              <a:rPr lang="ko-KR" altLang="en-US" sz="1200" b="1" dirty="0">
                <a:solidFill>
                  <a:schemeClr val="accent1"/>
                </a:solidFill>
              </a:rPr>
              <a:t>모델과 비교</a:t>
            </a:r>
          </a:p>
        </p:txBody>
      </p:sp>
    </p:spTree>
    <p:extLst>
      <p:ext uri="{BB962C8B-B14F-4D97-AF65-F5344CB8AC3E}">
        <p14:creationId xmlns:p14="http://schemas.microsoft.com/office/powerpoint/2010/main" val="130049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43EAC6-38E3-4323-8260-C5C654C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286FC84A-1454-4E6D-9E1C-203EEDAB8766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Experiments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AB09-13BE-45F9-B211-FAECA4654B11}"/>
              </a:ext>
            </a:extLst>
          </p:cNvPr>
          <p:cNvSpPr txBox="1"/>
          <p:nvPr/>
        </p:nvSpPr>
        <p:spPr>
          <a:xfrm>
            <a:off x="1060704" y="117957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Q2. Prototype</a:t>
            </a:r>
            <a:r>
              <a:rPr lang="ko-KR" altLang="en-US" dirty="0"/>
              <a:t>을 잘 학습하였는가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CD0EC8-7F69-4757-A9D6-5C395236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5" y="2146262"/>
            <a:ext cx="11143589" cy="3212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7B6C2-F981-40A6-9F59-C11BADF5A26C}"/>
              </a:ext>
            </a:extLst>
          </p:cNvPr>
          <p:cNvSpPr txBox="1"/>
          <p:nvPr/>
        </p:nvSpPr>
        <p:spPr>
          <a:xfrm>
            <a:off x="2459736" y="5639696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Negative Sample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899E1-A1B9-4C58-8F1A-54E5677A3576}"/>
              </a:ext>
            </a:extLst>
          </p:cNvPr>
          <p:cNvSpPr txBox="1"/>
          <p:nvPr/>
        </p:nvSpPr>
        <p:spPr>
          <a:xfrm>
            <a:off x="7639812" y="561368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Positive Sample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9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CA7CFB-BD9B-4D5C-9562-EBAF13C9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12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00820-9032-4672-9C23-98A2E588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52" y="1593536"/>
            <a:ext cx="3987453" cy="4718185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E1874E98-BD0E-46CD-BD8F-5D6444D42666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Experiments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4D9E3-6C9C-4182-BD10-94ECA379A0D7}"/>
              </a:ext>
            </a:extLst>
          </p:cNvPr>
          <p:cNvSpPr txBox="1"/>
          <p:nvPr/>
        </p:nvSpPr>
        <p:spPr>
          <a:xfrm>
            <a:off x="1060704" y="117957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Q3. Global/Local Explanation</a:t>
            </a:r>
            <a:r>
              <a:rPr lang="ko-KR" altLang="en-US" dirty="0"/>
              <a:t>은 어떻게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5DA7C-A093-4A04-BA56-5E0159720B20}"/>
              </a:ext>
            </a:extLst>
          </p:cNvPr>
          <p:cNvSpPr txBox="1"/>
          <p:nvPr/>
        </p:nvSpPr>
        <p:spPr>
          <a:xfrm>
            <a:off x="6133245" y="4272481"/>
            <a:ext cx="5904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 Explanation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 </a:t>
            </a:r>
            <a:r>
              <a:rPr lang="en-US" altLang="ko-KR" dirty="0"/>
              <a:t>occurrence map</a:t>
            </a:r>
            <a:r>
              <a:rPr lang="ko-KR" altLang="en-US" dirty="0"/>
              <a:t>은 특정 </a:t>
            </a:r>
            <a:r>
              <a:rPr lang="en-US" altLang="ko-KR" dirty="0"/>
              <a:t>general prototype</a:t>
            </a:r>
            <a:r>
              <a:rPr lang="ko-KR" altLang="en-US" dirty="0"/>
              <a:t>과 유사하다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이 </a:t>
            </a:r>
            <a:r>
              <a:rPr lang="en-US" altLang="ko-KR" dirty="0"/>
              <a:t>Prototype</a:t>
            </a:r>
            <a:r>
              <a:rPr lang="ko-KR" altLang="en-US" dirty="0"/>
              <a:t>은 </a:t>
            </a:r>
            <a:r>
              <a:rPr lang="en-US" altLang="ko-KR" dirty="0"/>
              <a:t>Mass</a:t>
            </a:r>
            <a:r>
              <a:rPr lang="ko-KR" altLang="en-US" dirty="0"/>
              <a:t>라는 결과가 나오는 데에 결정적인 요소이다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3090F8-F1B3-4EBE-BA64-C74200224DD5}"/>
              </a:ext>
            </a:extLst>
          </p:cNvPr>
          <p:cNvGrpSpPr/>
          <p:nvPr/>
        </p:nvGrpSpPr>
        <p:grpSpPr>
          <a:xfrm>
            <a:off x="2479249" y="1784267"/>
            <a:ext cx="3653996" cy="4823923"/>
            <a:chOff x="2479249" y="1784267"/>
            <a:chExt cx="3653996" cy="482392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3181252-A419-478C-BAB2-7996B5121C02}"/>
                </a:ext>
              </a:extLst>
            </p:cNvPr>
            <p:cNvSpPr/>
            <p:nvPr/>
          </p:nvSpPr>
          <p:spPr>
            <a:xfrm>
              <a:off x="2479249" y="1784267"/>
              <a:ext cx="3043727" cy="48239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4ED0B85-794D-4760-9D33-E3D57F0B124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522976" y="4457147"/>
              <a:ext cx="610269" cy="415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E023F50-1894-4D80-8DC0-A8A1B1B3C822}"/>
                    </a:ext>
                  </a:extLst>
                </p14:cNvPr>
                <p14:cNvContentPartPr/>
                <p14:nvPr/>
              </p14:nvContentPartPr>
              <p14:xfrm>
                <a:off x="4311648" y="4077864"/>
                <a:ext cx="943560" cy="48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E023F50-1894-4D80-8DC0-A8A1B1B3C8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7648" y="3969864"/>
                  <a:ext cx="1051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66AD8BB-7CF2-4656-B556-BEBA680EF01E}"/>
                    </a:ext>
                  </a:extLst>
                </p14:cNvPr>
                <p14:cNvContentPartPr/>
                <p14:nvPr/>
              </p14:nvContentPartPr>
              <p14:xfrm>
                <a:off x="4279248" y="5302944"/>
                <a:ext cx="940680" cy="46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66AD8BB-7CF2-4656-B556-BEBA680EF0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5248" y="5195304"/>
                  <a:ext cx="1048320" cy="262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25DD87-C4B5-4370-A079-DE4ADF734FB8}"/>
              </a:ext>
            </a:extLst>
          </p:cNvPr>
          <p:cNvSpPr txBox="1"/>
          <p:nvPr/>
        </p:nvSpPr>
        <p:spPr>
          <a:xfrm>
            <a:off x="6348921" y="1933737"/>
            <a:ext cx="5072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Explanation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– </a:t>
            </a:r>
            <a:r>
              <a:rPr lang="ko-KR" altLang="en-US" dirty="0"/>
              <a:t>특정 이미지가 </a:t>
            </a:r>
            <a:r>
              <a:rPr lang="en-US" altLang="ko-KR" dirty="0"/>
              <a:t>Mass</a:t>
            </a:r>
            <a:r>
              <a:rPr lang="ko-KR" altLang="en-US" dirty="0"/>
              <a:t>라는 결과가 나오는 데에 결정적인 영역은 </a:t>
            </a:r>
            <a:r>
              <a:rPr lang="en-US" altLang="ko-KR" dirty="0"/>
              <a:t>occurrence map</a:t>
            </a:r>
            <a:r>
              <a:rPr lang="ko-KR" altLang="en-US" dirty="0"/>
              <a:t>에 있다</a:t>
            </a:r>
            <a:r>
              <a:rPr lang="en-US" altLang="ko-KR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49F183-72D5-454B-886F-34CBDCF4F1DE}"/>
              </a:ext>
            </a:extLst>
          </p:cNvPr>
          <p:cNvGrpSpPr/>
          <p:nvPr/>
        </p:nvGrpSpPr>
        <p:grpSpPr>
          <a:xfrm>
            <a:off x="2603516" y="1917360"/>
            <a:ext cx="3529729" cy="4575514"/>
            <a:chOff x="2603516" y="1917360"/>
            <a:chExt cx="3529729" cy="457551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CAA8623-3F74-44A0-81FE-6E0A409CE471}"/>
                </a:ext>
              </a:extLst>
            </p:cNvPr>
            <p:cNvSpPr/>
            <p:nvPr/>
          </p:nvSpPr>
          <p:spPr>
            <a:xfrm>
              <a:off x="2603516" y="1917360"/>
              <a:ext cx="1204913" cy="457551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3E0E0D6-A858-49B5-A775-9ACD4C6CBAED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74" y="2325190"/>
              <a:ext cx="2287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28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C2F2E6-EB45-4DD2-B8B2-6115EB8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13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23ABAF8E-E685-4DB3-85D3-E3CA6A72A6D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Experiments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C7D56-B8B9-4B53-916C-5D2479B7A300}"/>
              </a:ext>
            </a:extLst>
          </p:cNvPr>
          <p:cNvSpPr txBox="1"/>
          <p:nvPr/>
        </p:nvSpPr>
        <p:spPr>
          <a:xfrm>
            <a:off x="1060704" y="117957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Q3. Local Explanation</a:t>
            </a:r>
            <a:r>
              <a:rPr lang="ko-KR" altLang="en-US" dirty="0"/>
              <a:t>의 정확도가 높은가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8AFFA2-6AAB-4CF6-8FB4-D70D6AAE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2093145"/>
            <a:ext cx="5309844" cy="3585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9EEF3F-8D77-4E4E-9C7B-3F9E51920175}"/>
              </a:ext>
            </a:extLst>
          </p:cNvPr>
          <p:cNvSpPr txBox="1"/>
          <p:nvPr/>
        </p:nvSpPr>
        <p:spPr>
          <a:xfrm>
            <a:off x="6632682" y="2731622"/>
            <a:ext cx="4673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Ground-truth bounding box: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해당 질병에 대한 결정적인 영역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이미지의 주요 </a:t>
            </a:r>
            <a:r>
              <a:rPr lang="en-US" altLang="ko-KR" dirty="0"/>
              <a:t>feature(heatmap)</a:t>
            </a:r>
            <a:r>
              <a:rPr lang="ko-KR" altLang="en-US" dirty="0"/>
              <a:t>가 </a:t>
            </a:r>
            <a:r>
              <a:rPr lang="en-US" altLang="ko-KR" dirty="0"/>
              <a:t>bounding box</a:t>
            </a:r>
            <a:r>
              <a:rPr lang="ko-KR" altLang="en-US" dirty="0"/>
              <a:t>안에 잘 포함됨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Bounding box</a:t>
            </a:r>
            <a:r>
              <a:rPr lang="ko-KR" altLang="en-US" dirty="0"/>
              <a:t>의 </a:t>
            </a:r>
            <a:r>
              <a:rPr lang="ko-KR" altLang="en-US" dirty="0" err="1"/>
              <a:t>의미없는</a:t>
            </a:r>
            <a:r>
              <a:rPr lang="ko-KR" altLang="en-US" dirty="0"/>
              <a:t> 부분을 잘 제거함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19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E8972A-B370-4E55-8806-D56AE921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067984"/>
            <a:ext cx="10515600" cy="589018"/>
          </a:xfrm>
        </p:spPr>
        <p:txBody>
          <a:bodyPr>
            <a:normAutofit fontScale="92500"/>
          </a:bodyPr>
          <a:lstStyle/>
          <a:p>
            <a:r>
              <a:rPr lang="en-US" altLang="ko-KR" sz="1600" dirty="0"/>
              <a:t>Chest X-ray</a:t>
            </a:r>
            <a:r>
              <a:rPr lang="ko-KR" altLang="en-US" sz="1600" dirty="0"/>
              <a:t>처럼 물체의 크기가 고정된</a:t>
            </a:r>
            <a:r>
              <a:rPr lang="en-US" altLang="ko-KR" sz="1600" dirty="0"/>
              <a:t>(Size-invariant)</a:t>
            </a:r>
            <a:r>
              <a:rPr lang="ko-KR" altLang="en-US" sz="1600" dirty="0"/>
              <a:t> 데이터셋에만 효과적으로 보임</a:t>
            </a:r>
            <a:r>
              <a:rPr lang="en-US" altLang="ko-KR" sz="1600" dirty="0"/>
              <a:t>(ex. MNIST, </a:t>
            </a:r>
            <a:r>
              <a:rPr lang="en-US" altLang="ko-KR" sz="1600" dirty="0" err="1"/>
              <a:t>CelebA</a:t>
            </a:r>
            <a:r>
              <a:rPr lang="en-US" altLang="ko-KR" sz="1600" dirty="0"/>
              <a:t>(</a:t>
            </a:r>
            <a:r>
              <a:rPr lang="ko-KR" altLang="en-US" sz="1600" dirty="0"/>
              <a:t>얼굴 앞모습</a:t>
            </a:r>
            <a:r>
              <a:rPr lang="en-US" altLang="ko-KR" sz="1600" dirty="0"/>
              <a:t>))</a:t>
            </a:r>
          </a:p>
          <a:p>
            <a:pPr lvl="1"/>
            <a:r>
              <a:rPr lang="en-US" altLang="ko-KR" sz="1400" dirty="0"/>
              <a:t>Prototype </a:t>
            </a:r>
            <a:r>
              <a:rPr lang="ko-KR" altLang="en-US" sz="1400" dirty="0"/>
              <a:t>구성하기 용이함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735E9C-F040-4C21-8131-34CE890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14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AE0C0CC3-F684-4FFD-98D8-F6783A4DF0CA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Conclusion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67B4BA86-39AD-47C0-B2D0-2253195110E6}"/>
              </a:ext>
            </a:extLst>
          </p:cNvPr>
          <p:cNvSpPr txBox="1">
            <a:spLocks/>
          </p:cNvSpPr>
          <p:nvPr/>
        </p:nvSpPr>
        <p:spPr>
          <a:xfrm>
            <a:off x="451338" y="4346211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Limitation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790FE6A4-12C2-419E-9BA3-2D5598BA710E}"/>
              </a:ext>
            </a:extLst>
          </p:cNvPr>
          <p:cNvSpPr txBox="1">
            <a:spLocks/>
          </p:cNvSpPr>
          <p:nvPr/>
        </p:nvSpPr>
        <p:spPr>
          <a:xfrm>
            <a:off x="990600" y="1564296"/>
            <a:ext cx="10515600" cy="254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Chest X-ray </a:t>
            </a:r>
            <a:r>
              <a:rPr lang="ko-KR" altLang="en-US" sz="1600" dirty="0"/>
              <a:t>데이터에 특화된 </a:t>
            </a:r>
            <a:r>
              <a:rPr lang="en-US" altLang="ko-KR" sz="1600" dirty="0"/>
              <a:t>Inherent Interpretable Model, </a:t>
            </a:r>
            <a:r>
              <a:rPr lang="en-US" altLang="ko-KR" sz="1600" dirty="0" err="1"/>
              <a:t>XProtoNet</a:t>
            </a:r>
            <a:r>
              <a:rPr lang="en-US" altLang="ko-KR" sz="1600" dirty="0"/>
              <a:t> </a:t>
            </a:r>
            <a:r>
              <a:rPr lang="ko-KR" altLang="en-US" sz="1600" dirty="0"/>
              <a:t>소개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ProtoPNet</a:t>
            </a:r>
            <a:r>
              <a:rPr lang="en-US" altLang="ko-KR" sz="1600" dirty="0"/>
              <a:t> </a:t>
            </a:r>
            <a:r>
              <a:rPr lang="ko-KR" altLang="en-US" sz="1600" dirty="0"/>
              <a:t>구조에서 </a:t>
            </a:r>
            <a:r>
              <a:rPr lang="en-US" altLang="ko-KR" sz="1600" dirty="0"/>
              <a:t>Occurrence Module</a:t>
            </a:r>
            <a:r>
              <a:rPr lang="ko-KR" altLang="en-US" sz="1600" dirty="0"/>
              <a:t>을 추가하여 고정된 </a:t>
            </a:r>
            <a:r>
              <a:rPr lang="en-US" altLang="ko-KR" sz="1600" dirty="0"/>
              <a:t>image patch </a:t>
            </a:r>
            <a:r>
              <a:rPr lang="ko-KR" altLang="en-US" sz="1600" dirty="0"/>
              <a:t>사이즈를 </a:t>
            </a:r>
            <a:r>
              <a:rPr lang="en-US" altLang="ko-KR" sz="1600" dirty="0"/>
              <a:t>dynamic</a:t>
            </a:r>
            <a:r>
              <a:rPr lang="ko-KR" altLang="en-US" sz="1600" dirty="0"/>
              <a:t>하게 변화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Local Explanation</a:t>
            </a:r>
            <a:r>
              <a:rPr lang="ko-KR" altLang="en-US" sz="1600" dirty="0"/>
              <a:t>과 </a:t>
            </a:r>
            <a:r>
              <a:rPr lang="en-US" altLang="ko-KR" sz="1600" dirty="0"/>
              <a:t>Global Explanation</a:t>
            </a:r>
            <a:r>
              <a:rPr lang="ko-KR" altLang="en-US" sz="1600" dirty="0"/>
              <a:t>을 동시에 할 수 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모델 예측 성능 유지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279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69F7-E4EB-124C-90F3-D33B91432755}"/>
              </a:ext>
            </a:extLst>
          </p:cNvPr>
          <p:cNvSpPr txBox="1">
            <a:spLocks/>
          </p:cNvSpPr>
          <p:nvPr/>
        </p:nvSpPr>
        <p:spPr>
          <a:xfrm>
            <a:off x="1524000" y="3162299"/>
            <a:ext cx="9144000" cy="5334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 algn="ctr"/>
            <a:r>
              <a:rPr kumimoji="1" lang="ko-KR" altLang="en-US" dirty="0">
                <a:solidFill>
                  <a:srgbClr val="246DB4"/>
                </a:solidFill>
              </a:rPr>
              <a:t>감사합니다</a:t>
            </a:r>
            <a:r>
              <a:rPr kumimoji="1" lang="en-US" altLang="ko-KR" dirty="0">
                <a:solidFill>
                  <a:srgbClr val="246DB4"/>
                </a:solidFill>
              </a:rPr>
              <a:t>.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17EFEA-CD60-47DA-B174-6F81987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99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C80A07-0C3A-4DA1-8791-10B389DD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2</a:t>
            </a:fld>
            <a:endParaRPr kumimoji="1" lang="ko-Kore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267CA8D-2121-41B5-BDEB-60DB6AF8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Background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Method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Experiments</a:t>
            </a:r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Conclusion &amp; Limitations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55E3820-65B2-4ED6-AC6D-EBD8DCED5A5F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246DB4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525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02C1D1-AAB3-41B8-83E8-85681F89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3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311558A6-9509-4C33-B1B3-1DD509B1278E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Background</a:t>
            </a:r>
            <a:endParaRPr lang="ko-KR" altLang="en-US" dirty="0">
              <a:solidFill>
                <a:srgbClr val="246DB4"/>
              </a:solidFill>
            </a:endParaRPr>
          </a:p>
        </p:txBody>
      </p:sp>
      <p:pic>
        <p:nvPicPr>
          <p:cNvPr id="1026" name="Picture 2" descr="Examples images of NIH chest x‐ray after preprocessing and augmentation |  Download Scientific Diagram">
            <a:extLst>
              <a:ext uri="{FF2B5EF4-FFF2-40B4-BE49-F238E27FC236}">
                <a16:creationId xmlns:a16="http://schemas.microsoft.com/office/drawing/2014/main" id="{AF767B4D-FE8D-4A1E-A9C0-47FED2CF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71" y="1295400"/>
            <a:ext cx="80962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62730-28EF-4357-9613-3A28041EDE34}"/>
              </a:ext>
            </a:extLst>
          </p:cNvPr>
          <p:cNvSpPr txBox="1"/>
          <p:nvPr/>
        </p:nvSpPr>
        <p:spPr>
          <a:xfrm>
            <a:off x="810768" y="3780183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의료 분야에서의 </a:t>
            </a: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C210E-3970-43A3-8FFE-549AE4666EA4}"/>
              </a:ext>
            </a:extLst>
          </p:cNvPr>
          <p:cNvSpPr txBox="1"/>
          <p:nvPr/>
        </p:nvSpPr>
        <p:spPr>
          <a:xfrm>
            <a:off x="1045464" y="4500698"/>
            <a:ext cx="964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영상의학 분야에서의 </a:t>
            </a:r>
            <a:r>
              <a:rPr lang="en-US" altLang="ko-KR" dirty="0"/>
              <a:t>Hand-Labeling Mistakes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Blackbox</a:t>
            </a:r>
            <a:r>
              <a:rPr lang="ko-KR" altLang="en-US" dirty="0"/>
              <a:t>인 </a:t>
            </a:r>
            <a:r>
              <a:rPr lang="en-US" altLang="ko-KR" dirty="0"/>
              <a:t>DNN </a:t>
            </a:r>
            <a:r>
              <a:rPr lang="ko-KR" altLang="en-US" dirty="0"/>
              <a:t>모델의 신뢰성을 높이기 위하여 모델 예측 결과에 대한 원인 파악 필요성</a:t>
            </a:r>
          </a:p>
        </p:txBody>
      </p:sp>
    </p:spTree>
    <p:extLst>
      <p:ext uri="{BB962C8B-B14F-4D97-AF65-F5344CB8AC3E}">
        <p14:creationId xmlns:p14="http://schemas.microsoft.com/office/powerpoint/2010/main" val="70555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02C1D1-AAB3-41B8-83E8-85681F89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311558A6-9509-4C33-B1B3-1DD509B1278E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Background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044C0-0B66-4876-ACF5-AD927A4FF807}"/>
              </a:ext>
            </a:extLst>
          </p:cNvPr>
          <p:cNvSpPr txBox="1"/>
          <p:nvPr/>
        </p:nvSpPr>
        <p:spPr>
          <a:xfrm>
            <a:off x="451338" y="1146153"/>
            <a:ext cx="1078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C00000"/>
                </a:solidFill>
              </a:rPr>
              <a:t>This Looks Like That: Deep Learning for Interpretable Image Recognition(2019, </a:t>
            </a:r>
            <a:r>
              <a:rPr lang="en-US" altLang="ko-KR" i="1" dirty="0" err="1">
                <a:solidFill>
                  <a:srgbClr val="C00000"/>
                </a:solidFill>
              </a:rPr>
              <a:t>NeurIPS</a:t>
            </a:r>
            <a:r>
              <a:rPr lang="en-US" altLang="ko-KR" i="1" dirty="0">
                <a:solidFill>
                  <a:srgbClr val="C00000"/>
                </a:solidFill>
              </a:rPr>
              <a:t>)</a:t>
            </a:r>
            <a:endParaRPr lang="ko-KR" altLang="en-US" i="1" dirty="0">
              <a:solidFill>
                <a:srgbClr val="C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6B91B6-8571-4DB8-B864-65F757A9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9" y="2235940"/>
            <a:ext cx="5670636" cy="33999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C2BC37-2B23-4744-B599-BCD39A1E8ADE}"/>
              </a:ext>
            </a:extLst>
          </p:cNvPr>
          <p:cNvSpPr txBox="1"/>
          <p:nvPr/>
        </p:nvSpPr>
        <p:spPr>
          <a:xfrm>
            <a:off x="6744107" y="2458589"/>
            <a:ext cx="430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Training Image</a:t>
            </a:r>
            <a:r>
              <a:rPr lang="ko-KR" altLang="en-US" dirty="0"/>
              <a:t>에서 </a:t>
            </a:r>
            <a:r>
              <a:rPr lang="en-US" altLang="ko-KR" dirty="0"/>
              <a:t>Prototype </a:t>
            </a:r>
            <a:r>
              <a:rPr lang="ko-KR" altLang="en-US" dirty="0"/>
              <a:t>학습</a:t>
            </a:r>
            <a:endParaRPr lang="en-US" altLang="ko-KR" dirty="0"/>
          </a:p>
          <a:p>
            <a:r>
              <a:rPr lang="en-US" altLang="ko-KR" dirty="0"/>
              <a:t>2) Similarity Score</a:t>
            </a:r>
            <a:r>
              <a:rPr lang="ko-KR" altLang="en-US" dirty="0"/>
              <a:t>를 기준으로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patch</a:t>
            </a:r>
            <a:r>
              <a:rPr lang="ko-KR" altLang="en-US" dirty="0"/>
              <a:t>와 </a:t>
            </a:r>
            <a:r>
              <a:rPr lang="en-US" altLang="ko-KR" dirty="0"/>
              <a:t>prototype</a:t>
            </a:r>
            <a:r>
              <a:rPr lang="ko-KR" altLang="en-US" dirty="0"/>
              <a:t>간 </a:t>
            </a:r>
            <a:r>
              <a:rPr lang="en-US" altLang="ko-KR" dirty="0"/>
              <a:t>mapping</a:t>
            </a:r>
          </a:p>
          <a:p>
            <a:r>
              <a:rPr lang="en-US" altLang="ko-KR" dirty="0"/>
              <a:t>3) Prototype</a:t>
            </a:r>
            <a:r>
              <a:rPr lang="ko-KR" altLang="en-US" dirty="0"/>
              <a:t>의 가중치에 따라 </a:t>
            </a:r>
            <a:r>
              <a:rPr lang="en-US" altLang="ko-KR" dirty="0"/>
              <a:t>total point </a:t>
            </a:r>
            <a:r>
              <a:rPr lang="ko-KR" altLang="en-US" dirty="0"/>
              <a:t>계산 후 </a:t>
            </a:r>
            <a:r>
              <a:rPr lang="en-US" altLang="ko-KR" dirty="0"/>
              <a:t>class </a:t>
            </a:r>
            <a:r>
              <a:rPr lang="ko-KR" altLang="en-US" dirty="0"/>
              <a:t>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4505E-B700-4C24-810A-9CFC5E4375DA}"/>
              </a:ext>
            </a:extLst>
          </p:cNvPr>
          <p:cNvSpPr txBox="1"/>
          <p:nvPr/>
        </p:nvSpPr>
        <p:spPr>
          <a:xfrm>
            <a:off x="6805067" y="4514066"/>
            <a:ext cx="430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Point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 Patch – fixed size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5DCD5A-BF58-47C9-AE4B-964DB86849D4}"/>
              </a:ext>
            </a:extLst>
          </p:cNvPr>
          <p:cNvCxnSpPr/>
          <p:nvPr/>
        </p:nvCxnSpPr>
        <p:spPr>
          <a:xfrm flipH="1">
            <a:off x="3209544" y="2235940"/>
            <a:ext cx="713232" cy="32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446C7-9F16-4C8D-935C-FC18B8FC1E20}"/>
              </a:ext>
            </a:extLst>
          </p:cNvPr>
          <p:cNvSpPr txBox="1"/>
          <p:nvPr/>
        </p:nvSpPr>
        <p:spPr>
          <a:xfrm>
            <a:off x="3922776" y="2008171"/>
            <a:ext cx="10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Image Patch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36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24B5BE-55C4-4592-BB7B-EF3D9696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NIH Chest X-ray </a:t>
            </a:r>
            <a:r>
              <a:rPr lang="ko-KR" altLang="en-US" dirty="0"/>
              <a:t>데이터셋의 </a:t>
            </a:r>
            <a:r>
              <a:rPr lang="en-US" altLang="ko-KR" dirty="0"/>
              <a:t>Inherently-Interpretable Model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Global Explanation/Local Explanation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 Patches with Dynamic Area</a:t>
            </a:r>
          </a:p>
          <a:p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en-US" altLang="ko-KR" dirty="0"/>
              <a:t>black box DNN </a:t>
            </a:r>
            <a:r>
              <a:rPr lang="ko-KR" altLang="en-US" dirty="0"/>
              <a:t>모델보다 더 높은 성능을 보임</a:t>
            </a:r>
            <a:r>
              <a:rPr lang="en-US" altLang="ko-KR" dirty="0"/>
              <a:t>(</a:t>
            </a:r>
            <a:r>
              <a:rPr lang="ko-KR" altLang="en-US" dirty="0" err="1"/>
              <a:t>해석력</a:t>
            </a:r>
            <a:r>
              <a:rPr lang="ko-KR" altLang="en-US" dirty="0"/>
              <a:t> ↑</a:t>
            </a:r>
            <a:r>
              <a:rPr lang="en-US" altLang="ko-KR" dirty="0"/>
              <a:t>, </a:t>
            </a:r>
            <a:r>
              <a:rPr lang="ko-KR" altLang="en-US" dirty="0"/>
              <a:t>성능 ↑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E844AC-C250-419A-B114-BCE270F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5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2C3DA69F-0C7E-415B-86CA-AD1D130D520F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Contribution</a:t>
            </a:r>
            <a:endParaRPr lang="ko-KR" altLang="en-US" dirty="0">
              <a:solidFill>
                <a:srgbClr val="246D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0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F4490F-1F56-4236-9872-2E482E9F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3E9A15-E0F4-487A-B6A8-80334D44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1" y="2009053"/>
            <a:ext cx="9986247" cy="4138827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7B0E8F97-33FA-4D14-9E07-358A1EECAB7C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Method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9EFF-9A7B-4882-80E4-CD06BB1F5A8A}"/>
              </a:ext>
            </a:extLst>
          </p:cNvPr>
          <p:cNvSpPr txBox="1"/>
          <p:nvPr/>
        </p:nvSpPr>
        <p:spPr>
          <a:xfrm>
            <a:off x="451338" y="1223876"/>
            <a:ext cx="38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Referred Method : </a:t>
            </a:r>
            <a:r>
              <a:rPr lang="en-US" altLang="ko-KR" b="1" dirty="0" err="1"/>
              <a:t>ProtoPNet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50020-DF16-4465-B3A3-D3BAEA7D2400}"/>
              </a:ext>
            </a:extLst>
          </p:cNvPr>
          <p:cNvSpPr txBox="1"/>
          <p:nvPr/>
        </p:nvSpPr>
        <p:spPr>
          <a:xfrm>
            <a:off x="623747" y="1593208"/>
            <a:ext cx="1078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C00000"/>
                </a:solidFill>
              </a:rPr>
              <a:t>This Looks Like That: Deep Learning for Interpretable Image Recognition(2019, </a:t>
            </a:r>
            <a:r>
              <a:rPr lang="en-US" altLang="ko-KR" i="1" dirty="0" err="1">
                <a:solidFill>
                  <a:srgbClr val="C00000"/>
                </a:solidFill>
              </a:rPr>
              <a:t>NeurIPS</a:t>
            </a:r>
            <a:r>
              <a:rPr lang="en-US" altLang="ko-KR" i="1" dirty="0">
                <a:solidFill>
                  <a:srgbClr val="C00000"/>
                </a:solidFill>
              </a:rPr>
              <a:t>)</a:t>
            </a:r>
            <a:endParaRPr lang="ko-KR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A207A9-1098-40A7-AAC7-2C90F07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ED0C942D-E07F-489B-8CA6-8AE9E93212BF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Method</a:t>
            </a:r>
            <a:endParaRPr lang="ko-KR" altLang="en-US" dirty="0">
              <a:solidFill>
                <a:srgbClr val="246DB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15BD5-29B6-4AE4-8B7E-194646B5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5" y="1090088"/>
            <a:ext cx="11033150" cy="453249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6C1C21-2F40-439F-A4D8-F848C278D526}"/>
              </a:ext>
            </a:extLst>
          </p:cNvPr>
          <p:cNvSpPr/>
          <p:nvPr/>
        </p:nvSpPr>
        <p:spPr>
          <a:xfrm>
            <a:off x="3438144" y="3113532"/>
            <a:ext cx="2880360" cy="1892808"/>
          </a:xfrm>
          <a:prstGeom prst="roundRect">
            <a:avLst/>
          </a:prstGeom>
          <a:solidFill>
            <a:schemeClr val="tx2">
              <a:lumMod val="40000"/>
              <a:lumOff val="60000"/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6DAED-C73E-4A2C-A071-C0EEEBDD7A10}"/>
              </a:ext>
            </a:extLst>
          </p:cNvPr>
          <p:cNvSpPr txBox="1"/>
          <p:nvPr/>
        </p:nvSpPr>
        <p:spPr>
          <a:xfrm>
            <a:off x="2066544" y="5555436"/>
            <a:ext cx="59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Occurrence module : Prototype</a:t>
            </a:r>
            <a:r>
              <a:rPr lang="ko-KR" altLang="en-US" b="1" dirty="0">
                <a:solidFill>
                  <a:schemeClr val="accent1"/>
                </a:solidFill>
              </a:rPr>
              <a:t>의 위치적 정보 파악</a:t>
            </a:r>
          </a:p>
        </p:txBody>
      </p:sp>
    </p:spTree>
    <p:extLst>
      <p:ext uri="{BB962C8B-B14F-4D97-AF65-F5344CB8AC3E}">
        <p14:creationId xmlns:p14="http://schemas.microsoft.com/office/powerpoint/2010/main" val="36109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A207A9-1098-40A7-AAC7-2C90F07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ED0C942D-E07F-489B-8CA6-8AE9E93212BF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Method</a:t>
            </a:r>
            <a:endParaRPr lang="ko-KR" altLang="en-US" dirty="0">
              <a:solidFill>
                <a:srgbClr val="246DB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4A772B-A83E-435A-A930-F957192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5" y="944217"/>
            <a:ext cx="5900028" cy="5057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AD1F9-334F-493F-A4F6-4DC238C96F70}"/>
              </a:ext>
            </a:extLst>
          </p:cNvPr>
          <p:cNvSpPr txBox="1"/>
          <p:nvPr/>
        </p:nvSpPr>
        <p:spPr>
          <a:xfrm>
            <a:off x="638089" y="1769956"/>
            <a:ext cx="12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ProtoPNet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6E0C3-3DFD-4D03-BDE1-D5F296984A4E}"/>
              </a:ext>
            </a:extLst>
          </p:cNvPr>
          <p:cNvSpPr txBox="1"/>
          <p:nvPr/>
        </p:nvSpPr>
        <p:spPr>
          <a:xfrm>
            <a:off x="638089" y="4349381"/>
            <a:ext cx="12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XProtoNet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6143E-F4CB-4AE4-AF71-28AB88C33FBE}"/>
              </a:ext>
            </a:extLst>
          </p:cNvPr>
          <p:cNvSpPr txBox="1"/>
          <p:nvPr/>
        </p:nvSpPr>
        <p:spPr>
          <a:xfrm>
            <a:off x="2637343" y="1165344"/>
            <a:ext cx="10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4x4x512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8CB74-AC79-4564-BC4D-33F399A28A9C}"/>
              </a:ext>
            </a:extLst>
          </p:cNvPr>
          <p:cNvSpPr txBox="1"/>
          <p:nvPr/>
        </p:nvSpPr>
        <p:spPr>
          <a:xfrm>
            <a:off x="7635240" y="1200142"/>
            <a:ext cx="421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patch</a:t>
            </a:r>
            <a:r>
              <a:rPr lang="ko-KR" altLang="en-US" dirty="0"/>
              <a:t>과 </a:t>
            </a:r>
            <a:r>
              <a:rPr lang="en-US" altLang="ko-KR" dirty="0"/>
              <a:t>prototype </a:t>
            </a:r>
            <a:r>
              <a:rPr lang="ko-KR" altLang="en-US" dirty="0"/>
              <a:t>간의 </a:t>
            </a:r>
            <a:r>
              <a:rPr lang="en-US" altLang="ko-KR" dirty="0"/>
              <a:t>similarity </a:t>
            </a:r>
            <a:r>
              <a:rPr lang="ko-KR" altLang="en-US" dirty="0"/>
              <a:t>계산</a:t>
            </a:r>
            <a:r>
              <a:rPr lang="en-US" altLang="ko-KR" dirty="0"/>
              <a:t>(49</a:t>
            </a:r>
            <a:r>
              <a:rPr lang="ko-KR" altLang="en-US" dirty="0"/>
              <a:t>개의 </a:t>
            </a:r>
            <a:r>
              <a:rPr lang="en-US" altLang="ko-KR" dirty="0"/>
              <a:t>similarity score)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 중 가장 높은 값의 </a:t>
            </a:r>
            <a:r>
              <a:rPr lang="en-US" altLang="ko-KR" dirty="0"/>
              <a:t>patch</a:t>
            </a:r>
            <a:r>
              <a:rPr lang="ko-KR" altLang="en-US" dirty="0"/>
              <a:t>가 해당 </a:t>
            </a:r>
            <a:r>
              <a:rPr lang="en-US" altLang="ko-KR" dirty="0"/>
              <a:t>prototype</a:t>
            </a:r>
            <a:r>
              <a:rPr lang="ko-KR" altLang="en-US" dirty="0"/>
              <a:t>과 </a:t>
            </a:r>
            <a:r>
              <a:rPr lang="en-US" altLang="ko-KR" b="1" dirty="0"/>
              <a:t>mapping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매 </a:t>
            </a:r>
            <a:r>
              <a:rPr lang="en-US" altLang="ko-KR" dirty="0"/>
              <a:t>prototype</a:t>
            </a:r>
            <a:r>
              <a:rPr lang="ko-KR" altLang="en-US" dirty="0"/>
              <a:t>마다 반복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A7AA6-89ED-4AFB-A3E2-9E73FB411063}"/>
              </a:ext>
            </a:extLst>
          </p:cNvPr>
          <p:cNvSpPr txBox="1"/>
          <p:nvPr/>
        </p:nvSpPr>
        <p:spPr>
          <a:xfrm>
            <a:off x="4097747" y="2492804"/>
            <a:ext cx="10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1x1x512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70C86-7614-4000-A32C-575AD7D9CA4F}"/>
              </a:ext>
            </a:extLst>
          </p:cNvPr>
          <p:cNvSpPr txBox="1"/>
          <p:nvPr/>
        </p:nvSpPr>
        <p:spPr>
          <a:xfrm>
            <a:off x="7635240" y="3472800"/>
            <a:ext cx="4215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해당 </a:t>
            </a:r>
            <a:r>
              <a:rPr lang="en-US" altLang="ko-KR" b="1" dirty="0"/>
              <a:t>prototype</a:t>
            </a:r>
            <a:r>
              <a:rPr lang="ko-KR" altLang="en-US" b="1" dirty="0"/>
              <a:t>의 </a:t>
            </a:r>
            <a:r>
              <a:rPr lang="en-US" altLang="ko-KR" b="1" dirty="0"/>
              <a:t>occurrence map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Feature map</a:t>
            </a:r>
            <a:r>
              <a:rPr lang="ko-KR" altLang="en-US" dirty="0"/>
              <a:t>과 </a:t>
            </a:r>
            <a:r>
              <a:rPr lang="en-US" altLang="ko-KR" dirty="0"/>
              <a:t>occurrence map</a:t>
            </a:r>
            <a:r>
              <a:rPr lang="ko-KR" altLang="en-US" dirty="0"/>
              <a:t>의 </a:t>
            </a:r>
            <a:r>
              <a:rPr lang="en-US" altLang="ko-KR" dirty="0"/>
              <a:t>multiplication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1x1x512</a:t>
            </a:r>
            <a:r>
              <a:rPr lang="ko-KR" altLang="en-US" dirty="0"/>
              <a:t>로 </a:t>
            </a:r>
            <a:r>
              <a:rPr lang="en-US" altLang="ko-KR" dirty="0"/>
              <a:t>global average pooling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prototype</a:t>
            </a:r>
            <a:r>
              <a:rPr lang="ko-KR" altLang="en-US" dirty="0"/>
              <a:t>의 </a:t>
            </a:r>
            <a:r>
              <a:rPr lang="en-US" altLang="ko-KR" dirty="0"/>
              <a:t>similarity score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 </a:t>
            </a:r>
            <a:r>
              <a:rPr lang="en-US" altLang="ko-KR" dirty="0"/>
              <a:t>prototype</a:t>
            </a:r>
            <a:r>
              <a:rPr lang="ko-KR" altLang="en-US" dirty="0"/>
              <a:t>마다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C4805-19A0-4F73-B433-1CB2F3ABBE13}"/>
              </a:ext>
            </a:extLst>
          </p:cNvPr>
          <p:cNvSpPr txBox="1"/>
          <p:nvPr/>
        </p:nvSpPr>
        <p:spPr>
          <a:xfrm>
            <a:off x="6001987" y="4934252"/>
            <a:ext cx="10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1x1x512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58090-F0BB-4362-A730-63E898452268}"/>
              </a:ext>
            </a:extLst>
          </p:cNvPr>
          <p:cNvSpPr txBox="1"/>
          <p:nvPr/>
        </p:nvSpPr>
        <p:spPr>
          <a:xfrm>
            <a:off x="4205127" y="5016612"/>
            <a:ext cx="10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4x4x512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071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BA5772-69CB-453B-AB1C-D91BBFCA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CA1A000D-726E-4E8B-B4C4-DAAF20D2EF21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6DB4"/>
                </a:solidFill>
              </a:rPr>
              <a:t>Method</a:t>
            </a:r>
            <a:endParaRPr lang="ko-KR" altLang="en-US" dirty="0">
              <a:solidFill>
                <a:srgbClr val="246DB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F4BBB-3421-4B1C-B3AA-656A817BB505}"/>
              </a:ext>
            </a:extLst>
          </p:cNvPr>
          <p:cNvSpPr txBox="1"/>
          <p:nvPr/>
        </p:nvSpPr>
        <p:spPr>
          <a:xfrm>
            <a:off x="451338" y="1039210"/>
            <a:ext cx="38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Training Scheme</a:t>
            </a:r>
            <a:endParaRPr lang="ko-KR" altLang="en-US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39D197-B563-4909-B424-1EC80F480D90}"/>
              </a:ext>
            </a:extLst>
          </p:cNvPr>
          <p:cNvGrpSpPr/>
          <p:nvPr/>
        </p:nvGrpSpPr>
        <p:grpSpPr>
          <a:xfrm>
            <a:off x="205917" y="3441749"/>
            <a:ext cx="3340755" cy="2313432"/>
            <a:chOff x="73152" y="3429000"/>
            <a:chExt cx="3340755" cy="231343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0FF6D8F-E5E6-4B8F-B81C-893D048E902E}"/>
                </a:ext>
              </a:extLst>
            </p:cNvPr>
            <p:cNvSpPr/>
            <p:nvPr/>
          </p:nvSpPr>
          <p:spPr>
            <a:xfrm>
              <a:off x="73152" y="3429000"/>
              <a:ext cx="3340755" cy="2313432"/>
            </a:xfrm>
            <a:prstGeom prst="roundRect">
              <a:avLst/>
            </a:prstGeom>
            <a:solidFill>
              <a:srgbClr val="EDF3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5E87B03-6D74-4C55-B839-15CB7568F91C}"/>
                </a:ext>
              </a:extLst>
            </p:cNvPr>
            <p:cNvGrpSpPr/>
            <p:nvPr/>
          </p:nvGrpSpPr>
          <p:grpSpPr>
            <a:xfrm>
              <a:off x="205743" y="3635608"/>
              <a:ext cx="3129511" cy="1807150"/>
              <a:chOff x="205743" y="3635608"/>
              <a:chExt cx="3129511" cy="180715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DBE8C1-2ED7-49D6-811D-7DCB64BC8C6C}"/>
                  </a:ext>
                </a:extLst>
              </p:cNvPr>
              <p:cNvSpPr txBox="1"/>
              <p:nvPr/>
            </p:nvSpPr>
            <p:spPr>
              <a:xfrm>
                <a:off x="205743" y="3635608"/>
                <a:ext cx="300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Classification Loss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E97115F-2C6C-4AB2-BD9E-9BF1B9732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43" y="4471787"/>
                    <a:ext cx="3129511" cy="9709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𝑝𝑜𝑠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ko-KR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neg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p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oMath>
                      </m:oMathPara>
                    </a14:m>
                    <a:endParaRPr lang="ko-KR" altLang="en-US" sz="1400" i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E97115F-2C6C-4AB2-BD9E-9BF1B9732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3" y="4471787"/>
                    <a:ext cx="3129511" cy="9709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899" t="-78616" b="-955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EAA300-B5D9-4752-942C-E0F352CB46A4}"/>
                  </a:ext>
                </a:extLst>
              </p:cNvPr>
              <p:cNvSpPr txBox="1"/>
              <p:nvPr/>
            </p:nvSpPr>
            <p:spPr>
              <a:xfrm>
                <a:off x="1709931" y="3946044"/>
                <a:ext cx="1496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모델 예측 손실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CF08AF-A1B7-4270-B35D-74466E0FE56F}"/>
              </a:ext>
            </a:extLst>
          </p:cNvPr>
          <p:cNvGrpSpPr/>
          <p:nvPr/>
        </p:nvGrpSpPr>
        <p:grpSpPr>
          <a:xfrm>
            <a:off x="3781236" y="2945125"/>
            <a:ext cx="3428840" cy="3146560"/>
            <a:chOff x="4038760" y="3218020"/>
            <a:chExt cx="3428840" cy="314656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CB4D61F-27E4-4D54-9767-74CE255ACF23}"/>
                </a:ext>
              </a:extLst>
            </p:cNvPr>
            <p:cNvSpPr/>
            <p:nvPr/>
          </p:nvSpPr>
          <p:spPr>
            <a:xfrm>
              <a:off x="4038760" y="3218020"/>
              <a:ext cx="3340755" cy="3146560"/>
            </a:xfrm>
            <a:prstGeom prst="roundRect">
              <a:avLst/>
            </a:prstGeom>
            <a:solidFill>
              <a:srgbClr val="EDF3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6BCF7-9E0C-4DFA-9448-129BD54F2B8A}"/>
                </a:ext>
              </a:extLst>
            </p:cNvPr>
            <p:cNvSpPr txBox="1"/>
            <p:nvPr/>
          </p:nvSpPr>
          <p:spPr>
            <a:xfrm>
              <a:off x="4204950" y="3576712"/>
              <a:ext cx="300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Cluster Loss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2A3CA3-1238-4971-856C-36518437FFA2}"/>
                </a:ext>
              </a:extLst>
            </p:cNvPr>
            <p:cNvSpPr txBox="1"/>
            <p:nvPr/>
          </p:nvSpPr>
          <p:spPr>
            <a:xfrm>
              <a:off x="4204950" y="4993701"/>
              <a:ext cx="300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Separation Loss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052E2F-2478-4640-8A55-8BA20D877EA9}"/>
                </a:ext>
              </a:extLst>
            </p:cNvPr>
            <p:cNvSpPr txBox="1"/>
            <p:nvPr/>
          </p:nvSpPr>
          <p:spPr>
            <a:xfrm>
              <a:off x="5013177" y="3878580"/>
              <a:ext cx="2454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</a:rPr>
                <a:t>해당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class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의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prototype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와의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similarity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를 높게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373143-BE35-461E-90FD-301C67FB161C}"/>
                </a:ext>
              </a:extLst>
            </p:cNvPr>
            <p:cNvSpPr txBox="1"/>
            <p:nvPr/>
          </p:nvSpPr>
          <p:spPr>
            <a:xfrm>
              <a:off x="5013177" y="5295570"/>
              <a:ext cx="2454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</a:rPr>
                <a:t>해당하지 않은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class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의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prototype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와의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similarity 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낮게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39144E3-2A2E-4818-8C83-B3F7C1F4B6CF}"/>
                    </a:ext>
                  </a:extLst>
                </p:cNvPr>
                <p:cNvSpPr txBox="1"/>
                <p:nvPr/>
              </p:nvSpPr>
              <p:spPr>
                <a:xfrm>
                  <a:off x="4699662" y="4538139"/>
                  <a:ext cx="2062744" cy="336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𝑙𝑠𝑡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func>
                          <m:func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ko-KR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39144E3-2A2E-4818-8C83-B3F7C1F4B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662" y="4538139"/>
                  <a:ext cx="2062744" cy="336246"/>
                </a:xfrm>
                <a:prstGeom prst="rect">
                  <a:avLst/>
                </a:prstGeom>
                <a:blipFill>
                  <a:blip r:embed="rId3"/>
                  <a:stretch>
                    <a:fillRect l="-1775" r="-2959" b="-10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82AC58-6839-400B-83F1-1B941D5BA5E5}"/>
                    </a:ext>
                  </a:extLst>
                </p:cNvPr>
                <p:cNvSpPr txBox="1"/>
                <p:nvPr/>
              </p:nvSpPr>
              <p:spPr>
                <a:xfrm>
                  <a:off x="4699662" y="5894760"/>
                  <a:ext cx="2384563" cy="336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sep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ko-KR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82AC58-6839-400B-83F1-1B941D5BA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662" y="5894760"/>
                  <a:ext cx="2384563" cy="336246"/>
                </a:xfrm>
                <a:prstGeom prst="rect">
                  <a:avLst/>
                </a:prstGeom>
                <a:blipFill>
                  <a:blip r:embed="rId4"/>
                  <a:stretch>
                    <a:fillRect l="-1279" r="-2046" b="-1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E26ED8-E62B-4AB7-B9BB-7CAB1B8D5859}"/>
              </a:ext>
            </a:extLst>
          </p:cNvPr>
          <p:cNvGrpSpPr/>
          <p:nvPr/>
        </p:nvGrpSpPr>
        <p:grpSpPr>
          <a:xfrm>
            <a:off x="7472344" y="2945125"/>
            <a:ext cx="4351395" cy="3146560"/>
            <a:chOff x="7840605" y="3346314"/>
            <a:chExt cx="4351395" cy="314656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572D561-28C9-46F4-9379-60672686B30C}"/>
                </a:ext>
              </a:extLst>
            </p:cNvPr>
            <p:cNvSpPr/>
            <p:nvPr/>
          </p:nvSpPr>
          <p:spPr>
            <a:xfrm>
              <a:off x="7840605" y="3346314"/>
              <a:ext cx="4145652" cy="3146560"/>
            </a:xfrm>
            <a:prstGeom prst="roundRect">
              <a:avLst/>
            </a:prstGeom>
            <a:solidFill>
              <a:srgbClr val="EDF3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6BBAA-A8B3-475D-B47B-24EF763FB52C}"/>
                </a:ext>
              </a:extLst>
            </p:cNvPr>
            <p:cNvSpPr txBox="1"/>
            <p:nvPr/>
          </p:nvSpPr>
          <p:spPr>
            <a:xfrm>
              <a:off x="7958562" y="3576712"/>
              <a:ext cx="300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Occurrence Loss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F9419A-1034-4510-A30F-E43B27E7E42A}"/>
                </a:ext>
              </a:extLst>
            </p:cNvPr>
            <p:cNvSpPr txBox="1"/>
            <p:nvPr/>
          </p:nvSpPr>
          <p:spPr>
            <a:xfrm>
              <a:off x="9614685" y="3637968"/>
              <a:ext cx="257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</a:rPr>
                <a:t>적절한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Occurrence Map 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구성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515F47-9F4F-4A5A-A414-5599FDB439F0}"/>
                </a:ext>
              </a:extLst>
            </p:cNvPr>
            <p:cNvSpPr txBox="1"/>
            <p:nvPr/>
          </p:nvSpPr>
          <p:spPr>
            <a:xfrm>
              <a:off x="8698240" y="4943894"/>
              <a:ext cx="34386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</a:rPr>
                <a:t>예측 결과의 위치적 정보를 최대한으로 남기기 위한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Affine Transformation Loss 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측정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C896CB6-12BD-42D3-94F9-5F3CC660B80E}"/>
                    </a:ext>
                  </a:extLst>
                </p:cNvPr>
                <p:cNvSpPr txBox="1"/>
                <p:nvPr/>
              </p:nvSpPr>
              <p:spPr>
                <a:xfrm>
                  <a:off x="8541293" y="4125424"/>
                  <a:ext cx="2793906" cy="577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𝑜𝑐𝑐𝑢𝑟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sSubSup>
                                          <m:sSubSup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bSup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C896CB6-12BD-42D3-94F9-5F3CC660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1293" y="4125424"/>
                  <a:ext cx="2793906" cy="577209"/>
                </a:xfrm>
                <a:prstGeom prst="rect">
                  <a:avLst/>
                </a:prstGeom>
                <a:blipFill>
                  <a:blip r:embed="rId5"/>
                  <a:stretch>
                    <a:fillRect l="-1092" t="-131579" r="-11135" b="-17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5A8D7D-86E4-44C0-BE02-F98AC170074B}"/>
                    </a:ext>
                  </a:extLst>
                </p:cNvPr>
                <p:cNvSpPr txBox="1"/>
                <p:nvPr/>
              </p:nvSpPr>
              <p:spPr>
                <a:xfrm>
                  <a:off x="7903447" y="5031177"/>
                  <a:ext cx="83439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5A8D7D-86E4-44C0-BE02-F98AC1700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447" y="5031177"/>
                  <a:ext cx="83439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EB1867-99EF-4D85-BF1E-111D80182EFE}"/>
                    </a:ext>
                  </a:extLst>
                </p:cNvPr>
                <p:cNvSpPr txBox="1"/>
                <p:nvPr/>
              </p:nvSpPr>
              <p:spPr>
                <a:xfrm>
                  <a:off x="7932341" y="5600564"/>
                  <a:ext cx="834390" cy="5457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m:rPr>
                                <m:brk m:alnAt="7"/>
                              </m:r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bSup>
                                      </m:sub>
                                    </m:s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EB1867-99EF-4D85-BF1E-111D8018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2341" y="5600564"/>
                  <a:ext cx="834390" cy="545790"/>
                </a:xfrm>
                <a:prstGeom prst="rect">
                  <a:avLst/>
                </a:prstGeom>
                <a:blipFill>
                  <a:blip r:embed="rId7"/>
                  <a:stretch>
                    <a:fillRect l="-46715" t="-106742" r="-60584" b="-1404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111AE3-1411-438F-B6E6-9645D381F557}"/>
                </a:ext>
              </a:extLst>
            </p:cNvPr>
            <p:cNvSpPr txBox="1"/>
            <p:nvPr/>
          </p:nvSpPr>
          <p:spPr>
            <a:xfrm>
              <a:off x="9208547" y="5676534"/>
              <a:ext cx="270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/>
                  </a:solidFill>
                </a:rPr>
                <a:t>occurrence area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 넓이를 최소화하기 위한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regularization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7B98C4-E3FF-4F44-A193-05C67D9205E6}"/>
                  </a:ext>
                </a:extLst>
              </p:cNvPr>
              <p:cNvSpPr txBox="1"/>
              <p:nvPr/>
            </p:nvSpPr>
            <p:spPr>
              <a:xfrm>
                <a:off x="1228186" y="1837721"/>
                <a:ext cx="9068445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3200" b="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𝒄𝒍𝒔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𝑐𝑙𝑠𝑡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𝒄𝒍𝒔𝒕</m:t>
                          </m:r>
                        </m:sub>
                      </m:sSub>
                      <m:r>
                        <a:rPr lang="en-US" altLang="ko-KR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𝒔𝒆𝒑</m:t>
                          </m:r>
                        </m:sub>
                      </m:sSub>
                      <m:r>
                        <a:rPr lang="en-US" altLang="ko-KR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𝑜𝑐𝑐𝑢𝑟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𝒐𝒄𝒄𝒖𝒓</m:t>
                          </m:r>
                        </m:sub>
                      </m:sSub>
                    </m:oMath>
                  </m:oMathPara>
                </a14:m>
                <a:endParaRPr lang="ko-KR" altLang="en-US" sz="3200" b="1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7B98C4-E3FF-4F44-A193-05C67D920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86" y="1837721"/>
                <a:ext cx="9068445" cy="5364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D8348A6-5E22-46BF-AAB0-700BAD7E1F5E}"/>
              </a:ext>
            </a:extLst>
          </p:cNvPr>
          <p:cNvSpPr txBox="1"/>
          <p:nvPr/>
        </p:nvSpPr>
        <p:spPr>
          <a:xfrm>
            <a:off x="3781236" y="2843784"/>
            <a:ext cx="20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Prototype-related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65F6E7-CA43-4083-BF4C-34BA14C1895A}"/>
              </a:ext>
            </a:extLst>
          </p:cNvPr>
          <p:cNvSpPr txBox="1"/>
          <p:nvPr/>
        </p:nvSpPr>
        <p:spPr>
          <a:xfrm>
            <a:off x="7535185" y="2775563"/>
            <a:ext cx="27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Occurrence Map-related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32FAF6-2113-4A19-9635-41A6CFEA4C4C}"/>
              </a:ext>
            </a:extLst>
          </p:cNvPr>
          <p:cNvSpPr txBox="1"/>
          <p:nvPr/>
        </p:nvSpPr>
        <p:spPr>
          <a:xfrm>
            <a:off x="326676" y="3267719"/>
            <a:ext cx="20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Prediction-related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374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548</Words>
  <Application>Microsoft Office PowerPoint</Application>
  <PresentationFormat>와이드스크린</PresentationFormat>
  <Paragraphs>131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NanumGothic</vt:lpstr>
      <vt:lpstr>맑은 고딕</vt:lpstr>
      <vt:lpstr>Arial</vt:lpstr>
      <vt:lpstr>Calibri</vt:lpstr>
      <vt:lpstr>Cambria Math</vt:lpstr>
      <vt:lpstr>Office 테마</vt:lpstr>
      <vt:lpstr>XProtoNet : Diagnosis in Chest Radiography with Global and Local Explanations(CVPR, 2021)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이용한 딥러닝 이론 및 실습</dc:title>
  <dc:creator>김 동희</dc:creator>
  <cp:lastModifiedBy>davidshyn@o365.skku.edu</cp:lastModifiedBy>
  <cp:revision>174</cp:revision>
  <cp:lastPrinted>2020-06-02T17:33:33Z</cp:lastPrinted>
  <dcterms:created xsi:type="dcterms:W3CDTF">2020-05-25T16:02:40Z</dcterms:created>
  <dcterms:modified xsi:type="dcterms:W3CDTF">2022-02-15T05:04:21Z</dcterms:modified>
</cp:coreProperties>
</file>