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431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B6F"/>
    <a:srgbClr val="246DB4"/>
    <a:srgbClr val="15B8DE"/>
    <a:srgbClr val="5535DD"/>
    <a:srgbClr val="2BA7DE"/>
    <a:srgbClr val="D1187E"/>
    <a:srgbClr val="1755DE"/>
    <a:srgbClr val="E81C8E"/>
    <a:srgbClr val="9D05DE"/>
    <a:srgbClr val="337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ED6D4-4F22-41D9-8A8B-A893DAC5011B}" v="1" dt="2022-05-27T04:07:04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118" autoAdjust="0"/>
  </p:normalViewPr>
  <p:slideViewPr>
    <p:cSldViewPr snapToGrid="0" snapToObjects="1">
      <p:cViewPr varScale="1">
        <p:scale>
          <a:sx n="103" d="100"/>
          <a:sy n="103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430D1-F0CA-1C44-B386-E186312A2AC6}" type="datetimeFigureOut">
              <a:rPr kumimoji="1" lang="ko-Kore-KR" altLang="en-US" smtClean="0"/>
              <a:t>05/27/2022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CF4D-FA31-9B41-B748-14BC7B0F20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6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5825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C6B456-642A-2B4F-ABB4-8E426C0F0A56}"/>
              </a:ext>
            </a:extLst>
          </p:cNvPr>
          <p:cNvGrpSpPr/>
          <p:nvPr userDrawn="1"/>
        </p:nvGrpSpPr>
        <p:grpSpPr>
          <a:xfrm>
            <a:off x="0" y="2622615"/>
            <a:ext cx="9640958" cy="80828"/>
            <a:chOff x="-1" y="2533163"/>
            <a:chExt cx="7381662" cy="77100"/>
          </a:xfrm>
        </p:grpSpPr>
        <p:sp>
          <p:nvSpPr>
            <p:cNvPr id="14" name="Google Shape;11;p2">
              <a:extLst>
                <a:ext uri="{FF2B5EF4-FFF2-40B4-BE49-F238E27FC236}">
                  <a16:creationId xmlns:a16="http://schemas.microsoft.com/office/drawing/2014/main" id="{B999EC1D-7440-674B-913F-9E33009AC693}"/>
                </a:ext>
              </a:extLst>
            </p:cNvPr>
            <p:cNvSpPr/>
            <p:nvPr userDrawn="1"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;p2">
              <a:extLst>
                <a:ext uri="{FF2B5EF4-FFF2-40B4-BE49-F238E27FC236}">
                  <a16:creationId xmlns:a16="http://schemas.microsoft.com/office/drawing/2014/main" id="{CB4AF691-479C-2A48-8B78-B79473BB699E}"/>
                </a:ext>
              </a:extLst>
            </p:cNvPr>
            <p:cNvSpPr/>
            <p:nvPr userDrawn="1"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;p2">
              <a:extLst>
                <a:ext uri="{FF2B5EF4-FFF2-40B4-BE49-F238E27FC236}">
                  <a16:creationId xmlns:a16="http://schemas.microsoft.com/office/drawing/2014/main" id="{FB75F791-9F58-9B4C-BDD9-7EF3144CCC4E}"/>
                </a:ext>
              </a:extLst>
            </p:cNvPr>
            <p:cNvSpPr/>
            <p:nvPr userDrawn="1"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9C8594C3-78D9-9841-A63E-A502F8EEAF22}"/>
                </a:ext>
              </a:extLst>
            </p:cNvPr>
            <p:cNvSpPr/>
            <p:nvPr userDrawn="1"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F277F79-7FEE-7E4F-BB3C-783E226ED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440556"/>
            <a:ext cx="1570382" cy="417443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0B7C591D-42DA-3F47-B3BB-1CF4EBC6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853615"/>
            <a:ext cx="10515600" cy="115076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46DB4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25" name="제목 19">
            <a:extLst>
              <a:ext uri="{FF2B5EF4-FFF2-40B4-BE49-F238E27FC236}">
                <a16:creationId xmlns:a16="http://schemas.microsoft.com/office/drawing/2014/main" id="{A76E284B-7E33-1541-A399-2AC0C4298064}"/>
              </a:ext>
            </a:extLst>
          </p:cNvPr>
          <p:cNvSpPr txBox="1">
            <a:spLocks/>
          </p:cNvSpPr>
          <p:nvPr userDrawn="1"/>
        </p:nvSpPr>
        <p:spPr>
          <a:xfrm>
            <a:off x="281608" y="4666935"/>
            <a:ext cx="10515600" cy="115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060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6903-190C-244D-9CF4-92E2C08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9F532-AF09-624B-9911-50D2A27DE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5ADA3-C27C-4F4E-A4FE-105C6B8D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F1247-B9D2-B647-8AD6-1A5AEEDD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3DB05-0D51-594F-9559-FA9E54F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0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EB1C4-4753-EB43-B8DE-948FE150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16A31-31B4-CF4A-95CD-5425DEB1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DDAA5-16C4-0C42-854B-DB37B61E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8DF37-81B1-5847-9886-D159CA8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BE210-9E64-FC43-A1D7-289B4F8C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56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18D-32C6-4AD5-A577-9D0A55ACBEB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5EE9-8119-4C94-BC6B-43600B84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E9529-3E17-9441-934A-6B787A7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8EBF8-4AB1-5543-B619-FEB1C947167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0EF98-78C0-4DFB-9389-29327892BF80}"/>
              </a:ext>
            </a:extLst>
          </p:cNvPr>
          <p:cNvSpPr txBox="1"/>
          <p:nvPr userDrawn="1"/>
        </p:nvSpPr>
        <p:spPr>
          <a:xfrm>
            <a:off x="-9939" y="6521308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b="1" i="0" dirty="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인공지능</a:t>
            </a:r>
            <a:r>
              <a:rPr kumimoji="1" lang="ko-KR" altLang="en-US" sz="1200" b="1" i="0" dirty="0" err="1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융합연구실</a:t>
            </a:r>
            <a:endParaRPr kumimoji="1" lang="ko-Kore-KR" altLang="en-US" sz="1200" b="1" i="0" dirty="0">
              <a:solidFill>
                <a:srgbClr val="246DB4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C85CD6-1D9F-4ED4-A9B1-DFF3ED7009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380922"/>
            <a:ext cx="1570382" cy="477077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B4D3E-2818-4C93-9E62-FCD2078F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AB1ED70-4C92-453C-9044-8E3A84F6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1756" y="6356349"/>
            <a:ext cx="329184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B6ADD22-1F93-464E-95E7-AAF19BDE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31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145E-DC91-314C-8692-15EB2870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3995F-A51F-9249-8B95-15F3810E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B3F6-8FEA-8640-BB47-34DD6F0A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80C80-CA8D-5144-9583-B5814114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CAE2-6189-3843-8C29-DDC4B458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17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4F14-57ED-744A-B810-B2F873D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76E8-BFEA-1C48-8F46-28296D06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40403-5843-5D4D-9EDB-9B8FCF3A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88562-30C9-8D41-813D-0F819EFE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660E7-8C03-BB42-AE29-291A914A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1139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31B86-FF91-554B-99DD-A6BBA16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3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0183F-21B2-2348-8000-C5B7F4FA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09989-3EEE-DD4A-9388-90ADC63E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0A449-3DCD-FF4C-83D4-EA7610CE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50CB7-438D-BB46-B42A-293A0257A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0684F-C318-9B45-A45A-A4A44C57B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9DA91-42D4-1B45-A823-F89AC7B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ADA8-E75C-624E-96F9-88290BF2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4018" y="6356348"/>
            <a:ext cx="4114800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C7EBA-F481-5C45-8696-C83001B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661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1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4199-3F9E-0D4E-9B16-CDAEBFA4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65126"/>
            <a:ext cx="10515600" cy="579091"/>
          </a:xfrm>
        </p:spPr>
        <p:txBody>
          <a:bodyPr/>
          <a:lstStyle>
            <a:lvl1pPr>
              <a:defRPr>
                <a:solidFill>
                  <a:srgbClr val="246DB4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324CC-193C-7340-95F7-C1C796F6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489B6-2D25-7B4A-9E6D-59D190A2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6ED130-5AD5-5040-B394-6E8F8F1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1969-4669-614F-B726-64008C46FA8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24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42282-BC0C-8E4A-B516-C5002C4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ADFBB-DAF1-324E-AFC9-49F9943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BF410-2103-484F-BC37-A0FED2EF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45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E920-05A4-B344-B82A-24A3056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00689-02A3-C849-8C2B-F44166D4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86EF85-1F34-F74A-A3E8-7EB7FAB8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EF5B5-6840-284D-8A00-AE8ACB02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DBBA7-587B-CF45-957F-B8D30258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92161-9D52-1F41-AC56-A62FFCD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69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75A5-2EF4-2241-9FEB-727D3FC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4A231-3F24-1842-BC84-1CD26AB9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9C560-DAA6-F44D-90C9-B6BC4F54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E58E7-1E29-4C40-A569-A512BC9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AEBD-CC28-804A-B91A-2D7339C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A28E8-BC80-D94E-A332-8FB3F271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4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195F9-D93B-8E46-B6BB-36BAB8AE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4133F-48C1-C840-8B1B-04506A64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3B5E-C0A9-9447-88C0-EDF7FC92C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5083-0016-E14E-B2C8-1C0F107B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1AB07-1095-CF4A-B0D1-43E7CBF3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2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14EEE2E-AEB2-A8AE-4875-3B7FC91E4968}"/>
              </a:ext>
            </a:extLst>
          </p:cNvPr>
          <p:cNvSpPr/>
          <p:nvPr/>
        </p:nvSpPr>
        <p:spPr>
          <a:xfrm>
            <a:off x="2098200" y="4329000"/>
            <a:ext cx="8677800" cy="21589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이부분에 추가해 주세요</a:t>
            </a: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F3BFF280-97C5-4D32-8BBB-866C685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x-none" altLang="en-US" smtClean="0"/>
              <a:pPr algn="ctr"/>
              <a:t>1</a:t>
            </a:fld>
            <a:endParaRPr kumimoji="1" lang="x-none" altLang="en-US" dirty="0"/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D7EA23EA-0C1C-3FD1-2F8D-F889CEC1BA9C}"/>
              </a:ext>
            </a:extLst>
          </p:cNvPr>
          <p:cNvSpPr txBox="1">
            <a:spLocks/>
          </p:cNvSpPr>
          <p:nvPr/>
        </p:nvSpPr>
        <p:spPr>
          <a:xfrm>
            <a:off x="838536" y="1322025"/>
            <a:ext cx="4719006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dirty="0">
                <a:latin typeface="나눔고딕" pitchFamily="2" charset="-127"/>
                <a:ea typeface="나눔고딕" pitchFamily="2" charset="-127"/>
              </a:rPr>
              <a:t>⑸ 손실 함수 </a:t>
            </a:r>
            <a:r>
              <a:rPr kumimoji="1" lang="en-US" altLang="ko-KR" sz="1600" dirty="0">
                <a:latin typeface="나눔고딕" pitchFamily="2" charset="-127"/>
                <a:ea typeface="나눔고딕" pitchFamily="2" charset="-127"/>
              </a:rPr>
              <a:t>- Label Smoothing Loss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52E68-C77A-B357-5D26-C4E8CF9F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93" y="1806723"/>
            <a:ext cx="3877216" cy="562053"/>
          </a:xfrm>
          <a:prstGeom prst="rect">
            <a:avLst/>
          </a:prstGeom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7DA0EE8-5A39-9981-96CE-981FA9559FD4}"/>
              </a:ext>
            </a:extLst>
          </p:cNvPr>
          <p:cNvSpPr txBox="1">
            <a:spLocks/>
          </p:cNvSpPr>
          <p:nvPr/>
        </p:nvSpPr>
        <p:spPr>
          <a:xfrm>
            <a:off x="5871000" y="1999443"/>
            <a:ext cx="5618779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200" dirty="0" err="1">
                <a:latin typeface="나눔고딕" pitchFamily="2" charset="-127"/>
                <a:ea typeface="나눔고딕" pitchFamily="2" charset="-127"/>
              </a:rPr>
              <a:t>y</a:t>
            </a:r>
            <a:r>
              <a:rPr kumimoji="1" lang="en-US" altLang="ko-KR" sz="1200" baseline="-25000" dirty="0" err="1">
                <a:latin typeface="나눔고딕" pitchFamily="2" charset="-127"/>
                <a:ea typeface="나눔고딕" pitchFamily="2" charset="-127"/>
              </a:rPr>
              <a:t>k</a:t>
            </a:r>
            <a:r>
              <a:rPr kumimoji="1" lang="en-US" altLang="ko-KR" sz="1200" dirty="0">
                <a:latin typeface="나눔고딕" pitchFamily="2" charset="-127"/>
                <a:ea typeface="나눔고딕" pitchFamily="2" charset="-127"/>
              </a:rPr>
              <a:t> = 1(</a:t>
            </a:r>
            <a:r>
              <a:rPr kumimoji="1" lang="ko-KR" altLang="en-US" sz="1200" dirty="0">
                <a:latin typeface="나눔고딕" pitchFamily="2" charset="-127"/>
                <a:ea typeface="나눔고딕" pitchFamily="2" charset="-127"/>
              </a:rPr>
              <a:t>정답일시</a:t>
            </a:r>
            <a:r>
              <a:rPr kumimoji="1" lang="en-US" altLang="ko-KR" sz="12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kumimoji="1" lang="ko-KR" altLang="en-US" sz="1200" dirty="0">
                <a:latin typeface="나눔고딕" pitchFamily="2" charset="-127"/>
                <a:ea typeface="나눔고딕" pitchFamily="2" charset="-127"/>
              </a:rPr>
              <a:t>아닐 경우 </a:t>
            </a:r>
            <a:r>
              <a:rPr kumimoji="1" lang="en-US" altLang="ko-KR" sz="1200" dirty="0">
                <a:latin typeface="나눔고딕" pitchFamily="2" charset="-127"/>
                <a:ea typeface="나눔고딕" pitchFamily="2" charset="-127"/>
              </a:rPr>
              <a:t>0), K = 4(Label </a:t>
            </a:r>
            <a:r>
              <a:rPr kumimoji="1" lang="ko-KR" altLang="en-US" sz="1200" dirty="0">
                <a:latin typeface="나눔고딕" pitchFamily="2" charset="-127"/>
                <a:ea typeface="나눔고딕" pitchFamily="2" charset="-127"/>
              </a:rPr>
              <a:t>개수</a:t>
            </a:r>
            <a:r>
              <a:rPr kumimoji="1" lang="en-US" altLang="ko-KR" sz="1200" dirty="0">
                <a:latin typeface="나눔고딕" pitchFamily="2" charset="-127"/>
                <a:ea typeface="나눔고딕" pitchFamily="2" charset="-127"/>
              </a:rPr>
              <a:t>), 2</a:t>
            </a:r>
            <a:r>
              <a:rPr kumimoji="1" lang="ko-KR" altLang="en-US" sz="1200" dirty="0">
                <a:latin typeface="나눔고딕" pitchFamily="2" charset="-127"/>
                <a:ea typeface="나눔고딕" pitchFamily="2" charset="-127"/>
              </a:rPr>
              <a:t>번 </a:t>
            </a:r>
            <a:r>
              <a:rPr kumimoji="1" lang="en-US" altLang="ko-KR" sz="1200" dirty="0">
                <a:latin typeface="나눔고딕" pitchFamily="2" charset="-127"/>
                <a:ea typeface="나눔고딕" pitchFamily="2" charset="-127"/>
              </a:rPr>
              <a:t>Label</a:t>
            </a:r>
            <a:r>
              <a:rPr kumimoji="1" lang="ko-KR" altLang="en-US" sz="1200" dirty="0">
                <a:latin typeface="나눔고딕" pitchFamily="2" charset="-127"/>
                <a:ea typeface="나눔고딕" pitchFamily="2" charset="-127"/>
              </a:rPr>
              <a:t>을 정답으로 가정</a:t>
            </a:r>
            <a:endParaRPr kumimoji="1" lang="en-US" altLang="ko-KR" sz="12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A7EED6B-BEA8-3689-5FCC-FD987A72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72759"/>
              </p:ext>
            </p:extLst>
          </p:nvPr>
        </p:nvGraphicFramePr>
        <p:xfrm>
          <a:off x="4971000" y="2613388"/>
          <a:ext cx="4872795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53">
                  <a:extLst>
                    <a:ext uri="{9D8B030D-6E8A-4147-A177-3AD203B41FA5}">
                      <a16:colId xmlns:a16="http://schemas.microsoft.com/office/drawing/2014/main" val="3136865231"/>
                    </a:ext>
                  </a:extLst>
                </a:gridCol>
                <a:gridCol w="1188774">
                  <a:extLst>
                    <a:ext uri="{9D8B030D-6E8A-4147-A177-3AD203B41FA5}">
                      <a16:colId xmlns:a16="http://schemas.microsoft.com/office/drawing/2014/main" val="3638756611"/>
                    </a:ext>
                  </a:extLst>
                </a:gridCol>
                <a:gridCol w="285555">
                  <a:extLst>
                    <a:ext uri="{9D8B030D-6E8A-4147-A177-3AD203B41FA5}">
                      <a16:colId xmlns:a16="http://schemas.microsoft.com/office/drawing/2014/main" val="162950445"/>
                    </a:ext>
                  </a:extLst>
                </a:gridCol>
                <a:gridCol w="695364">
                  <a:extLst>
                    <a:ext uri="{9D8B030D-6E8A-4147-A177-3AD203B41FA5}">
                      <a16:colId xmlns:a16="http://schemas.microsoft.com/office/drawing/2014/main" val="4159477056"/>
                    </a:ext>
                  </a:extLst>
                </a:gridCol>
                <a:gridCol w="695364">
                  <a:extLst>
                    <a:ext uri="{9D8B030D-6E8A-4147-A177-3AD203B41FA5}">
                      <a16:colId xmlns:a16="http://schemas.microsoft.com/office/drawing/2014/main" val="1026575536"/>
                    </a:ext>
                  </a:extLst>
                </a:gridCol>
                <a:gridCol w="695364">
                  <a:extLst>
                    <a:ext uri="{9D8B030D-6E8A-4147-A177-3AD203B41FA5}">
                      <a16:colId xmlns:a16="http://schemas.microsoft.com/office/drawing/2014/main" val="3189219122"/>
                    </a:ext>
                  </a:extLst>
                </a:gridCol>
                <a:gridCol w="649466">
                  <a:extLst>
                    <a:ext uri="{9D8B030D-6E8A-4147-A177-3AD203B41FA5}">
                      <a16:colId xmlns:a16="http://schemas.microsoft.com/office/drawing/2014/main" val="1235327784"/>
                    </a:ext>
                  </a:extLst>
                </a:gridCol>
                <a:gridCol w="285555">
                  <a:extLst>
                    <a:ext uri="{9D8B030D-6E8A-4147-A177-3AD203B41FA5}">
                      <a16:colId xmlns:a16="http://schemas.microsoft.com/office/drawing/2014/main" val="3500738772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Ground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Truth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0,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1,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0,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8769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1F0657C0-2227-6BE6-5491-81B30E4248BB}"/>
              </a:ext>
            </a:extLst>
          </p:cNvPr>
          <p:cNvSpPr txBox="1">
            <a:spLocks/>
          </p:cNvSpPr>
          <p:nvPr/>
        </p:nvSpPr>
        <p:spPr>
          <a:xfrm>
            <a:off x="1714908" y="2615686"/>
            <a:ext cx="4156092" cy="312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600" dirty="0">
                <a:latin typeface="나눔고딕" pitchFamily="2" charset="-127"/>
                <a:ea typeface="나눔고딕" pitchFamily="2" charset="-127"/>
              </a:rPr>
              <a:t>- </a:t>
            </a:r>
            <a:r>
              <a:rPr kumimoji="1" lang="ko-KR" altLang="en-US" sz="1600" dirty="0">
                <a:latin typeface="나눔고딕" pitchFamily="2" charset="-127"/>
                <a:ea typeface="나눔고딕" pitchFamily="2" charset="-127"/>
              </a:rPr>
              <a:t>기존 방식</a:t>
            </a:r>
            <a:endParaRPr kumimoji="1"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73B41E4D-557F-39C4-25F3-5B5CA7CBFDB3}"/>
              </a:ext>
            </a:extLst>
          </p:cNvPr>
          <p:cNvSpPr txBox="1">
            <a:spLocks/>
          </p:cNvSpPr>
          <p:nvPr/>
        </p:nvSpPr>
        <p:spPr>
          <a:xfrm>
            <a:off x="1714908" y="3102292"/>
            <a:ext cx="4156092" cy="31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600" dirty="0">
                <a:latin typeface="나눔고딕" pitchFamily="2" charset="-127"/>
                <a:ea typeface="나눔고딕" pitchFamily="2" charset="-127"/>
              </a:rPr>
              <a:t>- α = 0.1</a:t>
            </a:r>
            <a:r>
              <a:rPr kumimoji="1" lang="ko-KR" altLang="en-US" sz="1600" dirty="0">
                <a:latin typeface="나눔고딕" pitchFamily="2" charset="-127"/>
                <a:ea typeface="나눔고딕" pitchFamily="2" charset="-127"/>
              </a:rPr>
              <a:t>로 </a:t>
            </a:r>
            <a:r>
              <a:rPr kumimoji="1" lang="en-US" altLang="ko-KR" sz="1600" dirty="0">
                <a:latin typeface="나눔고딕" pitchFamily="2" charset="-127"/>
                <a:ea typeface="나눔고딕" pitchFamily="2" charset="-127"/>
              </a:rPr>
              <a:t>Label Smoothing</a:t>
            </a:r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731597E2-062F-EEC8-9CD3-3FABA379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77295"/>
              </p:ext>
            </p:extLst>
          </p:nvPr>
        </p:nvGraphicFramePr>
        <p:xfrm>
          <a:off x="4971000" y="3104590"/>
          <a:ext cx="4872792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52">
                  <a:extLst>
                    <a:ext uri="{9D8B030D-6E8A-4147-A177-3AD203B41FA5}">
                      <a16:colId xmlns:a16="http://schemas.microsoft.com/office/drawing/2014/main" val="3136865231"/>
                    </a:ext>
                  </a:extLst>
                </a:gridCol>
                <a:gridCol w="1188773">
                  <a:extLst>
                    <a:ext uri="{9D8B030D-6E8A-4147-A177-3AD203B41FA5}">
                      <a16:colId xmlns:a16="http://schemas.microsoft.com/office/drawing/2014/main" val="3638756611"/>
                    </a:ext>
                  </a:extLst>
                </a:gridCol>
                <a:gridCol w="285555">
                  <a:extLst>
                    <a:ext uri="{9D8B030D-6E8A-4147-A177-3AD203B41FA5}">
                      <a16:colId xmlns:a16="http://schemas.microsoft.com/office/drawing/2014/main" val="162950445"/>
                    </a:ext>
                  </a:extLst>
                </a:gridCol>
                <a:gridCol w="695364">
                  <a:extLst>
                    <a:ext uri="{9D8B030D-6E8A-4147-A177-3AD203B41FA5}">
                      <a16:colId xmlns:a16="http://schemas.microsoft.com/office/drawing/2014/main" val="4159477056"/>
                    </a:ext>
                  </a:extLst>
                </a:gridCol>
                <a:gridCol w="695364">
                  <a:extLst>
                    <a:ext uri="{9D8B030D-6E8A-4147-A177-3AD203B41FA5}">
                      <a16:colId xmlns:a16="http://schemas.microsoft.com/office/drawing/2014/main" val="1026575536"/>
                    </a:ext>
                  </a:extLst>
                </a:gridCol>
                <a:gridCol w="695364">
                  <a:extLst>
                    <a:ext uri="{9D8B030D-6E8A-4147-A177-3AD203B41FA5}">
                      <a16:colId xmlns:a16="http://schemas.microsoft.com/office/drawing/2014/main" val="3189219122"/>
                    </a:ext>
                  </a:extLst>
                </a:gridCol>
                <a:gridCol w="649465">
                  <a:extLst>
                    <a:ext uri="{9D8B030D-6E8A-4147-A177-3AD203B41FA5}">
                      <a16:colId xmlns:a16="http://schemas.microsoft.com/office/drawing/2014/main" val="1235327784"/>
                    </a:ext>
                  </a:extLst>
                </a:gridCol>
                <a:gridCol w="285555">
                  <a:extLst>
                    <a:ext uri="{9D8B030D-6E8A-4147-A177-3AD203B41FA5}">
                      <a16:colId xmlns:a16="http://schemas.microsoft.com/office/drawing/2014/main" val="3500738772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Ground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Truth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0.025,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0.925,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0.025,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274547"/>
                  </a:ext>
                </a:extLst>
              </a:tr>
            </a:tbl>
          </a:graphicData>
        </a:graphic>
      </p:graphicFrame>
      <p:sp>
        <p:nvSpPr>
          <p:cNvPr id="21" name="제목 2">
            <a:extLst>
              <a:ext uri="{FF2B5EF4-FFF2-40B4-BE49-F238E27FC236}">
                <a16:creationId xmlns:a16="http://schemas.microsoft.com/office/drawing/2014/main" id="{860F73E9-A69D-591B-0C91-F138D4C7F9F8}"/>
              </a:ext>
            </a:extLst>
          </p:cNvPr>
          <p:cNvSpPr txBox="1">
            <a:spLocks/>
          </p:cNvSpPr>
          <p:nvPr/>
        </p:nvSpPr>
        <p:spPr>
          <a:xfrm>
            <a:off x="336000" y="370030"/>
            <a:ext cx="51435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246DB4"/>
                </a:solidFill>
              </a:rPr>
              <a:t>3. </a:t>
            </a:r>
            <a:r>
              <a:rPr lang="ko-KR" altLang="en-US" dirty="0">
                <a:solidFill>
                  <a:srgbClr val="246DB4"/>
                </a:solidFill>
              </a:rPr>
              <a:t>다른 팀의 방법</a:t>
            </a:r>
            <a:endParaRPr lang="x-none" altLang="en-US" dirty="0">
              <a:solidFill>
                <a:srgbClr val="246DB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DFB6F6-123F-41C2-384F-CE586CE28D03}"/>
              </a:ext>
            </a:extLst>
          </p:cNvPr>
          <p:cNvSpPr txBox="1"/>
          <p:nvPr/>
        </p:nvSpPr>
        <p:spPr>
          <a:xfrm>
            <a:off x="606000" y="951348"/>
            <a:ext cx="6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많이 사용된 기법</a:t>
            </a:r>
            <a:endParaRPr kumimoji="1" lang="en-US" altLang="ko-KR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4" name="내용 개체 틀 1">
            <a:extLst>
              <a:ext uri="{FF2B5EF4-FFF2-40B4-BE49-F238E27FC236}">
                <a16:creationId xmlns:a16="http://schemas.microsoft.com/office/drawing/2014/main" id="{81669E70-F9BC-7277-6D98-E24E180484D2}"/>
              </a:ext>
            </a:extLst>
          </p:cNvPr>
          <p:cNvSpPr txBox="1">
            <a:spLocks/>
          </p:cNvSpPr>
          <p:nvPr/>
        </p:nvSpPr>
        <p:spPr>
          <a:xfrm>
            <a:off x="2098200" y="3705117"/>
            <a:ext cx="52524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800" dirty="0">
                <a:latin typeface="+mn-ea"/>
                <a:ea typeface="+mn-ea"/>
              </a:rPr>
              <a:t> -&gt; </a:t>
            </a:r>
            <a:r>
              <a:rPr kumimoji="1" lang="ko-KR" altLang="en-US" sz="1800" dirty="0">
                <a:latin typeface="+mn-ea"/>
                <a:ea typeface="+mn-ea"/>
              </a:rPr>
              <a:t>정상 데이터셋에 대한 과도한 예측 방지</a:t>
            </a:r>
            <a:r>
              <a:rPr kumimoji="1" lang="en-US" altLang="ko-KR" sz="1800" dirty="0">
                <a:latin typeface="+mn-ea"/>
                <a:ea typeface="+mn-ea"/>
              </a:rPr>
              <a:t> 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723BC940-24DC-C913-368C-4A2DEA48C607}"/>
              </a:ext>
            </a:extLst>
          </p:cNvPr>
          <p:cNvSpPr/>
          <p:nvPr/>
        </p:nvSpPr>
        <p:spPr>
          <a:xfrm>
            <a:off x="8436001" y="3594686"/>
            <a:ext cx="3756000" cy="2158970"/>
          </a:xfrm>
          <a:prstGeom prst="wedgeRectCallout">
            <a:avLst>
              <a:gd name="adj1" fmla="val -102282"/>
              <a:gd name="adj2" fmla="val -44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왜 이 손실함수가 정상데이터에 대한 과도한 예측을 방지하는지에 대해 추가적인 설명 필요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관련 내용 조사하여 그림</a:t>
            </a:r>
            <a:r>
              <a:rPr lang="en-US" altLang="ko-KR" dirty="0"/>
              <a:t> </a:t>
            </a:r>
            <a:r>
              <a:rPr lang="ko-KR" altLang="en-US" dirty="0"/>
              <a:t>혹은 내용 추가해 할 듯</a:t>
            </a:r>
          </a:p>
        </p:txBody>
      </p:sp>
    </p:spTree>
    <p:extLst>
      <p:ext uri="{BB962C8B-B14F-4D97-AF65-F5344CB8AC3E}">
        <p14:creationId xmlns:p14="http://schemas.microsoft.com/office/powerpoint/2010/main" val="22045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4" grpId="0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107</Words>
  <Application>Microsoft Office PowerPoint</Application>
  <PresentationFormat>와이드스크린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HY견명조</vt:lpstr>
      <vt:lpstr>NanumGothic</vt:lpstr>
      <vt:lpstr>NanumGothic</vt:lpstr>
      <vt:lpstr>맑은 고딕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파이썬을 이용한 딥러닝 이론 및 실습</dc:title>
  <dc:creator>김 동희</dc:creator>
  <cp:lastModifiedBy>손재원</cp:lastModifiedBy>
  <cp:revision>772</cp:revision>
  <cp:lastPrinted>2020-06-02T17:33:33Z</cp:lastPrinted>
  <dcterms:created xsi:type="dcterms:W3CDTF">2020-05-25T16:02:40Z</dcterms:created>
  <dcterms:modified xsi:type="dcterms:W3CDTF">2022-05-27T04:21:11Z</dcterms:modified>
</cp:coreProperties>
</file>