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74" r:id="rId2"/>
    <p:sldId id="258" r:id="rId3"/>
    <p:sldId id="388" r:id="rId4"/>
    <p:sldId id="389" r:id="rId5"/>
    <p:sldId id="390" r:id="rId6"/>
    <p:sldId id="391" r:id="rId7"/>
    <p:sldId id="392" r:id="rId8"/>
    <p:sldId id="395" r:id="rId9"/>
    <p:sldId id="393" r:id="rId10"/>
    <p:sldId id="394" r:id="rId11"/>
    <p:sldId id="396" r:id="rId12"/>
    <p:sldId id="397" r:id="rId13"/>
    <p:sldId id="266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DB4"/>
    <a:srgbClr val="15B8DE"/>
    <a:srgbClr val="5535DD"/>
    <a:srgbClr val="2BA7DE"/>
    <a:srgbClr val="D1187E"/>
    <a:srgbClr val="1755DE"/>
    <a:srgbClr val="E81C8E"/>
    <a:srgbClr val="9D05DE"/>
    <a:srgbClr val="3378DE"/>
    <a:srgbClr val="1F7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35EF0-0D13-43B9-AD0C-8A326B53E8C7}" v="201" dt="2022-04-17T13:33:3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118" autoAdjust="0"/>
  </p:normalViewPr>
  <p:slideViewPr>
    <p:cSldViewPr snapToGrid="0" snapToObjects="1">
      <p:cViewPr varScale="1">
        <p:scale>
          <a:sx n="107" d="100"/>
          <a:sy n="107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30D1-F0CA-1C44-B386-E186312A2AC6}" type="datetimeFigureOut">
              <a:rPr kumimoji="1" lang="ko-Kore-KR" altLang="en-US" smtClean="0"/>
              <a:t>04/24/2022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CF4D-FA31-9B41-B748-14BC7B0F20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4384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5693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475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7392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2685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6827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3991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8119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4818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1612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5503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entangled: not friendly to isolate the effect of individual concept to the input representation and the output category, and further destroys the classification 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55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C6B456-642A-2B4F-ABB4-8E426C0F0A56}"/>
              </a:ext>
            </a:extLst>
          </p:cNvPr>
          <p:cNvGrpSpPr/>
          <p:nvPr userDrawn="1"/>
        </p:nvGrpSpPr>
        <p:grpSpPr>
          <a:xfrm>
            <a:off x="0" y="2622615"/>
            <a:ext cx="9640958" cy="80828"/>
            <a:chOff x="-1" y="2533163"/>
            <a:chExt cx="7381662" cy="77100"/>
          </a:xfrm>
        </p:grpSpPr>
        <p:sp>
          <p:nvSpPr>
            <p:cNvPr id="14" name="Google Shape;11;p2">
              <a:extLst>
                <a:ext uri="{FF2B5EF4-FFF2-40B4-BE49-F238E27FC236}">
                  <a16:creationId xmlns:a16="http://schemas.microsoft.com/office/drawing/2014/main" id="{B999EC1D-7440-674B-913F-9E33009AC693}"/>
                </a:ext>
              </a:extLst>
            </p:cNvPr>
            <p:cNvSpPr/>
            <p:nvPr userDrawn="1"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;p2">
              <a:extLst>
                <a:ext uri="{FF2B5EF4-FFF2-40B4-BE49-F238E27FC236}">
                  <a16:creationId xmlns:a16="http://schemas.microsoft.com/office/drawing/2014/main" id="{CB4AF691-479C-2A48-8B78-B79473BB699E}"/>
                </a:ext>
              </a:extLst>
            </p:cNvPr>
            <p:cNvSpPr/>
            <p:nvPr userDrawn="1"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;p2">
              <a:extLst>
                <a:ext uri="{FF2B5EF4-FFF2-40B4-BE49-F238E27FC236}">
                  <a16:creationId xmlns:a16="http://schemas.microsoft.com/office/drawing/2014/main" id="{FB75F791-9F58-9B4C-BDD9-7EF3144CCC4E}"/>
                </a:ext>
              </a:extLst>
            </p:cNvPr>
            <p:cNvSpPr/>
            <p:nvPr userDrawn="1"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9C8594C3-78D9-9841-A63E-A502F8EEAF22}"/>
                </a:ext>
              </a:extLst>
            </p:cNvPr>
            <p:cNvSpPr/>
            <p:nvPr userDrawn="1"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F277F79-7FEE-7E4F-BB3C-783E226ED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440556"/>
            <a:ext cx="1570382" cy="417443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0B7C591D-42DA-3F47-B3BB-1CF4EBC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53615"/>
            <a:ext cx="10515600" cy="115076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46DB4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5" name="제목 19">
            <a:extLst>
              <a:ext uri="{FF2B5EF4-FFF2-40B4-BE49-F238E27FC236}">
                <a16:creationId xmlns:a16="http://schemas.microsoft.com/office/drawing/2014/main" id="{A76E284B-7E33-1541-A399-2AC0C4298064}"/>
              </a:ext>
            </a:extLst>
          </p:cNvPr>
          <p:cNvSpPr txBox="1">
            <a:spLocks/>
          </p:cNvSpPr>
          <p:nvPr userDrawn="1"/>
        </p:nvSpPr>
        <p:spPr>
          <a:xfrm>
            <a:off x="281608" y="4666935"/>
            <a:ext cx="10515600" cy="115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06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6903-190C-244D-9CF4-92E2C08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F532-AF09-624B-9911-50D2A27D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ADA3-C27C-4F4E-A4FE-105C6B8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1247-B9D2-B647-8AD6-1A5AEEDD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3DB05-0D51-594F-9559-FA9E54F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0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B1C4-4753-EB43-B8DE-948FE150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16A31-31B4-CF4A-95CD-5425DEB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DAA5-16C4-0C42-854B-DB37B61E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8DF37-81B1-5847-9886-D159CA8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BE210-9E64-FC43-A1D7-289B4F8C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56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18D-32C6-4AD5-A577-9D0A55ACBEB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EE9-8119-4C94-BC6B-43600B84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E9529-3E17-9441-934A-6B787A7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8EBF8-4AB1-5543-B619-FEB1C947167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EF98-78C0-4DFB-9389-29327892BF80}"/>
              </a:ext>
            </a:extLst>
          </p:cNvPr>
          <p:cNvSpPr txBox="1"/>
          <p:nvPr userDrawn="1"/>
        </p:nvSpPr>
        <p:spPr>
          <a:xfrm>
            <a:off x="-9939" y="6521308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i="0" dirty="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인공지능</a:t>
            </a:r>
            <a:r>
              <a:rPr kumimoji="1" lang="ko-KR" altLang="en-US" sz="1200" b="1" i="0" dirty="0" err="1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융합연구실</a:t>
            </a:r>
            <a:endParaRPr kumimoji="1" lang="ko-Kore-KR" altLang="en-US" sz="1200" b="1" i="0" dirty="0">
              <a:solidFill>
                <a:srgbClr val="246DB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85CD6-1D9F-4ED4-A9B1-DFF3ED700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380922"/>
            <a:ext cx="1570382" cy="47707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B4D3E-2818-4C93-9E62-FCD2078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AB1ED70-4C92-453C-9044-8E3A84F6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1756" y="6356349"/>
            <a:ext cx="329184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B6ADD22-1F93-464E-95E7-AAF19BDE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31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145E-DC91-314C-8692-15EB287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3995F-A51F-9249-8B95-15F3810E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B3F6-8FEA-8640-BB47-34DD6F0A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80C80-CA8D-5144-9583-B5814114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CAE2-6189-3843-8C29-DDC4B458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7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4F14-57ED-744A-B810-B2F873D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76E8-BFEA-1C48-8F46-28296D06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40403-5843-5D4D-9EDB-9B8FCF3A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88562-30C9-8D41-813D-0F819EF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60E7-8C03-BB42-AE29-291A914A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139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31B86-FF91-554B-99DD-A6BBA16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183F-21B2-2348-8000-C5B7F4F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09989-3EEE-DD4A-9388-90ADC63E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0A449-3DCD-FF4C-83D4-EA7610CE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50CB7-438D-BB46-B42A-293A0257A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0684F-C318-9B45-A45A-A4A44C57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9DA91-42D4-1B45-A823-F89AC7B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ADA8-E75C-624E-96F9-88290BF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4018" y="6356348"/>
            <a:ext cx="4114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C7EBA-F481-5C45-8696-C83001B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661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4199-3F9E-0D4E-9B16-CDAEBFA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6"/>
            <a:ext cx="10515600" cy="579091"/>
          </a:xfrm>
        </p:spPr>
        <p:txBody>
          <a:bodyPr/>
          <a:lstStyle>
            <a:lvl1pPr>
              <a:defRPr>
                <a:solidFill>
                  <a:srgbClr val="246DB4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324CC-193C-7340-95F7-C1C796F6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489B6-2D25-7B4A-9E6D-59D190A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6ED130-5AD5-5040-B394-6E8F8F1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1969-4669-614F-B726-64008C46FA8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42282-BC0C-8E4A-B516-C5002C4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ADFBB-DAF1-324E-AFC9-49F9943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BF410-2103-484F-BC37-A0FED2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4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920-05A4-B344-B82A-24A3056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00689-02A3-C849-8C2B-F44166D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6EF85-1F34-F74A-A3E8-7EB7FAB8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EF5B5-6840-284D-8A00-AE8ACB0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DBBA7-587B-CF45-957F-B8D30258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2161-9D52-1F41-AC56-A62FFCD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9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75A5-2EF4-2241-9FEB-727D3FC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4A231-3F24-1842-BC84-1CD26AB9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9C560-DAA6-F44D-90C9-B6BC4F54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E58E7-1E29-4C40-A569-A512BC9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AEBD-CC28-804A-B91A-2D7339C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A28E8-BC80-D94E-A332-8FB3F27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4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195F9-D93B-8E46-B6BB-36BAB8AE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4133F-48C1-C840-8B1B-04506A64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3B5E-C0A9-9447-88C0-EDF7FC92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5083-0016-E14E-B2C8-1C0F107B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1AB07-1095-CF4A-B0D1-43E7CBF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2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image-classification-using-convolutional-neural-networks-in-kera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51BC4-6741-7845-BBD6-E1DE85D2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33295"/>
            <a:ext cx="11457871" cy="1150769"/>
          </a:xfrm>
        </p:spPr>
        <p:txBody>
          <a:bodyPr>
            <a:normAutofit/>
          </a:bodyPr>
          <a:lstStyle/>
          <a:p>
            <a:r>
              <a:rPr kumimoji="1" lang="ko-KR" altLang="en-US" sz="3200" dirty="0"/>
              <a:t>데이콘 이미지 프로젝트 성능 향상 방안 조사</a:t>
            </a:r>
            <a:endParaRPr kumimoji="1" lang="ko-Kore-KR" altLang="en-US" sz="32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34E193-D9BA-5843-B098-2A4EAB2DB917}"/>
              </a:ext>
            </a:extLst>
          </p:cNvPr>
          <p:cNvSpPr txBox="1">
            <a:spLocks/>
          </p:cNvSpPr>
          <p:nvPr/>
        </p:nvSpPr>
        <p:spPr>
          <a:xfrm>
            <a:off x="428753" y="4896224"/>
            <a:ext cx="10515600" cy="135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성균관대학교</a:t>
            </a:r>
            <a:endParaRPr kumimoji="1" lang="en-US" altLang="ko-KR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인공지능융합연구실</a:t>
            </a:r>
            <a:endParaRPr kumimoji="1" lang="en-US" altLang="ko-KR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손재원</a:t>
            </a:r>
            <a:endParaRPr kumimoji="1" lang="ko-Kore-KR" altLang="en-US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57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Method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10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Category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Center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F6C0080-F429-424F-B926-C1CF41A9707C}"/>
              </a:ext>
            </a:extLst>
          </p:cNvPr>
          <p:cNvSpPr txBox="1">
            <a:spLocks/>
          </p:cNvSpPr>
          <p:nvPr/>
        </p:nvSpPr>
        <p:spPr>
          <a:xfrm>
            <a:off x="605927" y="1451083"/>
            <a:ext cx="10040047" cy="40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⑷ 데이터셋 비율에 따른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Support Vector Machine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F42F2-53C7-4722-BD63-1A94616A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8" y="2262024"/>
            <a:ext cx="2753109" cy="2333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83509F-5185-4EB6-9AFC-396188E2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448" y="2262024"/>
            <a:ext cx="2715004" cy="2353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B6A931-DF7A-4A45-9690-E26231AF1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723" y="2214936"/>
            <a:ext cx="2791215" cy="2457793"/>
          </a:xfrm>
          <a:prstGeom prst="rect">
            <a:avLst/>
          </a:prstGeom>
        </p:spPr>
      </p:pic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42CB0FF7-D675-4B88-9C0C-48AF36CDED87}"/>
              </a:ext>
            </a:extLst>
          </p:cNvPr>
          <p:cNvSpPr txBox="1">
            <a:spLocks/>
          </p:cNvSpPr>
          <p:nvPr/>
        </p:nvSpPr>
        <p:spPr>
          <a:xfrm>
            <a:off x="1291482" y="4732224"/>
            <a:ext cx="1381999" cy="55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균일한 데이터셋</a:t>
            </a:r>
            <a:endParaRPr kumimoji="1"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(SVM)</a:t>
            </a: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703D8AB7-16FA-4700-8990-2E74A4A56418}"/>
              </a:ext>
            </a:extLst>
          </p:cNvPr>
          <p:cNvSpPr txBox="1">
            <a:spLocks/>
          </p:cNvSpPr>
          <p:nvPr/>
        </p:nvSpPr>
        <p:spPr>
          <a:xfrm>
            <a:off x="4814048" y="4732225"/>
            <a:ext cx="1622612" cy="55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불균일한 데이터셋</a:t>
            </a:r>
            <a:endParaRPr kumimoji="1"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(SVM)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D8CE84AD-F7C2-44EB-AB4E-A10555DAC2EB}"/>
              </a:ext>
            </a:extLst>
          </p:cNvPr>
          <p:cNvSpPr txBox="1">
            <a:spLocks/>
          </p:cNvSpPr>
          <p:nvPr/>
        </p:nvSpPr>
        <p:spPr>
          <a:xfrm>
            <a:off x="8880329" y="4732225"/>
            <a:ext cx="1765645" cy="55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불균일한 데이터셋</a:t>
            </a:r>
            <a:endParaRPr kumimoji="1"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(Category Center)</a:t>
            </a:r>
          </a:p>
        </p:txBody>
      </p:sp>
    </p:spTree>
    <p:extLst>
      <p:ext uri="{BB962C8B-B14F-4D97-AF65-F5344CB8AC3E}">
        <p14:creationId xmlns:p14="http://schemas.microsoft.com/office/powerpoint/2010/main" val="20361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Method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11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Category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Center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F6C0080-F429-424F-B926-C1CF41A9707C}"/>
              </a:ext>
            </a:extLst>
          </p:cNvPr>
          <p:cNvSpPr txBox="1">
            <a:spLocks/>
          </p:cNvSpPr>
          <p:nvPr/>
        </p:nvSpPr>
        <p:spPr>
          <a:xfrm>
            <a:off x="605927" y="1451083"/>
            <a:ext cx="10040047" cy="40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⑸ 실험 결과</a:t>
            </a:r>
            <a:endParaRPr kumimoji="1"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D8CE84AD-F7C2-44EB-AB4E-A10555DAC2EB}"/>
              </a:ext>
            </a:extLst>
          </p:cNvPr>
          <p:cNvSpPr txBox="1">
            <a:spLocks/>
          </p:cNvSpPr>
          <p:nvPr/>
        </p:nvSpPr>
        <p:spPr>
          <a:xfrm>
            <a:off x="451338" y="5205227"/>
            <a:ext cx="10933838" cy="55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 : CNN 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분류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| C : Category Center 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분류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(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마지막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CNN Layer) | F : Category Center 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분류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마지막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FC Layer)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O- : Augmentation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추가된 이미지 분류</a:t>
            </a:r>
            <a:endParaRPr kumimoji="1"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0CD83-EE41-4A8B-B884-78CCE87B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" y="1851167"/>
            <a:ext cx="5506218" cy="3172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AE5970-72CB-4790-ACC7-12E410F9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8" y="1813062"/>
            <a:ext cx="550621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1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kumimoji="1" lang="ko-KR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12</a:t>
            </a:fld>
            <a:endParaRPr kumimoji="1" lang="x-none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D8CE84AD-F7C2-44EB-AB4E-A10555DAC2EB}"/>
              </a:ext>
            </a:extLst>
          </p:cNvPr>
          <p:cNvSpPr txBox="1">
            <a:spLocks/>
          </p:cNvSpPr>
          <p:nvPr/>
        </p:nvSpPr>
        <p:spPr>
          <a:xfrm>
            <a:off x="605928" y="1676328"/>
            <a:ext cx="10933838" cy="1281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Flip+Cropping+Rotation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이용한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 실행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WGAN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비롯한 다른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적용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⑶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Category Center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이용한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진행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20666B06-F525-4095-90BD-D5C70D924074}"/>
              </a:ext>
            </a:extLst>
          </p:cNvPr>
          <p:cNvSpPr txBox="1">
            <a:spLocks/>
          </p:cNvSpPr>
          <p:nvPr/>
        </p:nvSpPr>
        <p:spPr>
          <a:xfrm>
            <a:off x="605928" y="4306165"/>
            <a:ext cx="10933838" cy="182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다른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기법 및 효율성 조사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현재 데이터셋에 필요한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방법 조사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⑶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Over Sampling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아닌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Under Sampling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방법 조사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⑷ 불균일한 데이터셋에 적용 가능한 </a:t>
            </a:r>
            <a:r>
              <a:rPr kumimoji="1"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</a:t>
            </a:r>
            <a:r>
              <a:rPr kumimoji="1"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기법 조사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36F08-F522-4750-8A16-1D56E3ABAD1F}"/>
              </a:ext>
            </a:extLst>
          </p:cNvPr>
          <p:cNvSpPr txBox="1"/>
          <p:nvPr/>
        </p:nvSpPr>
        <p:spPr>
          <a:xfrm>
            <a:off x="605928" y="1003580"/>
            <a:ext cx="627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원본 이미지 분류 학습 방향</a:t>
            </a:r>
            <a:endParaRPr kumimoji="1" lang="en-US" altLang="ko-KR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6C7D8-36E4-4934-81B8-3F1242822FA2}"/>
              </a:ext>
            </a:extLst>
          </p:cNvPr>
          <p:cNvSpPr txBox="1"/>
          <p:nvPr/>
        </p:nvSpPr>
        <p:spPr>
          <a:xfrm>
            <a:off x="605928" y="3610513"/>
            <a:ext cx="627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추후 보완할 점</a:t>
            </a:r>
            <a:endParaRPr kumimoji="1" lang="en-US" altLang="ko-KR" sz="24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VI. </a:t>
            </a:r>
            <a:r>
              <a:rPr kumimoji="1" lang="en-US" altLang="ko-KR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Reference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13</a:t>
            </a:fld>
            <a:endParaRPr kumimoji="1" lang="x-none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C44ECED5-4AA9-4406-A502-AFCC51BA347E}"/>
              </a:ext>
            </a:extLst>
          </p:cNvPr>
          <p:cNvSpPr txBox="1">
            <a:spLocks/>
          </p:cNvSpPr>
          <p:nvPr/>
        </p:nvSpPr>
        <p:spPr>
          <a:xfrm>
            <a:off x="515926" y="999538"/>
            <a:ext cx="10869683" cy="195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[1] J.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Shijie, W. Ping, J. Peiyei, H. Siping, Research on Data Augmentation for Image Classification Based on Convolution Neural Networks, 2017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[2]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hlinkClick r:id="rId3"/>
              </a:rPr>
              <a:t>https://learnopencv.com/image-classification-using-convolutional-neural-networks-in-keras/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[3] Y. Zhang, L. Shuai, Y. Ren, H. Chen, Image Classification with Category Centers in Class Imbalance Situation, 2018</a:t>
            </a:r>
          </a:p>
        </p:txBody>
      </p:sp>
    </p:spTree>
    <p:extLst>
      <p:ext uri="{BB962C8B-B14F-4D97-AF65-F5344CB8AC3E}">
        <p14:creationId xmlns:p14="http://schemas.microsoft.com/office/powerpoint/2010/main" val="30661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kumimoji="1" lang="ko-KR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현재 상황 및 문제점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2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현재 상황</a:t>
            </a:r>
            <a:endParaRPr kumimoji="1" lang="en-US" altLang="ko-KR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B5F0FD04-7853-4D6F-84B8-AB56BC323B42}"/>
              </a:ext>
            </a:extLst>
          </p:cNvPr>
          <p:cNvSpPr txBox="1">
            <a:spLocks/>
          </p:cNvSpPr>
          <p:nvPr/>
        </p:nvSpPr>
        <p:spPr>
          <a:xfrm>
            <a:off x="605928" y="1448423"/>
            <a:ext cx="9476650" cy="136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Test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데이터셋 구성 파악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=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원본 이미지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(1077)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+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변형 이미지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(1077)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학습 방향 설정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: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원본 이미지 분류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-&gt;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변형 이미지 분류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⑶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적용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⑷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GAN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적용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3E9D62-D41C-4133-A9FE-5BD6F201488C}"/>
              </a:ext>
            </a:extLst>
          </p:cNvPr>
          <p:cNvSpPr txBox="1"/>
          <p:nvPr/>
        </p:nvSpPr>
        <p:spPr>
          <a:xfrm>
            <a:off x="605928" y="3142788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문제점</a:t>
            </a:r>
            <a:endParaRPr kumimoji="1" lang="en-US" altLang="ko-KR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94BF148C-65E9-40BE-813D-6605A48A274F}"/>
              </a:ext>
            </a:extLst>
          </p:cNvPr>
          <p:cNvSpPr txBox="1">
            <a:spLocks/>
          </p:cNvSpPr>
          <p:nvPr/>
        </p:nvSpPr>
        <p:spPr>
          <a:xfrm>
            <a:off x="605928" y="3512121"/>
            <a:ext cx="9476650" cy="72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원본 이미지 분류 실패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시간적 제약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대회 일정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접근법 문제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05DCB7-F085-49F9-B542-976C6ED8564D}"/>
              </a:ext>
            </a:extLst>
          </p:cNvPr>
          <p:cNvSpPr txBox="1"/>
          <p:nvPr/>
        </p:nvSpPr>
        <p:spPr>
          <a:xfrm>
            <a:off x="605928" y="4565452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③ 해결 방안</a:t>
            </a:r>
            <a:endParaRPr kumimoji="1" lang="en-US" altLang="ko-KR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내용 개체 틀 1">
            <a:extLst>
              <a:ext uri="{FF2B5EF4-FFF2-40B4-BE49-F238E27FC236}">
                <a16:creationId xmlns:a16="http://schemas.microsoft.com/office/drawing/2014/main" id="{196A2D69-ABF3-4F6B-A2A1-34CDF86BCEC5}"/>
              </a:ext>
            </a:extLst>
          </p:cNvPr>
          <p:cNvSpPr txBox="1">
            <a:spLocks/>
          </p:cNvSpPr>
          <p:nvPr/>
        </p:nvSpPr>
        <p:spPr>
          <a:xfrm>
            <a:off x="605928" y="4934785"/>
            <a:ext cx="9476650" cy="72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효율적인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기법 사전 조사 필요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데이터셋 불균형에 대한 다른 접근 방향 필요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ko-KR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3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기법에 따른 성능 향상 조사</a:t>
            </a:r>
            <a:endParaRPr kumimoji="1" lang="en-US" altLang="ko-KR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DCC2B-6E76-4C37-A9F3-EAA501FA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8" y="1764463"/>
            <a:ext cx="4435636" cy="3826960"/>
          </a:xfrm>
          <a:prstGeom prst="rect">
            <a:avLst/>
          </a:prstGeom>
        </p:spPr>
      </p:pic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DDBA6B27-23C4-4869-8CA8-ACB3BB6896EB}"/>
              </a:ext>
            </a:extLst>
          </p:cNvPr>
          <p:cNvSpPr txBox="1">
            <a:spLocks/>
          </p:cNvSpPr>
          <p:nvPr/>
        </p:nvSpPr>
        <p:spPr>
          <a:xfrm>
            <a:off x="5709138" y="1658472"/>
            <a:ext cx="6348392" cy="124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목록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(a) original (b) flipping (c) rotation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(d) cropping (e) random-cropping (f) shifting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(g) noise (h) color-jittering (i) PCA-jittering + GAN, WGAN (GAN 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기법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7F3D30A0-1538-41BB-9B52-2D105D578148}"/>
              </a:ext>
            </a:extLst>
          </p:cNvPr>
          <p:cNvSpPr txBox="1">
            <a:spLocks/>
          </p:cNvSpPr>
          <p:nvPr/>
        </p:nvSpPr>
        <p:spPr>
          <a:xfrm>
            <a:off x="5709138" y="2904565"/>
            <a:ext cx="6348392" cy="33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데이터셋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(i) 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 데이터셋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CIFAR-10, ImageNet (10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 클래스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(ii)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데이터셋 구성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- 1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번</a:t>
            </a:r>
            <a:r>
              <a:rPr kumimoji="1" lang="ko-KR" altLang="en-US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학습 데이터셋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2000 (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클래스별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200)</a:t>
            </a: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- 2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번 학습 데이터셋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10000 (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클래스별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1000)</a:t>
            </a: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- 3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번 학습 데이터셋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50000 (</a:t>
            </a:r>
            <a:r>
              <a:rPr kumimoji="1"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클래스별 </a:t>
            </a: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5000)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(iii) Augmentation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적용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- No Augmentation (× 1)</a:t>
            </a: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- Original + One Augmentation (× 2)</a:t>
            </a:r>
          </a:p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- Original + Double Augmentation (× 3)</a:t>
            </a:r>
          </a:p>
        </p:txBody>
      </p:sp>
    </p:spTree>
    <p:extLst>
      <p:ext uri="{BB962C8B-B14F-4D97-AF65-F5344CB8AC3E}">
        <p14:creationId xmlns:p14="http://schemas.microsoft.com/office/powerpoint/2010/main" val="22326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652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ko-KR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4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665171"/>
            <a:ext cx="88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기법에 따른 성능 향상 조사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(One Augmentation)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kumimoji="1" lang="en-US" altLang="ko-KR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611C4-4778-4ECD-B225-982E19E1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8" y="1269761"/>
            <a:ext cx="5450341" cy="36925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280563-20C4-44E4-B9DE-D7DCB4D7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69" y="1269762"/>
            <a:ext cx="5526259" cy="3692516"/>
          </a:xfrm>
          <a:prstGeom prst="rect">
            <a:avLst/>
          </a:prstGeom>
        </p:spPr>
      </p:pic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83B5E1FF-0651-41C1-82F8-45BF466A4975}"/>
              </a:ext>
            </a:extLst>
          </p:cNvPr>
          <p:cNvSpPr txBox="1">
            <a:spLocks/>
          </p:cNvSpPr>
          <p:nvPr/>
        </p:nvSpPr>
        <p:spPr>
          <a:xfrm>
            <a:off x="2709729" y="4965460"/>
            <a:ext cx="1242738" cy="276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CIFAR-10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BD4D77B3-DC97-48C8-87DF-C0D4B3229CB4}"/>
              </a:ext>
            </a:extLst>
          </p:cNvPr>
          <p:cNvSpPr txBox="1">
            <a:spLocks/>
          </p:cNvSpPr>
          <p:nvPr/>
        </p:nvSpPr>
        <p:spPr>
          <a:xfrm>
            <a:off x="8209128" y="4965459"/>
            <a:ext cx="1144682" cy="276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ImageNet</a:t>
            </a:r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0360A276-97F7-409A-B1C5-07E6AB9151A7}"/>
              </a:ext>
            </a:extLst>
          </p:cNvPr>
          <p:cNvSpPr txBox="1">
            <a:spLocks/>
          </p:cNvSpPr>
          <p:nvPr/>
        </p:nvSpPr>
        <p:spPr>
          <a:xfrm>
            <a:off x="605928" y="5476751"/>
            <a:ext cx="967659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WGAN, Flip, Rotation, Cropping -&gt;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가장 좋은 성능을 보인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</a:p>
          <a:p>
            <a:pPr marL="0" indent="0">
              <a:buNone/>
            </a:pP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3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652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ko-KR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5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665171"/>
            <a:ext cx="106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기법에 따른 성능 향상 조사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(Double Augmentation)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83B5E1FF-0651-41C1-82F8-45BF466A4975}"/>
              </a:ext>
            </a:extLst>
          </p:cNvPr>
          <p:cNvSpPr txBox="1">
            <a:spLocks/>
          </p:cNvSpPr>
          <p:nvPr/>
        </p:nvSpPr>
        <p:spPr>
          <a:xfrm>
            <a:off x="2709729" y="5135979"/>
            <a:ext cx="1242738" cy="276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CIFAR-10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BD4D77B3-DC97-48C8-87DF-C0D4B3229CB4}"/>
              </a:ext>
            </a:extLst>
          </p:cNvPr>
          <p:cNvSpPr txBox="1">
            <a:spLocks/>
          </p:cNvSpPr>
          <p:nvPr/>
        </p:nvSpPr>
        <p:spPr>
          <a:xfrm>
            <a:off x="7833024" y="5135979"/>
            <a:ext cx="1144682" cy="276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ImageNet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C6760-FD7F-4B99-B43C-265CF272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3" y="1269761"/>
            <a:ext cx="5076810" cy="369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1D9D8-FD40-4153-A417-09300A6A3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960" y="1269761"/>
            <a:ext cx="5076810" cy="3693600"/>
          </a:xfrm>
          <a:prstGeom prst="rect">
            <a:avLst/>
          </a:prstGeom>
        </p:spPr>
      </p:pic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85682DC8-1E10-42AE-857D-230093639452}"/>
              </a:ext>
            </a:extLst>
          </p:cNvPr>
          <p:cNvSpPr txBox="1">
            <a:spLocks/>
          </p:cNvSpPr>
          <p:nvPr/>
        </p:nvSpPr>
        <p:spPr>
          <a:xfrm>
            <a:off x="792693" y="5493996"/>
            <a:ext cx="967659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Flip+Cropping, Flipping+WGAN -&gt;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가장 좋은 성능을 보인 조합 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652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ko-KR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6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665171"/>
            <a:ext cx="106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Augmentation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기법에 따른 성능 향상 조사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(Triple Augmentation)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83B5E1FF-0651-41C1-82F8-45BF466A4975}"/>
              </a:ext>
            </a:extLst>
          </p:cNvPr>
          <p:cNvSpPr txBox="1">
            <a:spLocks/>
          </p:cNvSpPr>
          <p:nvPr/>
        </p:nvSpPr>
        <p:spPr>
          <a:xfrm>
            <a:off x="2709729" y="5135979"/>
            <a:ext cx="1242738" cy="276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CIFAR-10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BD4D77B3-DC97-48C8-87DF-C0D4B3229CB4}"/>
              </a:ext>
            </a:extLst>
          </p:cNvPr>
          <p:cNvSpPr txBox="1">
            <a:spLocks/>
          </p:cNvSpPr>
          <p:nvPr/>
        </p:nvSpPr>
        <p:spPr>
          <a:xfrm>
            <a:off x="7833024" y="5135979"/>
            <a:ext cx="1144682" cy="276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ImageNet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85682DC8-1E10-42AE-857D-230093639452}"/>
              </a:ext>
            </a:extLst>
          </p:cNvPr>
          <p:cNvSpPr txBox="1">
            <a:spLocks/>
          </p:cNvSpPr>
          <p:nvPr/>
        </p:nvSpPr>
        <p:spPr>
          <a:xfrm>
            <a:off x="792693" y="5493996"/>
            <a:ext cx="967659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Flip+Cropping+Rotation -&gt;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가장 좋은 성능을 보인 조합 </a:t>
            </a:r>
            <a:endParaRPr kumimoji="1"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7A96F-272C-41A0-8B05-3311623D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0" y="1269761"/>
            <a:ext cx="5040000" cy="3693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B41251-4EAD-4016-83F7-6C05A79AB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960" y="1269761"/>
            <a:ext cx="5040000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Method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7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Category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Center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F6C0080-F429-424F-B926-C1CF41A9707C}"/>
              </a:ext>
            </a:extLst>
          </p:cNvPr>
          <p:cNvSpPr txBox="1">
            <a:spLocks/>
          </p:cNvSpPr>
          <p:nvPr/>
        </p:nvSpPr>
        <p:spPr>
          <a:xfrm>
            <a:off x="605927" y="1451083"/>
            <a:ext cx="10040047" cy="40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⑴ 불균일한 데이터셋</a:t>
            </a:r>
            <a:endParaRPr kumimoji="1"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8EB98-A18E-499E-B32C-677BB304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9" y="1851167"/>
            <a:ext cx="5953756" cy="424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6628A6-7C7E-4321-804D-4899221D2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795" y="1857474"/>
            <a:ext cx="599165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Method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8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Category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Center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F8A6FE-7E05-40D7-8AE8-5C0DA612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8" y="1857474"/>
            <a:ext cx="10361010" cy="39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F6C0080-F429-424F-B926-C1CF41A9707C}"/>
              </a:ext>
            </a:extLst>
          </p:cNvPr>
          <p:cNvSpPr txBox="1">
            <a:spLocks/>
          </p:cNvSpPr>
          <p:nvPr/>
        </p:nvSpPr>
        <p:spPr>
          <a:xfrm>
            <a:off x="605927" y="1451083"/>
            <a:ext cx="10040047" cy="40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기존 이미지 분류 방식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– Image 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중심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8918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EBF178-CFF6-8542-891F-CBFA5F01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420447"/>
            <a:ext cx="10515600" cy="579091"/>
          </a:xfrm>
        </p:spPr>
        <p:txBody>
          <a:bodyPr>
            <a:normAutofit/>
          </a:bodyPr>
          <a:lstStyle/>
          <a:p>
            <a:r>
              <a:rPr kumimoji="1" lang="en-US" altLang="en-US" sz="2600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kumimoji="1" lang="en-US" altLang="en-US" dirty="0">
                <a:solidFill>
                  <a:srgbClr val="0070C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Classification Method</a:t>
            </a:r>
            <a:endParaRPr kumimoji="1" lang="x-none" altLang="en-US" sz="2600" dirty="0">
              <a:solidFill>
                <a:srgbClr val="0070C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9</a:t>
            </a:fld>
            <a:endParaRPr kumimoji="1" lang="x-none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AC18D-0FBF-4D44-A810-BBA2146A8C0D}"/>
              </a:ext>
            </a:extLst>
          </p:cNvPr>
          <p:cNvSpPr txBox="1"/>
          <p:nvPr/>
        </p:nvSpPr>
        <p:spPr>
          <a:xfrm>
            <a:off x="605928" y="1079091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Category</a:t>
            </a:r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Center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8B7B33E3-753A-4751-8B61-226535807AB6}"/>
              </a:ext>
            </a:extLst>
          </p:cNvPr>
          <p:cNvSpPr txBox="1">
            <a:spLocks/>
          </p:cNvSpPr>
          <p:nvPr/>
        </p:nvSpPr>
        <p:spPr>
          <a:xfrm>
            <a:off x="5709138" y="1851167"/>
            <a:ext cx="4936837" cy="35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arenBoth"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F6C0080-F429-424F-B926-C1CF41A9707C}"/>
              </a:ext>
            </a:extLst>
          </p:cNvPr>
          <p:cNvSpPr txBox="1">
            <a:spLocks/>
          </p:cNvSpPr>
          <p:nvPr/>
        </p:nvSpPr>
        <p:spPr>
          <a:xfrm>
            <a:off x="605927" y="1451083"/>
            <a:ext cx="10040047" cy="40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⑶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Feature Vector </a:t>
            </a:r>
            <a:r>
              <a:rPr kumimoji="1"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중심 </a:t>
            </a:r>
            <a:r>
              <a:rPr kumimoji="1"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Classification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5BE81B-5826-479A-A7C1-3B83A91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8" y="1744963"/>
            <a:ext cx="6878010" cy="3905795"/>
          </a:xfrm>
          <a:prstGeom prst="rect">
            <a:avLst/>
          </a:prstGeom>
        </p:spPr>
      </p:pic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12A0FD16-E2F6-41CC-A429-0E5DEF100911}"/>
              </a:ext>
            </a:extLst>
          </p:cNvPr>
          <p:cNvSpPr txBox="1">
            <a:spLocks/>
          </p:cNvSpPr>
          <p:nvPr/>
        </p:nvSpPr>
        <p:spPr>
          <a:xfrm>
            <a:off x="7483938" y="1658473"/>
            <a:ext cx="4573592" cy="399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⑴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전체 데이터셋의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Deep Feature Vector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추출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(ex. 4277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개의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Deep Feature Vector)</a:t>
            </a:r>
          </a:p>
          <a:p>
            <a:pPr marL="0" indent="0">
              <a:buNone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⑵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Class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별로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Feature Vector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분류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(ex. Bottle : 241, Cable : 271 ... )</a:t>
            </a:r>
          </a:p>
          <a:p>
            <a:pPr marL="0" indent="0">
              <a:buNone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⑶ 각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Class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별로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Category Center 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계산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⑷ 새로운 데이터를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Category Center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대해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Support Vector Machine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분류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B31BC1-2380-4681-9C16-0BB1931E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89" y="4048012"/>
            <a:ext cx="232442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967</Words>
  <Application>Microsoft Office PowerPoint</Application>
  <PresentationFormat>와이드스크린</PresentationFormat>
  <Paragraphs>130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HY견명조</vt:lpstr>
      <vt:lpstr>SeoulHangang B</vt:lpstr>
      <vt:lpstr>NanumGothic</vt:lpstr>
      <vt:lpstr>Arial</vt:lpstr>
      <vt:lpstr>Calibri</vt:lpstr>
      <vt:lpstr>Office 테마</vt:lpstr>
      <vt:lpstr>데이콘 이미지 프로젝트 성능 향상 방안 조사</vt:lpstr>
      <vt:lpstr>1. 현재 상황 및 문제점</vt:lpstr>
      <vt:lpstr>2. Augmentation</vt:lpstr>
      <vt:lpstr>2. Augmentation</vt:lpstr>
      <vt:lpstr>2. Augmentation</vt:lpstr>
      <vt:lpstr>2. Augmentation</vt:lpstr>
      <vt:lpstr>2. Classification Method</vt:lpstr>
      <vt:lpstr>2. Classification Method</vt:lpstr>
      <vt:lpstr>2. Classification Method</vt:lpstr>
      <vt:lpstr>2. Classification Method</vt:lpstr>
      <vt:lpstr>2. Classification Method</vt:lpstr>
      <vt:lpstr>3. 결론</vt:lpstr>
      <vt:lpstr>VI.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이용한 딥러닝 이론 및 실습</dc:title>
  <dc:creator>김 동희</dc:creator>
  <cp:lastModifiedBy>손재원</cp:lastModifiedBy>
  <cp:revision>304</cp:revision>
  <cp:lastPrinted>2020-06-02T17:33:33Z</cp:lastPrinted>
  <dcterms:created xsi:type="dcterms:W3CDTF">2020-05-25T16:02:40Z</dcterms:created>
  <dcterms:modified xsi:type="dcterms:W3CDTF">2022-04-24T11:26:53Z</dcterms:modified>
</cp:coreProperties>
</file>