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0"/>
    <p:restoredTop sz="70789" autoAdjust="0"/>
  </p:normalViewPr>
  <p:slideViewPr>
    <p:cSldViewPr snapToGrid="0" snapToObjects="1">
      <p:cViewPr varScale="1">
        <p:scale>
          <a:sx n="50" d="100"/>
          <a:sy n="50" d="100"/>
        </p:scale>
        <p:origin x="-1476"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ABB7F6-1642-4CF0-B60F-9B8C4DE11D3C}" type="datetimeFigureOut">
              <a:rPr lang="en-US" smtClean="0"/>
              <a:t>5/5/2019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C76D23-EB48-4253-B738-4C083361724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Nigeria, 40 percent of Grade 4 students were unable to copy a single word or punctuation mark correctly from a five-line passage</a:t>
            </a:r>
          </a:p>
          <a:p>
            <a:r>
              <a:rPr lang="en-US" smtClean="0"/>
              <a:t>In India, 50 percent of children enrolled in Standard II to V in government primary schools could not solve two-digit subtraction.</a:t>
            </a:r>
            <a:endParaRPr lang="en-US"/>
          </a:p>
        </p:txBody>
      </p:sp>
      <p:sp>
        <p:nvSpPr>
          <p:cNvPr id="4" name="Slide Number Placeholder 3"/>
          <p:cNvSpPr>
            <a:spLocks noGrp="1"/>
          </p:cNvSpPr>
          <p:nvPr>
            <p:ph type="sldNum" sz="quarter" idx="10"/>
          </p:nvPr>
        </p:nvSpPr>
        <p:spPr/>
        <p:txBody>
          <a:bodyPr/>
          <a:lstStyle/>
          <a:p>
            <a:fld id="{2EC76D23-EB48-4253-B738-4C0833617249}" type="slidenum">
              <a:rPr lang="en-US" smtClean="0"/>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EC76D23-EB48-4253-B738-4C0833617249}"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F3A112-3842-5946-B375-B7AC5E04B3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7A928F5F-A27E-CC46-A27A-1DA214A174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19974C23-B4DA-A542-AC00-6FC205568B38}"/>
              </a:ext>
            </a:extLst>
          </p:cNvPr>
          <p:cNvSpPr>
            <a:spLocks noGrp="1"/>
          </p:cNvSpPr>
          <p:nvPr>
            <p:ph type="dt" sz="half" idx="10"/>
          </p:nvPr>
        </p:nvSpPr>
        <p:spPr/>
        <p:txBody>
          <a:bodyPr/>
          <a:lstStyle/>
          <a:p>
            <a:fld id="{BBCA19BC-6197-5D42-92E2-A2E5E1A3F7E1}" type="datetimeFigureOut">
              <a:rPr lang="en-US" smtClean="0"/>
              <a:pPr/>
              <a:t>5/5/2019</a:t>
            </a:fld>
            <a:endParaRPr lang="en-US"/>
          </a:p>
        </p:txBody>
      </p:sp>
      <p:sp>
        <p:nvSpPr>
          <p:cNvPr id="5" name="Footer Placeholder 4">
            <a:extLst>
              <a:ext uri="{FF2B5EF4-FFF2-40B4-BE49-F238E27FC236}">
                <a16:creationId xmlns="" xmlns:a16="http://schemas.microsoft.com/office/drawing/2014/main" id="{F7729949-DBF7-5349-962F-4BADE3C9A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DB88B43-AEBC-D44E-A241-5BD7A6FFF93C}"/>
              </a:ext>
            </a:extLst>
          </p:cNvPr>
          <p:cNvSpPr>
            <a:spLocks noGrp="1"/>
          </p:cNvSpPr>
          <p:nvPr>
            <p:ph type="sldNum" sz="quarter" idx="12"/>
          </p:nvPr>
        </p:nvSpPr>
        <p:spPr/>
        <p:txBody>
          <a:bodyPr/>
          <a:lstStyle/>
          <a:p>
            <a:fld id="{A7876A82-D7BD-584C-8400-EDE25BC39F39}" type="slidenum">
              <a:rPr lang="en-US" smtClean="0"/>
              <a:pPr/>
              <a:t>‹#›</a:t>
            </a:fld>
            <a:endParaRPr lang="en-US"/>
          </a:p>
        </p:txBody>
      </p:sp>
    </p:spTree>
    <p:extLst>
      <p:ext uri="{BB962C8B-B14F-4D97-AF65-F5344CB8AC3E}">
        <p14:creationId xmlns="" xmlns:p14="http://schemas.microsoft.com/office/powerpoint/2010/main" val="800990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F6DFD0-BC93-D442-822D-44BF4FB834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EC163453-0094-544A-83FF-D21A8B66EF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DA3CFD5-2CAC-1049-AC51-8E20059E7E7C}"/>
              </a:ext>
            </a:extLst>
          </p:cNvPr>
          <p:cNvSpPr>
            <a:spLocks noGrp="1"/>
          </p:cNvSpPr>
          <p:nvPr>
            <p:ph type="dt" sz="half" idx="10"/>
          </p:nvPr>
        </p:nvSpPr>
        <p:spPr/>
        <p:txBody>
          <a:bodyPr/>
          <a:lstStyle/>
          <a:p>
            <a:fld id="{BBCA19BC-6197-5D42-92E2-A2E5E1A3F7E1}" type="datetimeFigureOut">
              <a:rPr lang="en-US" smtClean="0"/>
              <a:pPr/>
              <a:t>5/5/2019</a:t>
            </a:fld>
            <a:endParaRPr lang="en-US"/>
          </a:p>
        </p:txBody>
      </p:sp>
      <p:sp>
        <p:nvSpPr>
          <p:cNvPr id="5" name="Footer Placeholder 4">
            <a:extLst>
              <a:ext uri="{FF2B5EF4-FFF2-40B4-BE49-F238E27FC236}">
                <a16:creationId xmlns="" xmlns:a16="http://schemas.microsoft.com/office/drawing/2014/main" id="{C0143A86-26EA-B64E-8898-A9BEF2BF83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963C6CD-6BC8-5942-8FE9-15971D1B18D6}"/>
              </a:ext>
            </a:extLst>
          </p:cNvPr>
          <p:cNvSpPr>
            <a:spLocks noGrp="1"/>
          </p:cNvSpPr>
          <p:nvPr>
            <p:ph type="sldNum" sz="quarter" idx="12"/>
          </p:nvPr>
        </p:nvSpPr>
        <p:spPr/>
        <p:txBody>
          <a:bodyPr/>
          <a:lstStyle/>
          <a:p>
            <a:fld id="{A7876A82-D7BD-584C-8400-EDE25BC39F39}" type="slidenum">
              <a:rPr lang="en-US" smtClean="0"/>
              <a:pPr/>
              <a:t>‹#›</a:t>
            </a:fld>
            <a:endParaRPr lang="en-US"/>
          </a:p>
        </p:txBody>
      </p:sp>
    </p:spTree>
    <p:extLst>
      <p:ext uri="{BB962C8B-B14F-4D97-AF65-F5344CB8AC3E}">
        <p14:creationId xmlns="" xmlns:p14="http://schemas.microsoft.com/office/powerpoint/2010/main" val="1094756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6E5AF1DE-3614-DB47-BF25-3D9F0243E3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F9E11487-16D9-A24C-BCC9-1A3B52058B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2D2F7A9-E396-5D44-B505-A06C831C1695}"/>
              </a:ext>
            </a:extLst>
          </p:cNvPr>
          <p:cNvSpPr>
            <a:spLocks noGrp="1"/>
          </p:cNvSpPr>
          <p:nvPr>
            <p:ph type="dt" sz="half" idx="10"/>
          </p:nvPr>
        </p:nvSpPr>
        <p:spPr/>
        <p:txBody>
          <a:bodyPr/>
          <a:lstStyle/>
          <a:p>
            <a:fld id="{BBCA19BC-6197-5D42-92E2-A2E5E1A3F7E1}" type="datetimeFigureOut">
              <a:rPr lang="en-US" smtClean="0"/>
              <a:pPr/>
              <a:t>5/5/2019</a:t>
            </a:fld>
            <a:endParaRPr lang="en-US"/>
          </a:p>
        </p:txBody>
      </p:sp>
      <p:sp>
        <p:nvSpPr>
          <p:cNvPr id="5" name="Footer Placeholder 4">
            <a:extLst>
              <a:ext uri="{FF2B5EF4-FFF2-40B4-BE49-F238E27FC236}">
                <a16:creationId xmlns="" xmlns:a16="http://schemas.microsoft.com/office/drawing/2014/main" id="{BF1ADBD7-A09D-F243-909A-867BE094B7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1B492E0-E42C-E44B-B7AE-C6E6027F3BCE}"/>
              </a:ext>
            </a:extLst>
          </p:cNvPr>
          <p:cNvSpPr>
            <a:spLocks noGrp="1"/>
          </p:cNvSpPr>
          <p:nvPr>
            <p:ph type="sldNum" sz="quarter" idx="12"/>
          </p:nvPr>
        </p:nvSpPr>
        <p:spPr/>
        <p:txBody>
          <a:bodyPr/>
          <a:lstStyle/>
          <a:p>
            <a:fld id="{A7876A82-D7BD-584C-8400-EDE25BC39F39}" type="slidenum">
              <a:rPr lang="en-US" smtClean="0"/>
              <a:pPr/>
              <a:t>‹#›</a:t>
            </a:fld>
            <a:endParaRPr lang="en-US"/>
          </a:p>
        </p:txBody>
      </p:sp>
    </p:spTree>
    <p:extLst>
      <p:ext uri="{BB962C8B-B14F-4D97-AF65-F5344CB8AC3E}">
        <p14:creationId xmlns="" xmlns:p14="http://schemas.microsoft.com/office/powerpoint/2010/main" val="2722603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E28082-ECAF-7B42-859F-9FF27956E8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BD5F360-566D-AA44-9BDC-86F375669F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46676FB-3954-9E4C-99CE-1E015020720C}"/>
              </a:ext>
            </a:extLst>
          </p:cNvPr>
          <p:cNvSpPr>
            <a:spLocks noGrp="1"/>
          </p:cNvSpPr>
          <p:nvPr>
            <p:ph type="dt" sz="half" idx="10"/>
          </p:nvPr>
        </p:nvSpPr>
        <p:spPr/>
        <p:txBody>
          <a:bodyPr/>
          <a:lstStyle/>
          <a:p>
            <a:fld id="{BBCA19BC-6197-5D42-92E2-A2E5E1A3F7E1}" type="datetimeFigureOut">
              <a:rPr lang="en-US" smtClean="0"/>
              <a:pPr/>
              <a:t>5/5/2019</a:t>
            </a:fld>
            <a:endParaRPr lang="en-US"/>
          </a:p>
        </p:txBody>
      </p:sp>
      <p:sp>
        <p:nvSpPr>
          <p:cNvPr id="5" name="Footer Placeholder 4">
            <a:extLst>
              <a:ext uri="{FF2B5EF4-FFF2-40B4-BE49-F238E27FC236}">
                <a16:creationId xmlns="" xmlns:a16="http://schemas.microsoft.com/office/drawing/2014/main" id="{4D48FE8D-05AB-574F-96C4-F928B030B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968F3A1-BC38-154E-B2DA-98AB8CE03F60}"/>
              </a:ext>
            </a:extLst>
          </p:cNvPr>
          <p:cNvSpPr>
            <a:spLocks noGrp="1"/>
          </p:cNvSpPr>
          <p:nvPr>
            <p:ph type="sldNum" sz="quarter" idx="12"/>
          </p:nvPr>
        </p:nvSpPr>
        <p:spPr/>
        <p:txBody>
          <a:bodyPr/>
          <a:lstStyle/>
          <a:p>
            <a:fld id="{A7876A82-D7BD-584C-8400-EDE25BC39F39}" type="slidenum">
              <a:rPr lang="en-US" smtClean="0"/>
              <a:pPr/>
              <a:t>‹#›</a:t>
            </a:fld>
            <a:endParaRPr lang="en-US"/>
          </a:p>
        </p:txBody>
      </p:sp>
    </p:spTree>
    <p:extLst>
      <p:ext uri="{BB962C8B-B14F-4D97-AF65-F5344CB8AC3E}">
        <p14:creationId xmlns="" xmlns:p14="http://schemas.microsoft.com/office/powerpoint/2010/main" val="105569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C5B7CF-19BC-0746-8912-8855C85E41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73AC3A9F-9C31-504C-82B7-CAF80A4B2C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0A78D4B6-4E77-1F47-8F69-30C76103B354}"/>
              </a:ext>
            </a:extLst>
          </p:cNvPr>
          <p:cNvSpPr>
            <a:spLocks noGrp="1"/>
          </p:cNvSpPr>
          <p:nvPr>
            <p:ph type="dt" sz="half" idx="10"/>
          </p:nvPr>
        </p:nvSpPr>
        <p:spPr/>
        <p:txBody>
          <a:bodyPr/>
          <a:lstStyle/>
          <a:p>
            <a:fld id="{BBCA19BC-6197-5D42-92E2-A2E5E1A3F7E1}" type="datetimeFigureOut">
              <a:rPr lang="en-US" smtClean="0"/>
              <a:pPr/>
              <a:t>5/5/2019</a:t>
            </a:fld>
            <a:endParaRPr lang="en-US"/>
          </a:p>
        </p:txBody>
      </p:sp>
      <p:sp>
        <p:nvSpPr>
          <p:cNvPr id="5" name="Footer Placeholder 4">
            <a:extLst>
              <a:ext uri="{FF2B5EF4-FFF2-40B4-BE49-F238E27FC236}">
                <a16:creationId xmlns="" xmlns:a16="http://schemas.microsoft.com/office/drawing/2014/main" id="{A8D1395D-23ED-764C-BD9B-94288B4905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3D3EC60-59F5-7243-A3C4-8AA8387BA719}"/>
              </a:ext>
            </a:extLst>
          </p:cNvPr>
          <p:cNvSpPr>
            <a:spLocks noGrp="1"/>
          </p:cNvSpPr>
          <p:nvPr>
            <p:ph type="sldNum" sz="quarter" idx="12"/>
          </p:nvPr>
        </p:nvSpPr>
        <p:spPr/>
        <p:txBody>
          <a:bodyPr/>
          <a:lstStyle/>
          <a:p>
            <a:fld id="{A7876A82-D7BD-584C-8400-EDE25BC39F39}" type="slidenum">
              <a:rPr lang="en-US" smtClean="0"/>
              <a:pPr/>
              <a:t>‹#›</a:t>
            </a:fld>
            <a:endParaRPr lang="en-US"/>
          </a:p>
        </p:txBody>
      </p:sp>
    </p:spTree>
    <p:extLst>
      <p:ext uri="{BB962C8B-B14F-4D97-AF65-F5344CB8AC3E}">
        <p14:creationId xmlns="" xmlns:p14="http://schemas.microsoft.com/office/powerpoint/2010/main" val="2731252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9038C4-0C17-F24E-89C6-840CC9CDA9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19A3A4C-2383-2A46-8FA3-CA04A3BFAD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F5D4E209-B698-BC48-A83D-004CF9B1E7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7B3A6EC2-2665-2E46-80ED-4EB62E7A3F74}"/>
              </a:ext>
            </a:extLst>
          </p:cNvPr>
          <p:cNvSpPr>
            <a:spLocks noGrp="1"/>
          </p:cNvSpPr>
          <p:nvPr>
            <p:ph type="dt" sz="half" idx="10"/>
          </p:nvPr>
        </p:nvSpPr>
        <p:spPr/>
        <p:txBody>
          <a:bodyPr/>
          <a:lstStyle/>
          <a:p>
            <a:fld id="{BBCA19BC-6197-5D42-92E2-A2E5E1A3F7E1}" type="datetimeFigureOut">
              <a:rPr lang="en-US" smtClean="0"/>
              <a:pPr/>
              <a:t>5/5/2019</a:t>
            </a:fld>
            <a:endParaRPr lang="en-US"/>
          </a:p>
        </p:txBody>
      </p:sp>
      <p:sp>
        <p:nvSpPr>
          <p:cNvPr id="6" name="Footer Placeholder 5">
            <a:extLst>
              <a:ext uri="{FF2B5EF4-FFF2-40B4-BE49-F238E27FC236}">
                <a16:creationId xmlns="" xmlns:a16="http://schemas.microsoft.com/office/drawing/2014/main" id="{E16C23C8-AB27-1546-9AE6-8ACA379606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335DE732-C4C8-364A-9AF1-762D55C8AC15}"/>
              </a:ext>
            </a:extLst>
          </p:cNvPr>
          <p:cNvSpPr>
            <a:spLocks noGrp="1"/>
          </p:cNvSpPr>
          <p:nvPr>
            <p:ph type="sldNum" sz="quarter" idx="12"/>
          </p:nvPr>
        </p:nvSpPr>
        <p:spPr/>
        <p:txBody>
          <a:bodyPr/>
          <a:lstStyle/>
          <a:p>
            <a:fld id="{A7876A82-D7BD-584C-8400-EDE25BC39F39}" type="slidenum">
              <a:rPr lang="en-US" smtClean="0"/>
              <a:pPr/>
              <a:t>‹#›</a:t>
            </a:fld>
            <a:endParaRPr lang="en-US"/>
          </a:p>
        </p:txBody>
      </p:sp>
    </p:spTree>
    <p:extLst>
      <p:ext uri="{BB962C8B-B14F-4D97-AF65-F5344CB8AC3E}">
        <p14:creationId xmlns="" xmlns:p14="http://schemas.microsoft.com/office/powerpoint/2010/main" val="184054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8F9B14-FFD7-4D48-9FD2-15C161751B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7CCC600D-B7F7-094D-9B37-42A4124964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44B14AC-7A0F-A541-9C43-1362F86C6F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9DA5E6AF-F017-F449-AEDE-4F0CBA95B6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6116A092-6BB5-1A43-B986-A08A26F82F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AD542C47-8FA8-5A47-AAD2-24A61F3529A8}"/>
              </a:ext>
            </a:extLst>
          </p:cNvPr>
          <p:cNvSpPr>
            <a:spLocks noGrp="1"/>
          </p:cNvSpPr>
          <p:nvPr>
            <p:ph type="dt" sz="half" idx="10"/>
          </p:nvPr>
        </p:nvSpPr>
        <p:spPr/>
        <p:txBody>
          <a:bodyPr/>
          <a:lstStyle/>
          <a:p>
            <a:fld id="{BBCA19BC-6197-5D42-92E2-A2E5E1A3F7E1}" type="datetimeFigureOut">
              <a:rPr lang="en-US" smtClean="0"/>
              <a:pPr/>
              <a:t>5/5/2019</a:t>
            </a:fld>
            <a:endParaRPr lang="en-US"/>
          </a:p>
        </p:txBody>
      </p:sp>
      <p:sp>
        <p:nvSpPr>
          <p:cNvPr id="8" name="Footer Placeholder 7">
            <a:extLst>
              <a:ext uri="{FF2B5EF4-FFF2-40B4-BE49-F238E27FC236}">
                <a16:creationId xmlns="" xmlns:a16="http://schemas.microsoft.com/office/drawing/2014/main" id="{D80E3F0E-ADB8-F340-8924-445112170C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751AE523-2EC7-6C47-ADBC-773CE09A01C5}"/>
              </a:ext>
            </a:extLst>
          </p:cNvPr>
          <p:cNvSpPr>
            <a:spLocks noGrp="1"/>
          </p:cNvSpPr>
          <p:nvPr>
            <p:ph type="sldNum" sz="quarter" idx="12"/>
          </p:nvPr>
        </p:nvSpPr>
        <p:spPr/>
        <p:txBody>
          <a:bodyPr/>
          <a:lstStyle/>
          <a:p>
            <a:fld id="{A7876A82-D7BD-584C-8400-EDE25BC39F39}" type="slidenum">
              <a:rPr lang="en-US" smtClean="0"/>
              <a:pPr/>
              <a:t>‹#›</a:t>
            </a:fld>
            <a:endParaRPr lang="en-US"/>
          </a:p>
        </p:txBody>
      </p:sp>
    </p:spTree>
    <p:extLst>
      <p:ext uri="{BB962C8B-B14F-4D97-AF65-F5344CB8AC3E}">
        <p14:creationId xmlns="" xmlns:p14="http://schemas.microsoft.com/office/powerpoint/2010/main" val="104213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A3A98C-768C-7F4E-B1C9-1B755338E1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21F9F254-266D-104D-ABD6-1B469C951CF2}"/>
              </a:ext>
            </a:extLst>
          </p:cNvPr>
          <p:cNvSpPr>
            <a:spLocks noGrp="1"/>
          </p:cNvSpPr>
          <p:nvPr>
            <p:ph type="dt" sz="half" idx="10"/>
          </p:nvPr>
        </p:nvSpPr>
        <p:spPr/>
        <p:txBody>
          <a:bodyPr/>
          <a:lstStyle/>
          <a:p>
            <a:fld id="{BBCA19BC-6197-5D42-92E2-A2E5E1A3F7E1}" type="datetimeFigureOut">
              <a:rPr lang="en-US" smtClean="0"/>
              <a:pPr/>
              <a:t>5/5/2019</a:t>
            </a:fld>
            <a:endParaRPr lang="en-US"/>
          </a:p>
        </p:txBody>
      </p:sp>
      <p:sp>
        <p:nvSpPr>
          <p:cNvPr id="4" name="Footer Placeholder 3">
            <a:extLst>
              <a:ext uri="{FF2B5EF4-FFF2-40B4-BE49-F238E27FC236}">
                <a16:creationId xmlns="" xmlns:a16="http://schemas.microsoft.com/office/drawing/2014/main" id="{DA85425C-4264-3441-BF23-2D3FC21DF9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DBE1F898-28C7-EC44-B4EB-3FB301785900}"/>
              </a:ext>
            </a:extLst>
          </p:cNvPr>
          <p:cNvSpPr>
            <a:spLocks noGrp="1"/>
          </p:cNvSpPr>
          <p:nvPr>
            <p:ph type="sldNum" sz="quarter" idx="12"/>
          </p:nvPr>
        </p:nvSpPr>
        <p:spPr/>
        <p:txBody>
          <a:bodyPr/>
          <a:lstStyle/>
          <a:p>
            <a:fld id="{A7876A82-D7BD-584C-8400-EDE25BC39F39}" type="slidenum">
              <a:rPr lang="en-US" smtClean="0"/>
              <a:pPr/>
              <a:t>‹#›</a:t>
            </a:fld>
            <a:endParaRPr lang="en-US"/>
          </a:p>
        </p:txBody>
      </p:sp>
    </p:spTree>
    <p:extLst>
      <p:ext uri="{BB962C8B-B14F-4D97-AF65-F5344CB8AC3E}">
        <p14:creationId xmlns="" xmlns:p14="http://schemas.microsoft.com/office/powerpoint/2010/main" val="3425466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BB07E14-44E8-1442-B8B1-E4A493E0B9CC}"/>
              </a:ext>
            </a:extLst>
          </p:cNvPr>
          <p:cNvSpPr>
            <a:spLocks noGrp="1"/>
          </p:cNvSpPr>
          <p:nvPr>
            <p:ph type="dt" sz="half" idx="10"/>
          </p:nvPr>
        </p:nvSpPr>
        <p:spPr/>
        <p:txBody>
          <a:bodyPr/>
          <a:lstStyle/>
          <a:p>
            <a:fld id="{BBCA19BC-6197-5D42-92E2-A2E5E1A3F7E1}" type="datetimeFigureOut">
              <a:rPr lang="en-US" smtClean="0"/>
              <a:pPr/>
              <a:t>5/5/2019</a:t>
            </a:fld>
            <a:endParaRPr lang="en-US"/>
          </a:p>
        </p:txBody>
      </p:sp>
      <p:sp>
        <p:nvSpPr>
          <p:cNvPr id="3" name="Footer Placeholder 2">
            <a:extLst>
              <a:ext uri="{FF2B5EF4-FFF2-40B4-BE49-F238E27FC236}">
                <a16:creationId xmlns="" xmlns:a16="http://schemas.microsoft.com/office/drawing/2014/main" id="{797AF3F8-8A61-8E49-9282-65EE127798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6DDC52D2-118C-BD47-92AD-C4880D04755D}"/>
              </a:ext>
            </a:extLst>
          </p:cNvPr>
          <p:cNvSpPr>
            <a:spLocks noGrp="1"/>
          </p:cNvSpPr>
          <p:nvPr>
            <p:ph type="sldNum" sz="quarter" idx="12"/>
          </p:nvPr>
        </p:nvSpPr>
        <p:spPr/>
        <p:txBody>
          <a:bodyPr/>
          <a:lstStyle/>
          <a:p>
            <a:fld id="{A7876A82-D7BD-584C-8400-EDE25BC39F39}" type="slidenum">
              <a:rPr lang="en-US" smtClean="0"/>
              <a:pPr/>
              <a:t>‹#›</a:t>
            </a:fld>
            <a:endParaRPr lang="en-US"/>
          </a:p>
        </p:txBody>
      </p:sp>
    </p:spTree>
    <p:extLst>
      <p:ext uri="{BB962C8B-B14F-4D97-AF65-F5344CB8AC3E}">
        <p14:creationId xmlns="" xmlns:p14="http://schemas.microsoft.com/office/powerpoint/2010/main" val="3670860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C0A758-E0C1-CB4A-9B8F-C9638BB64A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560A7DFE-9093-F94C-866F-8FC7ADB263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7A1AE8B7-14D0-9B41-913C-61FACFECAB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F797375-D523-594E-9647-C38B1B73DE99}"/>
              </a:ext>
            </a:extLst>
          </p:cNvPr>
          <p:cNvSpPr>
            <a:spLocks noGrp="1"/>
          </p:cNvSpPr>
          <p:nvPr>
            <p:ph type="dt" sz="half" idx="10"/>
          </p:nvPr>
        </p:nvSpPr>
        <p:spPr/>
        <p:txBody>
          <a:bodyPr/>
          <a:lstStyle/>
          <a:p>
            <a:fld id="{BBCA19BC-6197-5D42-92E2-A2E5E1A3F7E1}" type="datetimeFigureOut">
              <a:rPr lang="en-US" smtClean="0"/>
              <a:pPr/>
              <a:t>5/5/2019</a:t>
            </a:fld>
            <a:endParaRPr lang="en-US"/>
          </a:p>
        </p:txBody>
      </p:sp>
      <p:sp>
        <p:nvSpPr>
          <p:cNvPr id="6" name="Footer Placeholder 5">
            <a:extLst>
              <a:ext uri="{FF2B5EF4-FFF2-40B4-BE49-F238E27FC236}">
                <a16:creationId xmlns="" xmlns:a16="http://schemas.microsoft.com/office/drawing/2014/main" id="{3557FFEF-C2F2-1F4E-9918-54A2672BB6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667D868-8BFA-0E4D-814F-7DA355A89AA1}"/>
              </a:ext>
            </a:extLst>
          </p:cNvPr>
          <p:cNvSpPr>
            <a:spLocks noGrp="1"/>
          </p:cNvSpPr>
          <p:nvPr>
            <p:ph type="sldNum" sz="quarter" idx="12"/>
          </p:nvPr>
        </p:nvSpPr>
        <p:spPr/>
        <p:txBody>
          <a:bodyPr/>
          <a:lstStyle/>
          <a:p>
            <a:fld id="{A7876A82-D7BD-584C-8400-EDE25BC39F39}" type="slidenum">
              <a:rPr lang="en-US" smtClean="0"/>
              <a:pPr/>
              <a:t>‹#›</a:t>
            </a:fld>
            <a:endParaRPr lang="en-US"/>
          </a:p>
        </p:txBody>
      </p:sp>
    </p:spTree>
    <p:extLst>
      <p:ext uri="{BB962C8B-B14F-4D97-AF65-F5344CB8AC3E}">
        <p14:creationId xmlns="" xmlns:p14="http://schemas.microsoft.com/office/powerpoint/2010/main" val="1076376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B4FCD6-28E9-E543-ACF3-D6D4935B5E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A0FE2F10-148E-AE4E-AC5A-5767EE68EE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B98F597B-58E7-054E-837F-BD1273043C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32B0CD27-E74E-9E4C-B8DD-44FC2AC6565F}"/>
              </a:ext>
            </a:extLst>
          </p:cNvPr>
          <p:cNvSpPr>
            <a:spLocks noGrp="1"/>
          </p:cNvSpPr>
          <p:nvPr>
            <p:ph type="dt" sz="half" idx="10"/>
          </p:nvPr>
        </p:nvSpPr>
        <p:spPr/>
        <p:txBody>
          <a:bodyPr/>
          <a:lstStyle/>
          <a:p>
            <a:fld id="{BBCA19BC-6197-5D42-92E2-A2E5E1A3F7E1}" type="datetimeFigureOut">
              <a:rPr lang="en-US" smtClean="0"/>
              <a:pPr/>
              <a:t>5/5/2019</a:t>
            </a:fld>
            <a:endParaRPr lang="en-US"/>
          </a:p>
        </p:txBody>
      </p:sp>
      <p:sp>
        <p:nvSpPr>
          <p:cNvPr id="6" name="Footer Placeholder 5">
            <a:extLst>
              <a:ext uri="{FF2B5EF4-FFF2-40B4-BE49-F238E27FC236}">
                <a16:creationId xmlns="" xmlns:a16="http://schemas.microsoft.com/office/drawing/2014/main" id="{CD562FE6-1779-AF45-940D-D184BA0079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2DC5D9A-D9EC-0F41-85AF-3D6F65078167}"/>
              </a:ext>
            </a:extLst>
          </p:cNvPr>
          <p:cNvSpPr>
            <a:spLocks noGrp="1"/>
          </p:cNvSpPr>
          <p:nvPr>
            <p:ph type="sldNum" sz="quarter" idx="12"/>
          </p:nvPr>
        </p:nvSpPr>
        <p:spPr/>
        <p:txBody>
          <a:bodyPr/>
          <a:lstStyle/>
          <a:p>
            <a:fld id="{A7876A82-D7BD-584C-8400-EDE25BC39F39}" type="slidenum">
              <a:rPr lang="en-US" smtClean="0"/>
              <a:pPr/>
              <a:t>‹#›</a:t>
            </a:fld>
            <a:endParaRPr lang="en-US"/>
          </a:p>
        </p:txBody>
      </p:sp>
    </p:spTree>
    <p:extLst>
      <p:ext uri="{BB962C8B-B14F-4D97-AF65-F5344CB8AC3E}">
        <p14:creationId xmlns="" xmlns:p14="http://schemas.microsoft.com/office/powerpoint/2010/main" val="459243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86239283-AB26-274E-8E6F-87AA2DAEB3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A56ACB00-2E34-AC4B-9BDE-A1F261C078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C74AB0D-DD86-094F-BB87-4B8A2EC457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CA19BC-6197-5D42-92E2-A2E5E1A3F7E1}" type="datetimeFigureOut">
              <a:rPr lang="en-US" smtClean="0"/>
              <a:pPr/>
              <a:t>5/5/2019</a:t>
            </a:fld>
            <a:endParaRPr lang="en-US"/>
          </a:p>
        </p:txBody>
      </p:sp>
      <p:sp>
        <p:nvSpPr>
          <p:cNvPr id="5" name="Footer Placeholder 4">
            <a:extLst>
              <a:ext uri="{FF2B5EF4-FFF2-40B4-BE49-F238E27FC236}">
                <a16:creationId xmlns="" xmlns:a16="http://schemas.microsoft.com/office/drawing/2014/main" id="{889ED18D-6D59-1044-94C9-2CEA9DB983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25D4737D-88BD-0240-A998-4328BB4587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876A82-D7BD-584C-8400-EDE25BC39F39}" type="slidenum">
              <a:rPr lang="en-US" smtClean="0"/>
              <a:pPr/>
              <a:t>‹#›</a:t>
            </a:fld>
            <a:endParaRPr lang="en-US"/>
          </a:p>
        </p:txBody>
      </p:sp>
    </p:spTree>
    <p:extLst>
      <p:ext uri="{BB962C8B-B14F-4D97-AF65-F5344CB8AC3E}">
        <p14:creationId xmlns="" xmlns:p14="http://schemas.microsoft.com/office/powerpoint/2010/main" val="2717569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FF3524-5E75-BC44-AE98-A8117DDD5232}"/>
              </a:ext>
            </a:extLst>
          </p:cNvPr>
          <p:cNvSpPr>
            <a:spLocks noGrp="1"/>
          </p:cNvSpPr>
          <p:nvPr>
            <p:ph type="ctrTitle"/>
          </p:nvPr>
        </p:nvSpPr>
        <p:spPr/>
        <p:txBody>
          <a:bodyPr/>
          <a:lstStyle/>
          <a:p>
            <a:r>
              <a:rPr lang="en-US" dirty="0"/>
              <a:t>MOOCs as a Tool of Educational Development</a:t>
            </a:r>
          </a:p>
        </p:txBody>
      </p:sp>
      <p:sp>
        <p:nvSpPr>
          <p:cNvPr id="3" name="Subtitle 2">
            <a:extLst>
              <a:ext uri="{FF2B5EF4-FFF2-40B4-BE49-F238E27FC236}">
                <a16:creationId xmlns="" xmlns:a16="http://schemas.microsoft.com/office/drawing/2014/main" id="{69D45FD9-B0B1-074B-8DDF-D6AD077B7D3D}"/>
              </a:ext>
            </a:extLst>
          </p:cNvPr>
          <p:cNvSpPr>
            <a:spLocks noGrp="1"/>
          </p:cNvSpPr>
          <p:nvPr>
            <p:ph type="subTitle" idx="1"/>
          </p:nvPr>
        </p:nvSpPr>
        <p:spPr>
          <a:xfrm>
            <a:off x="1523999" y="3602037"/>
            <a:ext cx="9353797" cy="2288124"/>
          </a:xfrm>
        </p:spPr>
        <p:txBody>
          <a:bodyPr>
            <a:normAutofit fontScale="92500" lnSpcReduction="20000"/>
          </a:bodyPr>
          <a:lstStyle/>
          <a:p>
            <a:pPr algn="r"/>
            <a:r>
              <a:rPr lang="en-US" b="1" dirty="0"/>
              <a:t>Muhammad Junaid k16-3747</a:t>
            </a:r>
          </a:p>
          <a:p>
            <a:pPr algn="r"/>
            <a:r>
              <a:rPr lang="en-US" b="1" dirty="0" err="1"/>
              <a:t>AliAkber</a:t>
            </a:r>
            <a:r>
              <a:rPr lang="en-US" b="1" dirty="0"/>
              <a:t> </a:t>
            </a:r>
            <a:r>
              <a:rPr lang="en-US" b="1" dirty="0" err="1"/>
              <a:t>Saifuddin</a:t>
            </a:r>
            <a:r>
              <a:rPr lang="en-US" b="1" dirty="0"/>
              <a:t> k16-3713</a:t>
            </a:r>
          </a:p>
          <a:p>
            <a:pPr algn="r"/>
            <a:r>
              <a:rPr lang="en-US" b="1" dirty="0"/>
              <a:t>Syed </a:t>
            </a:r>
            <a:r>
              <a:rPr lang="en-US" b="1" dirty="0" err="1"/>
              <a:t>Ashar</a:t>
            </a:r>
            <a:r>
              <a:rPr lang="en-US" b="1" dirty="0"/>
              <a:t> Ali k16-3726</a:t>
            </a:r>
          </a:p>
          <a:p>
            <a:pPr algn="r"/>
            <a:r>
              <a:rPr lang="en-US" b="1" dirty="0"/>
              <a:t>Abdul Rehman k16-3743</a:t>
            </a:r>
          </a:p>
          <a:p>
            <a:pPr algn="r"/>
            <a:r>
              <a:rPr lang="en-US" b="1" dirty="0" err="1"/>
              <a:t>Doulat</a:t>
            </a:r>
            <a:r>
              <a:rPr lang="en-US" b="1" dirty="0"/>
              <a:t> Singh k16-3705</a:t>
            </a:r>
          </a:p>
          <a:p>
            <a:pPr algn="r"/>
            <a:r>
              <a:rPr lang="en-US" b="1" dirty="0"/>
              <a:t>Osama </a:t>
            </a:r>
            <a:r>
              <a:rPr lang="en-US" b="1" dirty="0" err="1"/>
              <a:t>Shahid</a:t>
            </a:r>
            <a:r>
              <a:rPr lang="en-US" b="1" dirty="0"/>
              <a:t> k16-3756 </a:t>
            </a:r>
            <a:r>
              <a:rPr lang="en-US" dirty="0"/>
              <a:t> </a:t>
            </a:r>
          </a:p>
        </p:txBody>
      </p:sp>
    </p:spTree>
    <p:extLst>
      <p:ext uri="{BB962C8B-B14F-4D97-AF65-F5344CB8AC3E}">
        <p14:creationId xmlns="" xmlns:p14="http://schemas.microsoft.com/office/powerpoint/2010/main" val="8985181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760A3CD6-983C-DC43-B70C-96103C17363D}"/>
              </a:ext>
            </a:extLst>
          </p:cNvPr>
          <p:cNvSpPr>
            <a:spLocks noGrp="1"/>
          </p:cNvSpPr>
          <p:nvPr>
            <p:ph idx="1"/>
          </p:nvPr>
        </p:nvSpPr>
        <p:spPr>
          <a:xfrm>
            <a:off x="838200" y="459619"/>
            <a:ext cx="10515600" cy="5717344"/>
          </a:xfrm>
        </p:spPr>
        <p:txBody>
          <a:bodyPr>
            <a:normAutofit lnSpcReduction="10000"/>
          </a:bodyPr>
          <a:lstStyle/>
          <a:p>
            <a:pPr>
              <a:buFont typeface="Wingdings" pitchFamily="2" charset="2"/>
              <a:buChar char="Ø"/>
            </a:pPr>
            <a:r>
              <a:rPr lang="en-US" dirty="0"/>
              <a:t>Teachers express reservations regarding the quality of education provided via MOOCs because of the lack of better testing systems and interactive sessions but they do think that the open forums for discussions with the offered courses can help students better understand the course material . </a:t>
            </a:r>
          </a:p>
          <a:p>
            <a:pPr>
              <a:buFont typeface="Wingdings" pitchFamily="2" charset="2"/>
              <a:buChar char="Ø"/>
            </a:pPr>
            <a:r>
              <a:rPr lang="en-US" dirty="0"/>
              <a:t>Some teachers themselves have taken MOOCs courses to keep up with the advancements in their respective fields  and found them effective. So they do recommend their students to take such courses although they do believe that MOOCs should never be a complete replacement for the traditional education system . </a:t>
            </a:r>
          </a:p>
          <a:p>
            <a:pPr>
              <a:buFont typeface="Wingdings" pitchFamily="2" charset="2"/>
              <a:buChar char="Ø"/>
            </a:pPr>
            <a:r>
              <a:rPr lang="en-US" dirty="0"/>
              <a:t>Credibility of MOOCs courses can be improved by adding online testing systems to prevent cheating , projects and assignments with strict deadlines and direct student to instructor communication platforms .</a:t>
            </a:r>
          </a:p>
        </p:txBody>
      </p:sp>
    </p:spTree>
    <p:extLst>
      <p:ext uri="{BB962C8B-B14F-4D97-AF65-F5344CB8AC3E}">
        <p14:creationId xmlns="" xmlns:p14="http://schemas.microsoft.com/office/powerpoint/2010/main" val="9361764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CF9986-7264-3049-B7E6-2C951DF795E7}"/>
              </a:ext>
            </a:extLst>
          </p:cNvPr>
          <p:cNvSpPr>
            <a:spLocks noGrp="1"/>
          </p:cNvSpPr>
          <p:nvPr>
            <p:ph type="title"/>
          </p:nvPr>
        </p:nvSpPr>
        <p:spPr/>
        <p:txBody>
          <a:bodyPr/>
          <a:lstStyle/>
          <a:p>
            <a:r>
              <a:rPr lang="en-US" dirty="0" smtClean="0"/>
              <a:t>Conclusion ( network engineer </a:t>
            </a:r>
            <a:r>
              <a:rPr lang="en-US" dirty="0" err="1" smtClean="0"/>
              <a:t>abdul</a:t>
            </a:r>
            <a:r>
              <a:rPr lang="en-US" dirty="0" smtClean="0"/>
              <a:t> 11 )</a:t>
            </a:r>
            <a:endParaRPr lang="en-US" dirty="0"/>
          </a:p>
        </p:txBody>
      </p:sp>
      <p:sp>
        <p:nvSpPr>
          <p:cNvPr id="3" name="Content Placeholder 2">
            <a:extLst>
              <a:ext uri="{FF2B5EF4-FFF2-40B4-BE49-F238E27FC236}">
                <a16:creationId xmlns="" xmlns:a16="http://schemas.microsoft.com/office/drawing/2014/main" id="{977D7C86-0C83-CD40-B430-479451572FA4}"/>
              </a:ext>
            </a:extLst>
          </p:cNvPr>
          <p:cNvSpPr>
            <a:spLocks noGrp="1"/>
          </p:cNvSpPr>
          <p:nvPr>
            <p:ph idx="1"/>
          </p:nvPr>
        </p:nvSpPr>
        <p:spPr/>
        <p:txBody>
          <a:bodyPr>
            <a:normAutofit/>
          </a:bodyPr>
          <a:lstStyle/>
          <a:p>
            <a:pPr marL="0" indent="0">
              <a:buNone/>
            </a:pPr>
            <a:r>
              <a:rPr lang="en-US" dirty="0"/>
              <a:t>MOOCs are an innovative addition to the education system which although can not replace the traditional education system completely but can be really instrumental in the spread of knowledge to anyone willing to supplement their current knowledge or learn completely new stuff without hindrances of time and cost . Despite some of their drawbacks constant improvements are being made in the system to make it more accessible to all . Thus , MOOCs can play an important role in the progress and development of the existing education system.</a:t>
            </a:r>
          </a:p>
        </p:txBody>
      </p:sp>
    </p:spTree>
    <p:extLst>
      <p:ext uri="{BB962C8B-B14F-4D97-AF65-F5344CB8AC3E}">
        <p14:creationId xmlns="" xmlns:p14="http://schemas.microsoft.com/office/powerpoint/2010/main" val="16210370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2FE505-557F-1A47-B371-013A96274CDF}"/>
              </a:ext>
            </a:extLst>
          </p:cNvPr>
          <p:cNvSpPr>
            <a:spLocks noGrp="1"/>
          </p:cNvSpPr>
          <p:nvPr>
            <p:ph type="title"/>
          </p:nvPr>
        </p:nvSpPr>
        <p:spPr/>
        <p:txBody>
          <a:bodyPr/>
          <a:lstStyle/>
          <a:p>
            <a:r>
              <a:rPr lang="en-US" dirty="0" smtClean="0"/>
              <a:t>Recommendation: (Osama </a:t>
            </a:r>
            <a:r>
              <a:rPr lang="en-US" dirty="0" err="1" smtClean="0"/>
              <a:t>Shahid</a:t>
            </a:r>
            <a:r>
              <a:rPr lang="en-US" dirty="0" smtClean="0"/>
              <a:t>)</a:t>
            </a:r>
            <a:endParaRPr lang="en-US" dirty="0"/>
          </a:p>
        </p:txBody>
      </p:sp>
      <p:sp>
        <p:nvSpPr>
          <p:cNvPr id="3" name="Content Placeholder 2">
            <a:extLst>
              <a:ext uri="{FF2B5EF4-FFF2-40B4-BE49-F238E27FC236}">
                <a16:creationId xmlns="" xmlns:a16="http://schemas.microsoft.com/office/drawing/2014/main" id="{9A757D19-DB68-ED4B-8DB8-A9907CFCE8BD}"/>
              </a:ext>
            </a:extLst>
          </p:cNvPr>
          <p:cNvSpPr>
            <a:spLocks noGrp="1"/>
          </p:cNvSpPr>
          <p:nvPr>
            <p:ph idx="1"/>
          </p:nvPr>
        </p:nvSpPr>
        <p:spPr/>
        <p:txBody>
          <a:bodyPr/>
          <a:lstStyle/>
          <a:p>
            <a:pPr marL="0" indent="0">
              <a:buFont typeface="Wingdings" pitchFamily="2" charset="2"/>
              <a:buChar char="Ø"/>
            </a:pPr>
            <a:r>
              <a:rPr lang="en-US" dirty="0"/>
              <a:t>MOOCs can be a very important learning tool in the future but some changes need to be made to them to make them a more plausible option of learning for students far and wide .</a:t>
            </a:r>
          </a:p>
          <a:p>
            <a:pPr marL="0" indent="0">
              <a:buFont typeface="Wingdings" pitchFamily="2" charset="2"/>
              <a:buChar char="Ø"/>
            </a:pPr>
            <a:r>
              <a:rPr lang="en-US" dirty="0"/>
              <a:t>With improvements in the testing system to increase the course credibility and addition of open forum for students and teachers both can make them the future of education . </a:t>
            </a:r>
          </a:p>
          <a:p>
            <a:pPr marL="0" indent="0">
              <a:buFont typeface="Wingdings" pitchFamily="2" charset="2"/>
              <a:buChar char="Ø"/>
            </a:pPr>
            <a:r>
              <a:rPr lang="en-US" dirty="0"/>
              <a:t>Better access to internet in remote areas , offline availability of courses and decreasing course cost can be very effective in making MOOCs accessible to all .</a:t>
            </a:r>
          </a:p>
        </p:txBody>
      </p:sp>
    </p:spTree>
    <p:extLst>
      <p:ext uri="{BB962C8B-B14F-4D97-AF65-F5344CB8AC3E}">
        <p14:creationId xmlns="" xmlns:p14="http://schemas.microsoft.com/office/powerpoint/2010/main" val="9798510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73D28B-1987-944A-87D4-2489270B04E9}"/>
              </a:ext>
            </a:extLst>
          </p:cNvPr>
          <p:cNvSpPr>
            <a:spLocks noGrp="1"/>
          </p:cNvSpPr>
          <p:nvPr>
            <p:ph type="title"/>
          </p:nvPr>
        </p:nvSpPr>
        <p:spPr/>
        <p:txBody>
          <a:bodyPr/>
          <a:lstStyle/>
          <a:p>
            <a:r>
              <a:rPr lang="en-US" dirty="0"/>
              <a:t>Introduction &amp; </a:t>
            </a:r>
            <a:r>
              <a:rPr lang="en-US" dirty="0" smtClean="0"/>
              <a:t>History( </a:t>
            </a:r>
            <a:r>
              <a:rPr lang="en-US" dirty="0" err="1" smtClean="0"/>
              <a:t>Ashar</a:t>
            </a:r>
            <a:r>
              <a:rPr lang="en-US" dirty="0" smtClean="0"/>
              <a:t>)</a:t>
            </a:r>
            <a:endParaRPr lang="en-US" dirty="0"/>
          </a:p>
        </p:txBody>
      </p:sp>
      <p:sp>
        <p:nvSpPr>
          <p:cNvPr id="3" name="Content Placeholder 2">
            <a:extLst>
              <a:ext uri="{FF2B5EF4-FFF2-40B4-BE49-F238E27FC236}">
                <a16:creationId xmlns="" xmlns:a16="http://schemas.microsoft.com/office/drawing/2014/main" id="{0C2122FB-07E5-3C4F-A02A-DE5BE5CA5F20}"/>
              </a:ext>
            </a:extLst>
          </p:cNvPr>
          <p:cNvSpPr>
            <a:spLocks noGrp="1"/>
          </p:cNvSpPr>
          <p:nvPr>
            <p:ph idx="1"/>
          </p:nvPr>
        </p:nvSpPr>
        <p:spPr>
          <a:xfrm>
            <a:off x="838200" y="1540617"/>
            <a:ext cx="10515600" cy="4351338"/>
          </a:xfrm>
        </p:spPr>
        <p:txBody>
          <a:bodyPr>
            <a:normAutofit lnSpcReduction="10000"/>
          </a:bodyPr>
          <a:lstStyle/>
          <a:p>
            <a:pPr>
              <a:buFont typeface="Wingdings" pitchFamily="2" charset="2"/>
              <a:buChar char="Ø"/>
            </a:pPr>
            <a:endParaRPr lang="en-US" dirty="0"/>
          </a:p>
          <a:p>
            <a:pPr>
              <a:lnSpc>
                <a:spcPct val="200000"/>
              </a:lnSpc>
              <a:buFont typeface="Wingdings" pitchFamily="2" charset="2"/>
              <a:buChar char="Ø"/>
            </a:pPr>
            <a:r>
              <a:rPr lang="en-US" dirty="0"/>
              <a:t>Massive Open Online Course</a:t>
            </a:r>
          </a:p>
          <a:p>
            <a:pPr>
              <a:lnSpc>
                <a:spcPct val="200000"/>
              </a:lnSpc>
              <a:buFont typeface="Wingdings" pitchFamily="2" charset="2"/>
              <a:buChar char="Ø"/>
            </a:pPr>
            <a:r>
              <a:rPr lang="en-US" dirty="0"/>
              <a:t>Evolution of </a:t>
            </a:r>
            <a:r>
              <a:rPr lang="en-US" dirty="0" err="1"/>
              <a:t>OpenCourseWare</a:t>
            </a:r>
            <a:r>
              <a:rPr lang="en-US" dirty="0"/>
              <a:t> founded by MIT in 2001.</a:t>
            </a:r>
          </a:p>
          <a:p>
            <a:pPr>
              <a:lnSpc>
                <a:spcPct val="200000"/>
              </a:lnSpc>
              <a:buFont typeface="Wingdings" pitchFamily="2" charset="2"/>
              <a:buChar char="Ø"/>
            </a:pPr>
            <a:r>
              <a:rPr lang="en-US" dirty="0"/>
              <a:t>Connectivism and Connective Knowledge 2008</a:t>
            </a:r>
          </a:p>
          <a:p>
            <a:pPr>
              <a:lnSpc>
                <a:spcPct val="200000"/>
              </a:lnSpc>
              <a:buFont typeface="Wingdings" pitchFamily="2" charset="2"/>
              <a:buChar char="Ø"/>
            </a:pPr>
            <a:r>
              <a:rPr lang="en-US" dirty="0"/>
              <a:t>Types( </a:t>
            </a:r>
            <a:r>
              <a:rPr lang="en-US" dirty="0" err="1"/>
              <a:t>xMOOC</a:t>
            </a:r>
            <a:r>
              <a:rPr lang="en-US" dirty="0"/>
              <a:t> , </a:t>
            </a:r>
            <a:r>
              <a:rPr lang="en-US" dirty="0" err="1"/>
              <a:t>hMOOC</a:t>
            </a:r>
            <a:r>
              <a:rPr lang="en-US" dirty="0"/>
              <a:t> , </a:t>
            </a:r>
            <a:r>
              <a:rPr lang="en-US" dirty="0" err="1"/>
              <a:t>cMOOC</a:t>
            </a:r>
            <a:r>
              <a:rPr lang="en-US" dirty="0"/>
              <a:t> )</a:t>
            </a:r>
          </a:p>
          <a:p>
            <a:pPr>
              <a:buFont typeface="Wingdings" pitchFamily="2" charset="2"/>
              <a:buChar char="Ø"/>
            </a:pPr>
            <a:endParaRPr lang="en-US" dirty="0"/>
          </a:p>
          <a:p>
            <a:pPr marL="0" indent="0">
              <a:buNone/>
            </a:pPr>
            <a:endParaRPr lang="en-US" dirty="0"/>
          </a:p>
        </p:txBody>
      </p:sp>
    </p:spTree>
    <p:extLst>
      <p:ext uri="{BB962C8B-B14F-4D97-AF65-F5344CB8AC3E}">
        <p14:creationId xmlns="" xmlns:p14="http://schemas.microsoft.com/office/powerpoint/2010/main" val="39154185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B9DC15-8B5A-5745-A401-A58E080C56FD}"/>
              </a:ext>
            </a:extLst>
          </p:cNvPr>
          <p:cNvSpPr>
            <a:spLocks noGrp="1"/>
          </p:cNvSpPr>
          <p:nvPr>
            <p:ph type="title"/>
          </p:nvPr>
        </p:nvSpPr>
        <p:spPr/>
        <p:txBody>
          <a:bodyPr/>
          <a:lstStyle/>
          <a:p>
            <a:r>
              <a:rPr lang="en-US" dirty="0"/>
              <a:t>Research Question</a:t>
            </a:r>
            <a:r>
              <a:rPr lang="en-US" dirty="0" smtClean="0"/>
              <a:t>? ( </a:t>
            </a:r>
            <a:r>
              <a:rPr lang="en-US" dirty="0" err="1" smtClean="0"/>
              <a:t>juni</a:t>
            </a:r>
            <a:r>
              <a:rPr lang="en-US" dirty="0" smtClean="0"/>
              <a:t> 3 , 4 )</a:t>
            </a:r>
            <a:endParaRPr lang="en-US" dirty="0"/>
          </a:p>
        </p:txBody>
      </p:sp>
      <p:sp>
        <p:nvSpPr>
          <p:cNvPr id="3" name="Content Placeholder 2">
            <a:extLst>
              <a:ext uri="{FF2B5EF4-FFF2-40B4-BE49-F238E27FC236}">
                <a16:creationId xmlns="" xmlns:a16="http://schemas.microsoft.com/office/drawing/2014/main" id="{EF2763DD-2B8C-CB4A-A4C4-A1E5AADAA6DA}"/>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sz="4000" dirty="0"/>
              <a:t>How MOOCs can enhance the quality of education in developing countries ? </a:t>
            </a:r>
          </a:p>
        </p:txBody>
      </p:sp>
    </p:spTree>
    <p:extLst>
      <p:ext uri="{BB962C8B-B14F-4D97-AF65-F5344CB8AC3E}">
        <p14:creationId xmlns="" xmlns:p14="http://schemas.microsoft.com/office/powerpoint/2010/main" val="1606285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EEEA2A9-5601-C547-BE02-474E6A763778}"/>
              </a:ext>
            </a:extLst>
          </p:cNvPr>
          <p:cNvSpPr>
            <a:spLocks noGrp="1"/>
          </p:cNvSpPr>
          <p:nvPr>
            <p:ph idx="1"/>
          </p:nvPr>
        </p:nvSpPr>
        <p:spPr>
          <a:xfrm>
            <a:off x="648195" y="875599"/>
            <a:ext cx="10515600" cy="4351338"/>
          </a:xfrm>
        </p:spPr>
        <p:txBody>
          <a:bodyPr>
            <a:normAutofit fontScale="92500" lnSpcReduction="20000"/>
          </a:bodyPr>
          <a:lstStyle/>
          <a:p>
            <a:pPr>
              <a:lnSpc>
                <a:spcPct val="200000"/>
              </a:lnSpc>
              <a:buFont typeface="Wingdings" pitchFamily="2" charset="2"/>
              <a:buChar char="Ø"/>
            </a:pPr>
            <a:r>
              <a:rPr lang="en-US" dirty="0"/>
              <a:t> Low Quality of Education in Developing Countries</a:t>
            </a:r>
          </a:p>
          <a:p>
            <a:pPr>
              <a:lnSpc>
                <a:spcPct val="200000"/>
              </a:lnSpc>
              <a:buFont typeface="Wingdings" pitchFamily="2" charset="2"/>
              <a:buChar char="Ø"/>
            </a:pPr>
            <a:r>
              <a:rPr lang="en-US" dirty="0"/>
              <a:t>Hinderances to Access Education</a:t>
            </a:r>
          </a:p>
          <a:p>
            <a:pPr>
              <a:lnSpc>
                <a:spcPct val="200000"/>
              </a:lnSpc>
              <a:buFont typeface="Wingdings" pitchFamily="2" charset="2"/>
              <a:buChar char="Ø"/>
            </a:pPr>
            <a:r>
              <a:rPr lang="en-US" dirty="0"/>
              <a:t>High Cost of Education </a:t>
            </a:r>
          </a:p>
          <a:p>
            <a:pPr>
              <a:lnSpc>
                <a:spcPct val="200000"/>
              </a:lnSpc>
              <a:buFont typeface="Wingdings" pitchFamily="2" charset="2"/>
              <a:buChar char="Ø"/>
            </a:pPr>
            <a:r>
              <a:rPr lang="en-US" dirty="0"/>
              <a:t>Few Qualified Professional for Teaching</a:t>
            </a:r>
          </a:p>
          <a:p>
            <a:pPr>
              <a:lnSpc>
                <a:spcPct val="200000"/>
              </a:lnSpc>
              <a:buFont typeface="Wingdings" pitchFamily="2" charset="2"/>
              <a:buChar char="Ø"/>
            </a:pPr>
            <a:r>
              <a:rPr lang="en-US" dirty="0"/>
              <a:t>Increasing number of Students</a:t>
            </a:r>
          </a:p>
        </p:txBody>
      </p:sp>
    </p:spTree>
    <p:extLst>
      <p:ext uri="{BB962C8B-B14F-4D97-AF65-F5344CB8AC3E}">
        <p14:creationId xmlns="" xmlns:p14="http://schemas.microsoft.com/office/powerpoint/2010/main" val="7433962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EC3110-FD9B-904A-BB10-60118D043155}"/>
              </a:ext>
            </a:extLst>
          </p:cNvPr>
          <p:cNvSpPr>
            <a:spLocks noGrp="1"/>
          </p:cNvSpPr>
          <p:nvPr>
            <p:ph type="title"/>
          </p:nvPr>
        </p:nvSpPr>
        <p:spPr/>
        <p:txBody>
          <a:bodyPr/>
          <a:lstStyle/>
          <a:p>
            <a:r>
              <a:rPr lang="en-US" dirty="0"/>
              <a:t>Research </a:t>
            </a:r>
            <a:r>
              <a:rPr lang="en-US" dirty="0" smtClean="0"/>
              <a:t>Methodology( </a:t>
            </a:r>
            <a:r>
              <a:rPr lang="en-US" dirty="0" err="1" smtClean="0"/>
              <a:t>doulat</a:t>
            </a:r>
            <a:r>
              <a:rPr lang="en-US" dirty="0" smtClean="0"/>
              <a:t> 5,6,7,8 )</a:t>
            </a:r>
            <a:endParaRPr lang="en-US" dirty="0"/>
          </a:p>
        </p:txBody>
      </p:sp>
      <p:sp>
        <p:nvSpPr>
          <p:cNvPr id="3" name="Content Placeholder 2">
            <a:extLst>
              <a:ext uri="{FF2B5EF4-FFF2-40B4-BE49-F238E27FC236}">
                <a16:creationId xmlns="" xmlns:a16="http://schemas.microsoft.com/office/drawing/2014/main" id="{950AF7A7-F546-6549-8D29-BEF9353C2DE2}"/>
              </a:ext>
            </a:extLst>
          </p:cNvPr>
          <p:cNvSpPr>
            <a:spLocks noGrp="1"/>
          </p:cNvSpPr>
          <p:nvPr>
            <p:ph idx="1"/>
          </p:nvPr>
        </p:nvSpPr>
        <p:spPr>
          <a:xfrm>
            <a:off x="838200" y="1588119"/>
            <a:ext cx="10515600" cy="4351338"/>
          </a:xfrm>
        </p:spPr>
        <p:txBody>
          <a:bodyPr>
            <a:normAutofit lnSpcReduction="10000"/>
          </a:bodyPr>
          <a:lstStyle/>
          <a:p>
            <a:pPr marL="0" indent="0">
              <a:buNone/>
            </a:pPr>
            <a:r>
              <a:rPr lang="en-US" dirty="0"/>
              <a:t>A questionnaire based research was conducted to evaluate the perception of instructors towards MOOCs following questions were asked.</a:t>
            </a:r>
          </a:p>
          <a:p>
            <a:pPr marL="0" indent="0">
              <a:buNone/>
            </a:pPr>
            <a:endParaRPr lang="en-US" dirty="0"/>
          </a:p>
          <a:p>
            <a:pPr>
              <a:buFont typeface="Wingdings" pitchFamily="2" charset="2"/>
              <a:buChar char="Ø"/>
            </a:pPr>
            <a:r>
              <a:rPr lang="en-US" dirty="0"/>
              <a:t>Have you ever enrolled in a course on MOOC like Udemy , Coursera ? why or why not?</a:t>
            </a:r>
          </a:p>
          <a:p>
            <a:pPr marL="0" indent="0">
              <a:buNone/>
            </a:pPr>
            <a:endParaRPr lang="en-US" dirty="0"/>
          </a:p>
          <a:p>
            <a:pPr>
              <a:buFont typeface="Wingdings" pitchFamily="2" charset="2"/>
              <a:buChar char="Ø"/>
            </a:pPr>
            <a:r>
              <a:rPr lang="en-US" dirty="0"/>
              <a:t>How effective was the course ? </a:t>
            </a:r>
          </a:p>
          <a:p>
            <a:pPr marL="0" indent="0">
              <a:buNone/>
            </a:pPr>
            <a:endParaRPr lang="en-US" dirty="0"/>
          </a:p>
          <a:p>
            <a:pPr>
              <a:buFont typeface="Wingdings" pitchFamily="2" charset="2"/>
              <a:buChar char="Ø"/>
            </a:pPr>
            <a:r>
              <a:rPr lang="en-US" dirty="0"/>
              <a:t>Do you planned to suggest a course from MOOC to your students?</a:t>
            </a:r>
          </a:p>
          <a:p>
            <a:pPr>
              <a:buFont typeface="Wingdings" pitchFamily="2" charset="2"/>
              <a:buChar char="Ø"/>
            </a:pPr>
            <a:endParaRPr lang="en-US" dirty="0"/>
          </a:p>
        </p:txBody>
      </p:sp>
    </p:spTree>
    <p:extLst>
      <p:ext uri="{BB962C8B-B14F-4D97-AF65-F5344CB8AC3E}">
        <p14:creationId xmlns="" xmlns:p14="http://schemas.microsoft.com/office/powerpoint/2010/main" val="2592984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CA0162F-DFB3-2B45-8EE2-EB8A4F2859EF}"/>
              </a:ext>
            </a:extLst>
          </p:cNvPr>
          <p:cNvSpPr>
            <a:spLocks noGrp="1"/>
          </p:cNvSpPr>
          <p:nvPr>
            <p:ph idx="1"/>
          </p:nvPr>
        </p:nvSpPr>
        <p:spPr>
          <a:xfrm>
            <a:off x="838200" y="629393"/>
            <a:ext cx="10515600" cy="5937662"/>
          </a:xfrm>
        </p:spPr>
        <p:txBody>
          <a:bodyPr>
            <a:normAutofit fontScale="70000" lnSpcReduction="20000"/>
          </a:bodyPr>
          <a:lstStyle/>
          <a:p>
            <a:pPr>
              <a:buFont typeface="Wingdings" pitchFamily="2" charset="2"/>
              <a:buChar char="Ø"/>
            </a:pPr>
            <a:r>
              <a:rPr lang="en-US" sz="3800" dirty="0"/>
              <a:t>Have you ever taught an online class, and (keeping in mind your experience with MOOCs) if not what would yours look like if yes what was it about? </a:t>
            </a:r>
          </a:p>
          <a:p>
            <a:pPr marL="0" indent="0">
              <a:buNone/>
            </a:pPr>
            <a:endParaRPr lang="en-US" sz="3800" dirty="0"/>
          </a:p>
          <a:p>
            <a:pPr>
              <a:buFont typeface="Wingdings" pitchFamily="2" charset="2"/>
              <a:buChar char="Ø"/>
            </a:pPr>
            <a:r>
              <a:rPr lang="en-US" sz="3800" dirty="0"/>
              <a:t>What do you find to be effective or ineffective about MOOCs? Are MOOC’s more successful with CS subjects?</a:t>
            </a:r>
          </a:p>
          <a:p>
            <a:pPr>
              <a:buFont typeface="Wingdings" pitchFamily="2" charset="2"/>
              <a:buChar char="Ø"/>
            </a:pPr>
            <a:endParaRPr lang="en-US" sz="3800" dirty="0"/>
          </a:p>
          <a:p>
            <a:pPr>
              <a:buFont typeface="Wingdings" pitchFamily="2" charset="2"/>
              <a:buChar char="Ø"/>
            </a:pPr>
            <a:r>
              <a:rPr lang="en-US" sz="3800" dirty="0"/>
              <a:t>How would you effectively explain the information online compared to the traditional classroom setting?</a:t>
            </a:r>
          </a:p>
          <a:p>
            <a:pPr marL="0" indent="0">
              <a:buNone/>
            </a:pPr>
            <a:endParaRPr lang="en-US" sz="3800" dirty="0"/>
          </a:p>
          <a:p>
            <a:pPr>
              <a:buFont typeface="Wingdings" pitchFamily="2" charset="2"/>
              <a:buChar char="Ø"/>
            </a:pPr>
            <a:r>
              <a:rPr lang="en-US" sz="3800" dirty="0"/>
              <a:t>Have you or other educators you are familiar with attempted to use any sort of online teaching methods in your classroom, such as video lessons or the flipped classroom strategy?</a:t>
            </a:r>
          </a:p>
          <a:p>
            <a:pPr marL="0" indent="0">
              <a:buNone/>
            </a:pPr>
            <a:endParaRPr lang="en-US" dirty="0"/>
          </a:p>
          <a:p>
            <a:pPr>
              <a:buFont typeface="Wingdings" pitchFamily="2" charset="2"/>
              <a:buChar char="Ø"/>
            </a:pPr>
            <a:endParaRPr lang="en-US" dirty="0"/>
          </a:p>
          <a:p>
            <a:pPr marL="0" indent="0">
              <a:buNone/>
            </a:pPr>
            <a:r>
              <a:rPr lang="en-US" dirty="0"/>
              <a:t> </a:t>
            </a:r>
          </a:p>
          <a:p>
            <a:pPr marL="0" indent="0">
              <a:buNone/>
            </a:pPr>
            <a:endParaRPr lang="en-US" dirty="0"/>
          </a:p>
        </p:txBody>
      </p:sp>
    </p:spTree>
    <p:extLst>
      <p:ext uri="{BB962C8B-B14F-4D97-AF65-F5344CB8AC3E}">
        <p14:creationId xmlns="" xmlns:p14="http://schemas.microsoft.com/office/powerpoint/2010/main" val="177748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D6D7CB0-1773-4746-8FE2-05D7F2C8669D}"/>
              </a:ext>
            </a:extLst>
          </p:cNvPr>
          <p:cNvSpPr>
            <a:spLocks noGrp="1"/>
          </p:cNvSpPr>
          <p:nvPr>
            <p:ph idx="1"/>
          </p:nvPr>
        </p:nvSpPr>
        <p:spPr>
          <a:xfrm>
            <a:off x="838200" y="190005"/>
            <a:ext cx="10515600" cy="5986958"/>
          </a:xfrm>
        </p:spPr>
        <p:txBody>
          <a:bodyPr/>
          <a:lstStyle/>
          <a:p>
            <a:pPr>
              <a:buFont typeface="Wingdings" pitchFamily="2" charset="2"/>
              <a:buChar char="Ø"/>
            </a:pPr>
            <a:r>
              <a:rPr lang="en-US" dirty="0"/>
              <a:t>Have you found these methods to be helpful to the students and to your own teaching efficiency? Have students reacted positively or negatively?</a:t>
            </a:r>
          </a:p>
          <a:p>
            <a:pPr>
              <a:buFont typeface="Wingdings" pitchFamily="2" charset="2"/>
              <a:buChar char="Ø"/>
            </a:pPr>
            <a:endParaRPr lang="en-US" dirty="0"/>
          </a:p>
          <a:p>
            <a:pPr>
              <a:buFont typeface="Wingdings" pitchFamily="2" charset="2"/>
              <a:buChar char="Ø"/>
            </a:pPr>
            <a:r>
              <a:rPr lang="en-US" dirty="0"/>
              <a:t>During your years of experience as a teacher, how has the advancement and increased accessibility of technology affected your teaching methods or techniques?</a:t>
            </a:r>
          </a:p>
          <a:p>
            <a:pPr marL="0" indent="0">
              <a:buNone/>
            </a:pPr>
            <a:r>
              <a:rPr lang="en-US" dirty="0"/>
              <a:t> </a:t>
            </a:r>
          </a:p>
          <a:p>
            <a:pPr>
              <a:buFont typeface="Wingdings" pitchFamily="2" charset="2"/>
              <a:buChar char="Ø"/>
            </a:pPr>
            <a:r>
              <a:rPr lang="en-US" dirty="0"/>
              <a:t>Can MOOCs be used at school level? what courses would be offered        at school level?</a:t>
            </a:r>
          </a:p>
          <a:p>
            <a:pPr marL="0" indent="0">
              <a:buNone/>
            </a:pPr>
            <a:endParaRPr lang="en-US" dirty="0"/>
          </a:p>
          <a:p>
            <a:pPr>
              <a:buFont typeface="Wingdings" pitchFamily="2" charset="2"/>
              <a:buChar char="Ø"/>
            </a:pPr>
            <a:r>
              <a:rPr lang="en-US" dirty="0"/>
              <a:t>Where do you think MOOCs fall into the future of education, and do you think the future of education is bright?</a:t>
            </a:r>
          </a:p>
          <a:p>
            <a:endParaRPr lang="en-US" dirty="0"/>
          </a:p>
          <a:p>
            <a:pPr marL="0" indent="0">
              <a:buNone/>
            </a:pPr>
            <a:endParaRPr lang="en-US" dirty="0"/>
          </a:p>
        </p:txBody>
      </p:sp>
    </p:spTree>
    <p:extLst>
      <p:ext uri="{BB962C8B-B14F-4D97-AF65-F5344CB8AC3E}">
        <p14:creationId xmlns="" xmlns:p14="http://schemas.microsoft.com/office/powerpoint/2010/main" val="40856892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A182A7F3-615E-0D42-81C5-AD0C82EAF6C6}"/>
              </a:ext>
            </a:extLst>
          </p:cNvPr>
          <p:cNvSpPr>
            <a:spLocks noGrp="1"/>
          </p:cNvSpPr>
          <p:nvPr>
            <p:ph idx="1"/>
          </p:nvPr>
        </p:nvSpPr>
        <p:spPr>
          <a:xfrm>
            <a:off x="838200" y="400050"/>
            <a:ext cx="10515600" cy="6011863"/>
          </a:xfrm>
        </p:spPr>
        <p:txBody>
          <a:bodyPr/>
          <a:lstStyle/>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r>
              <a:rPr lang="en-US" dirty="0"/>
              <a:t>What assessment techniques can be used to test the knowledge of students taking a MOOCs? And How can the creditability of  MOOC certificate be increased ? </a:t>
            </a:r>
          </a:p>
          <a:p>
            <a:endParaRPr lang="en-US" dirty="0"/>
          </a:p>
          <a:p>
            <a:pPr marL="0" indent="0">
              <a:buNone/>
            </a:pPr>
            <a:r>
              <a:rPr lang="en-US" dirty="0"/>
              <a:t>We asked these questions from instructors in higher education and in primary education institutions. The questions were send to the instructor beforehand for contemplation and then an interview was conducted with their </a:t>
            </a:r>
            <a:r>
              <a:rPr lang="en-US" dirty="0" err="1"/>
              <a:t>convinence</a:t>
            </a:r>
            <a:r>
              <a:rPr lang="en-US" dirty="0"/>
              <a:t>.</a:t>
            </a:r>
          </a:p>
        </p:txBody>
      </p:sp>
    </p:spTree>
    <p:extLst>
      <p:ext uri="{BB962C8B-B14F-4D97-AF65-F5344CB8AC3E}">
        <p14:creationId xmlns="" xmlns:p14="http://schemas.microsoft.com/office/powerpoint/2010/main" val="10398991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DEDFED-005F-9C46-B0D6-1F1DE1BA3368}"/>
              </a:ext>
            </a:extLst>
          </p:cNvPr>
          <p:cNvSpPr>
            <a:spLocks noGrp="1"/>
          </p:cNvSpPr>
          <p:nvPr>
            <p:ph type="title"/>
          </p:nvPr>
        </p:nvSpPr>
        <p:spPr/>
        <p:txBody>
          <a:bodyPr/>
          <a:lstStyle/>
          <a:p>
            <a:r>
              <a:rPr lang="en-US" dirty="0" smtClean="0"/>
              <a:t>Discussion ( </a:t>
            </a:r>
            <a:r>
              <a:rPr lang="en-US" dirty="0" err="1" smtClean="0"/>
              <a:t>alibhai</a:t>
            </a:r>
            <a:r>
              <a:rPr lang="en-US" dirty="0" smtClean="0"/>
              <a:t> love u 9 , 10 )</a:t>
            </a:r>
            <a:endParaRPr lang="en-US" dirty="0"/>
          </a:p>
        </p:txBody>
      </p:sp>
      <p:sp>
        <p:nvSpPr>
          <p:cNvPr id="3" name="Content Placeholder 2">
            <a:extLst>
              <a:ext uri="{FF2B5EF4-FFF2-40B4-BE49-F238E27FC236}">
                <a16:creationId xmlns="" xmlns:a16="http://schemas.microsoft.com/office/drawing/2014/main" id="{9A2C8A32-CEE1-0D49-8225-4CF1B770FADD}"/>
              </a:ext>
            </a:extLst>
          </p:cNvPr>
          <p:cNvSpPr>
            <a:spLocks noGrp="1"/>
          </p:cNvSpPr>
          <p:nvPr>
            <p:ph idx="1"/>
          </p:nvPr>
        </p:nvSpPr>
        <p:spPr/>
        <p:txBody>
          <a:bodyPr/>
          <a:lstStyle/>
          <a:p>
            <a:pPr marL="0" indent="0">
              <a:buFont typeface="Wingdings" pitchFamily="2" charset="2"/>
              <a:buChar char="Ø"/>
            </a:pPr>
            <a:r>
              <a:rPr lang="en-US" dirty="0"/>
              <a:t>Most teachers in our education system although have not taught an online course but they still believe that online course can be an excellent tool for supplementing the knowledge of students . </a:t>
            </a:r>
          </a:p>
          <a:p>
            <a:pPr marL="0" indent="0">
              <a:buFont typeface="Wingdings" pitchFamily="2" charset="2"/>
              <a:buChar char="Ø"/>
            </a:pPr>
            <a:r>
              <a:rPr lang="en-US" dirty="0"/>
              <a:t>In developing countries where education is not accessible to all </a:t>
            </a:r>
            <a:r>
              <a:rPr lang="en-US" dirty="0" smtClean="0"/>
              <a:t>easily, </a:t>
            </a:r>
            <a:r>
              <a:rPr lang="en-US" dirty="0"/>
              <a:t>MOOCs can be an ideal source of learning that provide free education to learners of all levels be it basic </a:t>
            </a:r>
            <a:r>
              <a:rPr lang="en-US" dirty="0" err="1"/>
              <a:t>highschool</a:t>
            </a:r>
            <a:r>
              <a:rPr lang="en-US" dirty="0"/>
              <a:t> subjects to advanced University courses , at the learners convenience .</a:t>
            </a:r>
          </a:p>
          <a:p>
            <a:pPr marL="0" indent="0">
              <a:buFont typeface="Wingdings" pitchFamily="2" charset="2"/>
              <a:buChar char="Ø"/>
            </a:pPr>
            <a:r>
              <a:rPr lang="en-US" dirty="0"/>
              <a:t>The ever developing technology and the interest it creates among the masses makes many teachers use tools like power point and videos to explain the course materials in more interesting ways .  </a:t>
            </a:r>
          </a:p>
        </p:txBody>
      </p:sp>
    </p:spTree>
    <p:extLst>
      <p:ext uri="{BB962C8B-B14F-4D97-AF65-F5344CB8AC3E}">
        <p14:creationId xmlns="" xmlns:p14="http://schemas.microsoft.com/office/powerpoint/2010/main" val="35783394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814</Words>
  <Application>Microsoft Office PowerPoint</Application>
  <PresentationFormat>Custom</PresentationFormat>
  <Paragraphs>69</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MOOCs as a Tool of Educational Development</vt:lpstr>
      <vt:lpstr>Introduction &amp; History( Ashar)</vt:lpstr>
      <vt:lpstr>Research Question? ( juni 3 , 4 )</vt:lpstr>
      <vt:lpstr>Slide 4</vt:lpstr>
      <vt:lpstr>Research Methodology( doulat 5,6,7,8 )</vt:lpstr>
      <vt:lpstr>Slide 6</vt:lpstr>
      <vt:lpstr>Slide 7</vt:lpstr>
      <vt:lpstr>Slide 8</vt:lpstr>
      <vt:lpstr>Discussion ( alibhai love u 9 , 10 )</vt:lpstr>
      <vt:lpstr>Slide 10</vt:lpstr>
      <vt:lpstr>Conclusion ( network engineer abdul 11 )</vt:lpstr>
      <vt:lpstr>Recommendation: (Osama Shahid)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MOOCs as a Tool of Educational Development</dc:title>
  <dc:creator>Syed Ali</dc:creator>
  <cp:lastModifiedBy>Muhammad Junaid</cp:lastModifiedBy>
  <cp:revision>10</cp:revision>
  <dcterms:created xsi:type="dcterms:W3CDTF">2019-05-05T13:39:49Z</dcterms:created>
  <dcterms:modified xsi:type="dcterms:W3CDTF">2019-05-05T16:40:39Z</dcterms:modified>
</cp:coreProperties>
</file>