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87" r:id="rId2"/>
    <p:sldId id="256" r:id="rId3"/>
    <p:sldId id="257" r:id="rId4"/>
    <p:sldId id="258" r:id="rId5"/>
    <p:sldId id="288" r:id="rId6"/>
    <p:sldId id="289" r:id="rId7"/>
    <p:sldId id="261" r:id="rId8"/>
    <p:sldId id="290" r:id="rId9"/>
    <p:sldId id="291" r:id="rId10"/>
    <p:sldId id="262" r:id="rId11"/>
    <p:sldId id="292" r:id="rId12"/>
    <p:sldId id="266" r:id="rId13"/>
    <p:sldId id="263" r:id="rId14"/>
    <p:sldId id="264" r:id="rId15"/>
    <p:sldId id="293" r:id="rId16"/>
    <p:sldId id="294" r:id="rId17"/>
    <p:sldId id="265" r:id="rId18"/>
    <p:sldId id="295" r:id="rId19"/>
    <p:sldId id="296" r:id="rId20"/>
    <p:sldId id="297" r:id="rId21"/>
    <p:sldId id="298" r:id="rId22"/>
    <p:sldId id="299" r:id="rId23"/>
    <p:sldId id="300" r:id="rId24"/>
    <p:sldId id="301" r:id="rId25"/>
    <p:sldId id="302" r:id="rId26"/>
    <p:sldId id="303" r:id="rId27"/>
  </p:sldIdLst>
  <p:sldSz cx="9144000" cy="5143500" type="screen16x9"/>
  <p:notesSz cx="6858000" cy="9144000"/>
  <p:embeddedFontLst>
    <p:embeddedFont>
      <p:font typeface="Lexend Deca" panose="020B0604020202020204" charset="0"/>
      <p:regular r:id="rId29"/>
    </p:embeddedFont>
    <p:embeddedFont>
      <p:font typeface="Muli" panose="020B0604020202020204" charset="0"/>
      <p:regular r:id="rId30"/>
      <p:bold r:id="rId31"/>
      <p:italic r:id="rId32"/>
      <p:boldItalic r:id="rId33"/>
    </p:embeddedFont>
    <p:embeddedFont>
      <p:font typeface="Muli Regular"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A9A9DF-F248-4F6B-B8CB-29025C7946D8}">
  <a:tblStyle styleId="{BFA9A9DF-F248-4F6B-B8CB-29025C7946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535" autoAdjust="0"/>
  </p:normalViewPr>
  <p:slideViewPr>
    <p:cSldViewPr snapToGrid="0">
      <p:cViewPr varScale="1">
        <p:scale>
          <a:sx n="98" d="100"/>
          <a:sy n="98" d="100"/>
        </p:scale>
        <p:origin x="600" y="84"/>
      </p:cViewPr>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560770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984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4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00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9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957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11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979278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27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37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84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685799" y="858166"/>
            <a:ext cx="4263900" cy="1159800"/>
          </a:xfrm>
        </p:spPr>
        <p:txBody>
          <a:bodyPr/>
          <a:lstStyle/>
          <a:p>
            <a:pPr algn="ctr"/>
            <a:r>
              <a:rPr lang="en-US" dirty="0" smtClean="0">
                <a:solidFill>
                  <a:schemeClr val="tx1"/>
                </a:solidFill>
              </a:rPr>
              <a:t>WELCOME TO MY TEAM</a:t>
            </a:r>
            <a:endParaRPr lang="vi-VN" dirty="0">
              <a:solidFill>
                <a:schemeClr val="tx1"/>
              </a:solidFill>
            </a:endParaRPr>
          </a:p>
        </p:txBody>
      </p:sp>
      <p:graphicFrame>
        <p:nvGraphicFramePr>
          <p:cNvPr id="4" name="Bảng 3"/>
          <p:cNvGraphicFramePr>
            <a:graphicFrameLocks noGrp="1"/>
          </p:cNvGraphicFramePr>
          <p:nvPr>
            <p:extLst>
              <p:ext uri="{D42A27DB-BD31-4B8C-83A1-F6EECF244321}">
                <p14:modId xmlns:p14="http://schemas.microsoft.com/office/powerpoint/2010/main" val="3699764102"/>
              </p:ext>
            </p:extLst>
          </p:nvPr>
        </p:nvGraphicFramePr>
        <p:xfrm>
          <a:off x="441897" y="2925713"/>
          <a:ext cx="4751705" cy="1584325"/>
        </p:xfrm>
        <a:graphic>
          <a:graphicData uri="http://schemas.openxmlformats.org/drawingml/2006/table">
            <a:tbl>
              <a:tblPr firstRow="1" firstCol="1" bandRow="1">
                <a:tableStyleId>{BFA9A9DF-F248-4F6B-B8CB-29025C7946D8}</a:tableStyleId>
              </a:tblPr>
              <a:tblGrid>
                <a:gridCol w="3251835"/>
                <a:gridCol w="1499870"/>
              </a:tblGrid>
              <a:tr h="500380">
                <a:tc>
                  <a:txBody>
                    <a:bodyPr/>
                    <a:lstStyle/>
                    <a:p>
                      <a:pPr marL="127000">
                        <a:lnSpc>
                          <a:spcPts val="1770"/>
                        </a:lnSpc>
                        <a:spcAft>
                          <a:spcPts val="0"/>
                        </a:spcAft>
                      </a:pPr>
                      <a:r>
                        <a:rPr lang="en-US" sz="1600" u="heavy" dirty="0">
                          <a:effectLst/>
                        </a:rPr>
                        <a:t>Group members:</a:t>
                      </a:r>
                      <a:endParaRPr lang="vi-VN"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Aft>
                          <a:spcPts val="0"/>
                        </a:spcAft>
                      </a:pPr>
                      <a:r>
                        <a:rPr lang="en-US" sz="1700" dirty="0">
                          <a:effectLst/>
                        </a:rPr>
                        <a:t> </a:t>
                      </a:r>
                      <a:endParaRPr lang="vi-VN" sz="1100" dirty="0">
                        <a:effectLst/>
                        <a:latin typeface="Times New Roman" panose="02020603050405020304" pitchFamily="18" charset="0"/>
                        <a:ea typeface="Times New Roman" panose="02020603050405020304" pitchFamily="18" charset="0"/>
                      </a:endParaRPr>
                    </a:p>
                  </a:txBody>
                  <a:tcPr marL="0" marR="0" marT="0" marB="0"/>
                </a:tc>
              </a:tr>
              <a:tr h="213360">
                <a:tc>
                  <a:txBody>
                    <a:bodyPr/>
                    <a:lstStyle/>
                    <a:p>
                      <a:pPr marL="127000">
                        <a:lnSpc>
                          <a:spcPts val="1585"/>
                        </a:lnSpc>
                        <a:spcAft>
                          <a:spcPts val="0"/>
                        </a:spcAft>
                      </a:pPr>
                      <a:r>
                        <a:rPr lang="en-US" sz="1500">
                          <a:effectLst/>
                        </a:rPr>
                        <a:t>Trần Hoàng Thịnh (Leader)</a:t>
                      </a:r>
                      <a:endParaRPr lang="vi-V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5730" algn="r">
                        <a:lnSpc>
                          <a:spcPts val="1585"/>
                        </a:lnSpc>
                        <a:spcAft>
                          <a:spcPts val="0"/>
                        </a:spcAft>
                      </a:pPr>
                      <a:r>
                        <a:rPr lang="en-US" sz="1500" dirty="0" err="1">
                          <a:effectLst/>
                        </a:rPr>
                        <a:t>ITITIU19054</a:t>
                      </a:r>
                      <a:endParaRPr lang="vi-VN" sz="1100" dirty="0">
                        <a:effectLst/>
                        <a:latin typeface="Times New Roman" panose="02020603050405020304" pitchFamily="18" charset="0"/>
                        <a:ea typeface="Times New Roman" panose="02020603050405020304" pitchFamily="18" charset="0"/>
                      </a:endParaRPr>
                    </a:p>
                  </a:txBody>
                  <a:tcPr marL="0" marR="0" marT="0" marB="0"/>
                </a:tc>
              </a:tr>
              <a:tr h="221615">
                <a:tc>
                  <a:txBody>
                    <a:bodyPr/>
                    <a:lstStyle/>
                    <a:p>
                      <a:pPr marL="127000">
                        <a:lnSpc>
                          <a:spcPts val="1645"/>
                        </a:lnSpc>
                        <a:spcAft>
                          <a:spcPts val="0"/>
                        </a:spcAft>
                      </a:pPr>
                      <a:r>
                        <a:rPr lang="en-US" sz="1500">
                          <a:effectLst/>
                        </a:rPr>
                        <a:t>Lê Thị Huỳnh Giao</a:t>
                      </a:r>
                      <a:endParaRPr lang="vi-V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5730" algn="r">
                        <a:lnSpc>
                          <a:spcPts val="1645"/>
                        </a:lnSpc>
                        <a:spcAft>
                          <a:spcPts val="0"/>
                        </a:spcAft>
                      </a:pPr>
                      <a:r>
                        <a:rPr lang="en-US" sz="1500">
                          <a:effectLst/>
                        </a:rPr>
                        <a:t>ITITIU19012</a:t>
                      </a:r>
                      <a:endParaRPr lang="vi-VN" sz="1100">
                        <a:effectLst/>
                        <a:latin typeface="Times New Roman" panose="02020603050405020304" pitchFamily="18" charset="0"/>
                        <a:ea typeface="Times New Roman" panose="02020603050405020304" pitchFamily="18" charset="0"/>
                      </a:endParaRPr>
                    </a:p>
                  </a:txBody>
                  <a:tcPr marL="0" marR="0" marT="0" marB="0"/>
                </a:tc>
              </a:tr>
              <a:tr h="220345">
                <a:tc>
                  <a:txBody>
                    <a:bodyPr/>
                    <a:lstStyle/>
                    <a:p>
                      <a:pPr marL="127000">
                        <a:lnSpc>
                          <a:spcPts val="1640"/>
                        </a:lnSpc>
                        <a:spcAft>
                          <a:spcPts val="0"/>
                        </a:spcAft>
                      </a:pPr>
                      <a:r>
                        <a:rPr lang="en-US" sz="1500">
                          <a:effectLst/>
                        </a:rPr>
                        <a:t>Nguyễn Gia Phúc</a:t>
                      </a:r>
                      <a:endParaRPr lang="vi-V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7000" algn="r">
                        <a:lnSpc>
                          <a:spcPts val="1640"/>
                        </a:lnSpc>
                        <a:spcAft>
                          <a:spcPts val="0"/>
                        </a:spcAft>
                      </a:pPr>
                      <a:r>
                        <a:rPr lang="en-US" sz="1500">
                          <a:effectLst/>
                        </a:rPr>
                        <a:t>ITITIU19041</a:t>
                      </a:r>
                      <a:endParaRPr lang="vi-VN" sz="1100">
                        <a:effectLst/>
                        <a:latin typeface="Times New Roman" panose="02020603050405020304" pitchFamily="18" charset="0"/>
                        <a:ea typeface="Times New Roman" panose="02020603050405020304" pitchFamily="18" charset="0"/>
                      </a:endParaRPr>
                    </a:p>
                  </a:txBody>
                  <a:tcPr marL="0" marR="0" marT="0" marB="0"/>
                </a:tc>
              </a:tr>
              <a:tr h="214630">
                <a:tc>
                  <a:txBody>
                    <a:bodyPr/>
                    <a:lstStyle/>
                    <a:p>
                      <a:pPr marL="127000">
                        <a:lnSpc>
                          <a:spcPts val="1590"/>
                        </a:lnSpc>
                        <a:spcAft>
                          <a:spcPts val="0"/>
                        </a:spcAft>
                      </a:pPr>
                      <a:r>
                        <a:rPr lang="en-US" sz="1500">
                          <a:effectLst/>
                        </a:rPr>
                        <a:t>Phạm Hồng Đăng</a:t>
                      </a:r>
                      <a:endParaRPr lang="vi-V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8270" algn="r">
                        <a:lnSpc>
                          <a:spcPts val="1590"/>
                        </a:lnSpc>
                        <a:spcAft>
                          <a:spcPts val="0"/>
                        </a:spcAft>
                      </a:pPr>
                      <a:r>
                        <a:rPr lang="en-US" sz="1500">
                          <a:effectLst/>
                        </a:rPr>
                        <a:t>ITITIU19009</a:t>
                      </a:r>
                      <a:endParaRPr lang="vi-VN" sz="1100">
                        <a:effectLst/>
                        <a:latin typeface="Times New Roman" panose="02020603050405020304" pitchFamily="18" charset="0"/>
                        <a:ea typeface="Times New Roman" panose="02020603050405020304" pitchFamily="18" charset="0"/>
                      </a:endParaRPr>
                    </a:p>
                  </a:txBody>
                  <a:tcPr marL="0" marR="0" marT="0" marB="0"/>
                </a:tc>
              </a:tr>
              <a:tr h="213995">
                <a:tc>
                  <a:txBody>
                    <a:bodyPr/>
                    <a:lstStyle/>
                    <a:p>
                      <a:pPr marL="127000">
                        <a:lnSpc>
                          <a:spcPts val="1590"/>
                        </a:lnSpc>
                        <a:spcAft>
                          <a:spcPts val="0"/>
                        </a:spcAft>
                      </a:pPr>
                      <a:r>
                        <a:rPr lang="en-US" sz="1500">
                          <a:effectLst/>
                        </a:rPr>
                        <a:t>Phan Thị Duyên Anh</a:t>
                      </a:r>
                      <a:endParaRPr lang="vi-V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7000" algn="r">
                        <a:lnSpc>
                          <a:spcPts val="1590"/>
                        </a:lnSpc>
                        <a:spcAft>
                          <a:spcPts val="0"/>
                        </a:spcAft>
                      </a:pPr>
                      <a:r>
                        <a:rPr lang="en-US" sz="1500" dirty="0" err="1">
                          <a:effectLst/>
                        </a:rPr>
                        <a:t>ITDSIU19030</a:t>
                      </a:r>
                      <a:endParaRPr lang="vi-VN" sz="11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989861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534605" y="2196788"/>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400" dirty="0" smtClean="0">
                <a:solidFill>
                  <a:schemeClr val="tx1"/>
                </a:solidFill>
                <a:latin typeface="Muli Regular" panose="020B0604020202020204" charset="0"/>
              </a:rPr>
              <a:t>DATABASE STRUCTURE</a:t>
            </a:r>
            <a:endParaRPr sz="4400" dirty="0">
              <a:solidFill>
                <a:schemeClr val="tx1"/>
              </a:solidFill>
              <a:latin typeface="Muli Regular" panose="020B0604020202020204" charset="0"/>
            </a:endParaRPr>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Hộp Văn bản 3"/>
          <p:cNvSpPr txBox="1"/>
          <p:nvPr/>
        </p:nvSpPr>
        <p:spPr>
          <a:xfrm>
            <a:off x="2607733" y="248355"/>
            <a:ext cx="3849511" cy="338554"/>
          </a:xfrm>
          <a:prstGeom prst="rect">
            <a:avLst/>
          </a:prstGeom>
          <a:noFill/>
          <a:ln>
            <a:solidFill>
              <a:schemeClr val="accent1">
                <a:lumMod val="60000"/>
                <a:lumOff val="40000"/>
              </a:schemeClr>
            </a:solidFill>
          </a:ln>
          <a:effectLst>
            <a:glow rad="139700">
              <a:schemeClr val="accent2">
                <a:satMod val="175000"/>
                <a:alpha val="40000"/>
              </a:schemeClr>
            </a:glow>
          </a:effectLst>
        </p:spPr>
        <p:txBody>
          <a:bodyPr wrap="square" rtlCol="0">
            <a:spAutoFit/>
          </a:bodyPr>
          <a:lstStyle/>
          <a:p>
            <a:pPr algn="ctr"/>
            <a:r>
              <a:rPr lang="en-US" sz="1600" b="1" dirty="0" smtClean="0">
                <a:solidFill>
                  <a:schemeClr val="tx1"/>
                </a:solidFill>
              </a:rPr>
              <a:t>DATABASE DIAGRAM</a:t>
            </a:r>
            <a:endParaRPr lang="vi-VN" sz="1600" b="1" dirty="0">
              <a:solidFill>
                <a:schemeClr val="tx1"/>
              </a:solidFill>
            </a:endParaRPr>
          </a:p>
        </p:txBody>
      </p:sp>
      <p:pic>
        <p:nvPicPr>
          <p:cNvPr id="5" name="Ảnh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67" y="664730"/>
            <a:ext cx="8232066" cy="4346122"/>
          </a:xfrm>
          <a:prstGeom prst="rect">
            <a:avLst/>
          </a:prstGeom>
        </p:spPr>
      </p:pic>
    </p:spTree>
    <p:extLst>
      <p:ext uri="{BB962C8B-B14F-4D97-AF65-F5344CB8AC3E}">
        <p14:creationId xmlns:p14="http://schemas.microsoft.com/office/powerpoint/2010/main" val="413511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38110" y="2269067"/>
            <a:ext cx="5348111" cy="126993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800" dirty="0" smtClean="0">
                <a:solidFill>
                  <a:schemeClr val="tx1"/>
                </a:solidFill>
                <a:latin typeface="Muli Regular" panose="020B0604020202020204" charset="0"/>
              </a:rPr>
              <a:t>EXECUTION</a:t>
            </a:r>
            <a:endParaRPr sz="4800" dirty="0">
              <a:solidFill>
                <a:schemeClr val="tx1"/>
              </a:solidFill>
              <a:latin typeface="Muli Regular" panose="020B0604020202020204" charset="0"/>
            </a:endParaRPr>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047750"/>
            <a:ext cx="2648072" cy="51011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solidFill>
                  <a:schemeClr val="tx1"/>
                </a:solidFill>
              </a:rPr>
              <a:t>A) LOGIN &amp; LOGOUT</a:t>
            </a:r>
            <a:endParaRPr b="1" dirty="0">
              <a:solidFill>
                <a:schemeClr val="tx1"/>
              </a:solidFill>
            </a:endParaRPr>
          </a:p>
        </p:txBody>
      </p:sp>
      <p:sp>
        <p:nvSpPr>
          <p:cNvPr id="134" name="Google Shape;134;p20"/>
          <p:cNvSpPr txBox="1">
            <a:spLocks noGrp="1"/>
          </p:cNvSpPr>
          <p:nvPr>
            <p:ph type="title"/>
          </p:nvPr>
        </p:nvSpPr>
        <p:spPr>
          <a:xfrm>
            <a:off x="580550" y="205975"/>
            <a:ext cx="2648072" cy="595536"/>
          </a:xfrm>
          <a:prstGeom prst="rect">
            <a:avLst/>
          </a:prstGeom>
          <a:ln>
            <a:solidFill>
              <a:schemeClr val="accent1">
                <a:lumMod val="60000"/>
                <a:lumOff val="40000"/>
              </a:schemeClr>
            </a:solidFill>
          </a:ln>
          <a:effectLst>
            <a:glow rad="228600">
              <a:schemeClr val="accent2">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dirty="0" smtClean="0"/>
              <a:t>I. USER</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7" name="Picture 1"/>
          <p:cNvPicPr/>
          <p:nvPr/>
        </p:nvPicPr>
        <p:blipFill>
          <a:blip r:embed="rId3"/>
          <a:stretch>
            <a:fillRect/>
          </a:stretch>
        </p:blipFill>
        <p:spPr>
          <a:xfrm>
            <a:off x="580550" y="1804105"/>
            <a:ext cx="3517317" cy="2945745"/>
          </a:xfrm>
          <a:prstGeom prst="rect">
            <a:avLst/>
          </a:prstGeom>
          <a:noFill/>
          <a:ln>
            <a:noFill/>
          </a:ln>
        </p:spPr>
      </p:pic>
      <p:sp>
        <p:nvSpPr>
          <p:cNvPr id="3" name="Mũi tên Phải 2"/>
          <p:cNvSpPr/>
          <p:nvPr/>
        </p:nvSpPr>
        <p:spPr>
          <a:xfrm>
            <a:off x="4368800" y="2968978"/>
            <a:ext cx="970844" cy="203200"/>
          </a:xfrm>
          <a:prstGeom prst="rightArrow">
            <a:avLst/>
          </a:prstGeom>
          <a:ln>
            <a:solidFill>
              <a:schemeClr val="accent1">
                <a:lumMod val="60000"/>
                <a:lumOff val="40000"/>
              </a:schemeClr>
            </a:solidFill>
          </a:ln>
          <a:effectLst>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b="1">
              <a:ln w="22225">
                <a:solidFill>
                  <a:schemeClr val="accent2"/>
                </a:solidFill>
                <a:prstDash val="solid"/>
              </a:ln>
              <a:solidFill>
                <a:schemeClr val="accent2">
                  <a:lumMod val="40000"/>
                  <a:lumOff val="60000"/>
                </a:schemeClr>
              </a:solidFill>
            </a:endParaRPr>
          </a:p>
        </p:txBody>
      </p:sp>
      <p:pic>
        <p:nvPicPr>
          <p:cNvPr id="9" name="Picture 2"/>
          <p:cNvPicPr/>
          <p:nvPr/>
        </p:nvPicPr>
        <p:blipFill>
          <a:blip r:embed="rId4"/>
          <a:stretch>
            <a:fillRect/>
          </a:stretch>
        </p:blipFill>
        <p:spPr>
          <a:xfrm>
            <a:off x="5610577" y="711200"/>
            <a:ext cx="3357245" cy="4041493"/>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417689"/>
            <a:ext cx="2399717" cy="564444"/>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000" dirty="0" smtClean="0">
                <a:solidFill>
                  <a:schemeClr val="tx1"/>
                </a:solidFill>
                <a:latin typeface="Muli Regular" panose="020B0604020202020204" charset="0"/>
              </a:rPr>
              <a:t>B) SIGN UP:</a:t>
            </a:r>
            <a:endParaRPr sz="2000" dirty="0">
              <a:solidFill>
                <a:schemeClr val="tx1"/>
              </a:solidFill>
              <a:latin typeface="Muli Regular" panose="020B0604020202020204" charset="0"/>
            </a:endParaRP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0" name="Picture 1"/>
          <p:cNvPicPr/>
          <p:nvPr/>
        </p:nvPicPr>
        <p:blipFill>
          <a:blip r:embed="rId3"/>
          <a:stretch>
            <a:fillRect/>
          </a:stretch>
        </p:blipFill>
        <p:spPr>
          <a:xfrm>
            <a:off x="580550" y="1140707"/>
            <a:ext cx="3549015" cy="3609144"/>
          </a:xfrm>
          <a:prstGeom prst="rect">
            <a:avLst/>
          </a:prstGeom>
          <a:noFill/>
          <a:ln>
            <a:noFill/>
          </a:ln>
        </p:spPr>
      </p:pic>
      <p:sp>
        <p:nvSpPr>
          <p:cNvPr id="5" name="Hộp Văn bản 4"/>
          <p:cNvSpPr txBox="1"/>
          <p:nvPr/>
        </p:nvSpPr>
        <p:spPr>
          <a:xfrm>
            <a:off x="5102578" y="348646"/>
            <a:ext cx="3378006" cy="4185761"/>
          </a:xfrm>
          <a:prstGeom prst="rect">
            <a:avLst/>
          </a:prstGeom>
          <a:noFill/>
        </p:spPr>
        <p:txBody>
          <a:bodyPr wrap="square" rtlCol="0">
            <a:spAutoFit/>
          </a:bodyPr>
          <a:lstStyle/>
          <a:p>
            <a:r>
              <a:rPr lang="en-US" b="1" dirty="0"/>
              <a:t>Sign Up Button</a:t>
            </a:r>
            <a:r>
              <a:rPr lang="en-US" dirty="0"/>
              <a:t>: When the users push this button, the system will check whether the User’s id is exited in the system or not.</a:t>
            </a:r>
            <a:endParaRPr lang="vi-VN" dirty="0"/>
          </a:p>
          <a:p>
            <a:r>
              <a:rPr lang="en-US" dirty="0"/>
              <a:t>+ If it is not existed the following message will be shown to announce that the account has been created. Then, the system will insert user’s information into database to store.</a:t>
            </a:r>
            <a:r>
              <a:rPr lang="en-US" b="1" dirty="0"/>
              <a:t> </a:t>
            </a:r>
            <a:endParaRPr lang="en-US" b="1" dirty="0" smtClean="0"/>
          </a:p>
          <a:p>
            <a:endParaRPr lang="en-US" b="1" dirty="0"/>
          </a:p>
          <a:p>
            <a:endParaRPr lang="en-US" b="1" dirty="0" smtClean="0"/>
          </a:p>
          <a:p>
            <a:endParaRPr lang="en-US" b="1" dirty="0"/>
          </a:p>
          <a:p>
            <a:endParaRPr lang="en-US" b="1" dirty="0" smtClean="0"/>
          </a:p>
          <a:p>
            <a:r>
              <a:rPr lang="en-US" dirty="0" smtClean="0"/>
              <a:t>+ </a:t>
            </a:r>
            <a:r>
              <a:rPr lang="en-US" dirty="0"/>
              <a:t>If there is an user’s id existed already in the system, the below message will be shown</a:t>
            </a:r>
            <a:r>
              <a:rPr lang="en-US" dirty="0" smtClean="0"/>
              <a:t>.</a:t>
            </a:r>
          </a:p>
          <a:p>
            <a:endParaRPr lang="en-US" dirty="0"/>
          </a:p>
          <a:p>
            <a:endParaRPr lang="vi-VN" dirty="0"/>
          </a:p>
          <a:p>
            <a:endParaRPr lang="vi-VN" dirty="0"/>
          </a:p>
        </p:txBody>
      </p:sp>
      <p:pic>
        <p:nvPicPr>
          <p:cNvPr id="12" name="Picture 2"/>
          <p:cNvPicPr/>
          <p:nvPr/>
        </p:nvPicPr>
        <p:blipFill>
          <a:blip r:embed="rId4"/>
          <a:stretch>
            <a:fillRect/>
          </a:stretch>
        </p:blipFill>
        <p:spPr>
          <a:xfrm>
            <a:off x="5268232" y="2462819"/>
            <a:ext cx="1379695" cy="664203"/>
          </a:xfrm>
          <a:prstGeom prst="rect">
            <a:avLst/>
          </a:prstGeom>
          <a:noFill/>
          <a:ln>
            <a:noFill/>
          </a:ln>
        </p:spPr>
      </p:pic>
      <p:pic>
        <p:nvPicPr>
          <p:cNvPr id="14" name="Picture 3"/>
          <p:cNvPicPr/>
          <p:nvPr/>
        </p:nvPicPr>
        <p:blipFill>
          <a:blip r:embed="rId5"/>
          <a:stretch>
            <a:fillRect/>
          </a:stretch>
        </p:blipFill>
        <p:spPr>
          <a:xfrm>
            <a:off x="5268232" y="3904437"/>
            <a:ext cx="1379695" cy="62997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Số hiệu Bản chiếu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Hộp Văn bản 6"/>
          <p:cNvSpPr txBox="1"/>
          <p:nvPr/>
        </p:nvSpPr>
        <p:spPr>
          <a:xfrm>
            <a:off x="346569" y="416560"/>
            <a:ext cx="2336800" cy="307777"/>
          </a:xfrm>
          <a:prstGeom prst="rect">
            <a:avLst/>
          </a:prstGeom>
          <a:noFill/>
          <a:ln>
            <a:solidFill>
              <a:schemeClr val="accent1">
                <a:lumMod val="40000"/>
                <a:lumOff val="60000"/>
              </a:schemeClr>
            </a:solidFill>
          </a:ln>
          <a:effectLst>
            <a:glow rad="139700">
              <a:schemeClr val="accent2">
                <a:satMod val="175000"/>
                <a:alpha val="40000"/>
              </a:schemeClr>
            </a:glow>
          </a:effectLst>
        </p:spPr>
        <p:txBody>
          <a:bodyPr wrap="square" rtlCol="0">
            <a:spAutoFit/>
          </a:bodyPr>
          <a:lstStyle/>
          <a:p>
            <a:r>
              <a:rPr lang="en-US" b="1" dirty="0" smtClean="0">
                <a:solidFill>
                  <a:schemeClr val="tx1"/>
                </a:solidFill>
                <a:latin typeface="Muli Regular" panose="020B0604020202020204" charset="0"/>
              </a:rPr>
              <a:t>C) FORGOT PASSWORD:</a:t>
            </a:r>
            <a:endParaRPr lang="vi-VN" b="1" dirty="0">
              <a:solidFill>
                <a:schemeClr val="tx1"/>
              </a:solidFill>
              <a:latin typeface="Muli Regular" panose="020B0604020202020204" charset="0"/>
            </a:endParaRPr>
          </a:p>
        </p:txBody>
      </p:sp>
      <p:pic>
        <p:nvPicPr>
          <p:cNvPr id="4" name="Picture 5"/>
          <p:cNvPicPr/>
          <p:nvPr/>
        </p:nvPicPr>
        <p:blipFill>
          <a:blip r:embed="rId2"/>
          <a:stretch>
            <a:fillRect/>
          </a:stretch>
        </p:blipFill>
        <p:spPr>
          <a:xfrm>
            <a:off x="346568" y="1211579"/>
            <a:ext cx="4387991" cy="3538271"/>
          </a:xfrm>
          <a:prstGeom prst="rect">
            <a:avLst/>
          </a:prstGeom>
          <a:noFill/>
          <a:ln>
            <a:noFill/>
          </a:ln>
        </p:spPr>
      </p:pic>
    </p:spTree>
    <p:extLst>
      <p:ext uri="{BB962C8B-B14F-4D97-AF65-F5344CB8AC3E}">
        <p14:creationId xmlns:p14="http://schemas.microsoft.com/office/powerpoint/2010/main" val="2209195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Số hiệu Bản chiếu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7" name="Hộp Văn bản 6"/>
          <p:cNvSpPr txBox="1"/>
          <p:nvPr/>
        </p:nvSpPr>
        <p:spPr>
          <a:xfrm>
            <a:off x="416560" y="345440"/>
            <a:ext cx="2651760" cy="707886"/>
          </a:xfrm>
          <a:prstGeom prst="rect">
            <a:avLst/>
          </a:prstGeom>
          <a:noFill/>
          <a:ln>
            <a:solidFill>
              <a:schemeClr val="accent1">
                <a:lumMod val="40000"/>
                <a:lumOff val="60000"/>
              </a:schemeClr>
            </a:solidFill>
          </a:ln>
          <a:effectLst>
            <a:glow rad="139700">
              <a:schemeClr val="accent2">
                <a:satMod val="175000"/>
                <a:alpha val="40000"/>
              </a:schemeClr>
            </a:glow>
          </a:effectLst>
        </p:spPr>
        <p:txBody>
          <a:bodyPr wrap="square" rtlCol="0">
            <a:spAutoFit/>
          </a:bodyPr>
          <a:lstStyle/>
          <a:p>
            <a:pPr algn="ctr"/>
            <a:r>
              <a:rPr lang="en-US" sz="2000" b="1" dirty="0" smtClean="0">
                <a:solidFill>
                  <a:schemeClr val="tx1"/>
                </a:solidFill>
                <a:latin typeface="Muli Regular" panose="020B0604020202020204" charset="0"/>
              </a:rPr>
              <a:t>D) VIEW USER’S DETAIL:</a:t>
            </a:r>
            <a:endParaRPr lang="vi-VN" sz="2000" b="1" dirty="0">
              <a:solidFill>
                <a:schemeClr val="tx1"/>
              </a:solidFill>
              <a:latin typeface="Muli Regular" panose="020B0604020202020204" charset="0"/>
            </a:endParaRPr>
          </a:p>
        </p:txBody>
      </p:sp>
      <p:pic>
        <p:nvPicPr>
          <p:cNvPr id="8" name="Picture 6"/>
          <p:cNvPicPr/>
          <p:nvPr/>
        </p:nvPicPr>
        <p:blipFill>
          <a:blip r:embed="rId2"/>
          <a:stretch>
            <a:fillRect/>
          </a:stretch>
        </p:blipFill>
        <p:spPr>
          <a:xfrm>
            <a:off x="416560" y="1450022"/>
            <a:ext cx="3335655" cy="3430270"/>
          </a:xfrm>
          <a:prstGeom prst="rect">
            <a:avLst/>
          </a:prstGeom>
          <a:noFill/>
          <a:ln>
            <a:noFill/>
          </a:ln>
        </p:spPr>
      </p:pic>
      <p:sp>
        <p:nvSpPr>
          <p:cNvPr id="11" name="Mũi tên Phải 10"/>
          <p:cNvSpPr/>
          <p:nvPr/>
        </p:nvSpPr>
        <p:spPr>
          <a:xfrm>
            <a:off x="4161249" y="3112611"/>
            <a:ext cx="883920" cy="101600"/>
          </a:xfrm>
          <a:prstGeom prst="rightArrow">
            <a:avLst/>
          </a:prstGeom>
          <a:effectLst>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ln w="0"/>
              <a:solidFill>
                <a:schemeClr val="accent1"/>
              </a:solidFill>
              <a:effectLst>
                <a:outerShdw blurRad="38100" dist="25400" dir="5400000" algn="ctr" rotWithShape="0">
                  <a:srgbClr val="6E747A">
                    <a:alpha val="43000"/>
                  </a:srgbClr>
                </a:outerShdw>
              </a:effectLst>
            </a:endParaRPr>
          </a:p>
        </p:txBody>
      </p:sp>
      <p:pic>
        <p:nvPicPr>
          <p:cNvPr id="12" name="Picture 7"/>
          <p:cNvPicPr/>
          <p:nvPr/>
        </p:nvPicPr>
        <p:blipFill>
          <a:blip r:embed="rId3"/>
          <a:stretch>
            <a:fillRect/>
          </a:stretch>
        </p:blipFill>
        <p:spPr>
          <a:xfrm>
            <a:off x="5454204" y="1450022"/>
            <a:ext cx="3300730" cy="3426778"/>
          </a:xfrm>
          <a:prstGeom prst="rect">
            <a:avLst/>
          </a:prstGeom>
          <a:noFill/>
          <a:ln>
            <a:noFill/>
          </a:ln>
        </p:spPr>
      </p:pic>
    </p:spTree>
    <p:extLst>
      <p:ext uri="{BB962C8B-B14F-4D97-AF65-F5344CB8AC3E}">
        <p14:creationId xmlns:p14="http://schemas.microsoft.com/office/powerpoint/2010/main" val="4178389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87510" y="396593"/>
            <a:ext cx="2751930" cy="456847"/>
          </a:xfrm>
          <a:prstGeom prst="rect">
            <a:avLst/>
          </a:prstGeom>
          <a:ln>
            <a:solidFill>
              <a:schemeClr val="accent1">
                <a:lumMod val="40000"/>
                <a:lumOff val="60000"/>
              </a:schemeClr>
            </a:solidFill>
          </a:ln>
          <a:effectLst>
            <a:glow rad="139700">
              <a:schemeClr val="accent2">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sz="2000" dirty="0" smtClean="0">
                <a:solidFill>
                  <a:schemeClr val="tx1"/>
                </a:solidFill>
                <a:latin typeface="Muli Regular" panose="020B0604020202020204" charset="0"/>
              </a:rPr>
              <a:t>E) ADD BALANCE:</a:t>
            </a:r>
            <a:endParaRPr sz="2000" dirty="0">
              <a:solidFill>
                <a:schemeClr val="tx1"/>
              </a:solidFill>
              <a:latin typeface="Muli Regular" panose="020B0604020202020204" charset="0"/>
            </a:endParaRPr>
          </a:p>
        </p:txBody>
      </p:sp>
      <p:sp>
        <p:nvSpPr>
          <p:cNvPr id="151" name="Google Shape;151;p22"/>
          <p:cNvSpPr txBox="1">
            <a:spLocks noGrp="1"/>
          </p:cNvSpPr>
          <p:nvPr>
            <p:ph type="body" idx="1"/>
          </p:nvPr>
        </p:nvSpPr>
        <p:spPr>
          <a:xfrm>
            <a:off x="4103184" y="426252"/>
            <a:ext cx="4021800" cy="1729386"/>
          </a:xfrm>
          <a:prstGeom prst="rect">
            <a:avLst/>
          </a:prstGeom>
        </p:spPr>
        <p:txBody>
          <a:bodyPr spcFirstLastPara="1" wrap="square" lIns="0" tIns="0" rIns="0" bIns="0" anchor="t" anchorCtr="0">
            <a:noAutofit/>
          </a:bodyPr>
          <a:lstStyle/>
          <a:p>
            <a:r>
              <a:rPr lang="en-US" sz="1200" b="1" dirty="0">
                <a:solidFill>
                  <a:schemeClr val="tx1"/>
                </a:solidFill>
              </a:rPr>
              <a:t>Add Button:</a:t>
            </a:r>
            <a:r>
              <a:rPr lang="en-US" sz="1200" dirty="0">
                <a:solidFill>
                  <a:schemeClr val="tx1"/>
                </a:solidFill>
              </a:rPr>
              <a:t> After inputting the card number and the amount, the users push this button. Then, the system will check if the account has existed in the database or not. </a:t>
            </a:r>
            <a:endParaRPr lang="vi-VN" sz="1200" dirty="0">
              <a:solidFill>
                <a:schemeClr val="tx1"/>
              </a:solidFill>
            </a:endParaRPr>
          </a:p>
          <a:p>
            <a:r>
              <a:rPr lang="en-US" sz="1200" dirty="0">
                <a:solidFill>
                  <a:schemeClr val="tx1"/>
                </a:solidFill>
              </a:rPr>
              <a:t>+ If the account has been existed, the card number and amount will be updated for the user’s account. The message below will also be shown. </a:t>
            </a:r>
            <a:endParaRPr lang="vi-VN" sz="1200" dirty="0">
              <a:solidFill>
                <a:schemeClr val="tx1"/>
              </a:solidFill>
            </a:endParaRPr>
          </a:p>
          <a:p>
            <a:pPr marL="0" lvl="0" indent="0" algn="l" rtl="0">
              <a:spcBef>
                <a:spcPts val="600"/>
              </a:spcBef>
              <a:spcAft>
                <a:spcPts val="0"/>
              </a:spcAft>
              <a:buNone/>
            </a:pPr>
            <a:endParaRPr sz="2000" dirty="0">
              <a:solidFill>
                <a:schemeClr val="tx1"/>
              </a:solidFill>
            </a:endParaRPr>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6" name="Picture 11"/>
          <p:cNvPicPr/>
          <p:nvPr/>
        </p:nvPicPr>
        <p:blipFill>
          <a:blip r:embed="rId3"/>
          <a:stretch>
            <a:fillRect/>
          </a:stretch>
        </p:blipFill>
        <p:spPr>
          <a:xfrm>
            <a:off x="387510" y="1227772"/>
            <a:ext cx="3566795" cy="2179955"/>
          </a:xfrm>
          <a:prstGeom prst="rect">
            <a:avLst/>
          </a:prstGeom>
          <a:noFill/>
          <a:ln>
            <a:noFill/>
          </a:ln>
        </p:spPr>
      </p:pic>
      <p:pic>
        <p:nvPicPr>
          <p:cNvPr id="8" name="Picture 9"/>
          <p:cNvPicPr/>
          <p:nvPr/>
        </p:nvPicPr>
        <p:blipFill>
          <a:blip r:embed="rId4"/>
          <a:stretch>
            <a:fillRect/>
          </a:stretch>
        </p:blipFill>
        <p:spPr>
          <a:xfrm>
            <a:off x="4963794" y="2167888"/>
            <a:ext cx="1394460" cy="748032"/>
          </a:xfrm>
          <a:prstGeom prst="rect">
            <a:avLst/>
          </a:prstGeom>
          <a:noFill/>
          <a:ln>
            <a:noFill/>
          </a:ln>
        </p:spPr>
      </p:pic>
      <p:sp>
        <p:nvSpPr>
          <p:cNvPr id="2" name="Hình chữ nhật 1"/>
          <p:cNvSpPr/>
          <p:nvPr/>
        </p:nvSpPr>
        <p:spPr>
          <a:xfrm>
            <a:off x="4572000" y="2992228"/>
            <a:ext cx="4572000" cy="830997"/>
          </a:xfrm>
          <a:prstGeom prst="rect">
            <a:avLst/>
          </a:prstGeom>
        </p:spPr>
        <p:txBody>
          <a:bodyPr>
            <a:spAutoFit/>
          </a:bodyPr>
          <a:lstStyle/>
          <a:p>
            <a:r>
              <a:rPr lang="en-US" sz="1200" dirty="0">
                <a:solidFill>
                  <a:schemeClr val="tx1"/>
                </a:solidFill>
                <a:latin typeface="Muli Regular" panose="020B0604020202020204" charset="0"/>
                <a:ea typeface="Times New Roman" panose="02020603050405020304" pitchFamily="18" charset="0"/>
              </a:rPr>
              <a:t>+ If the account has not been existed in the system (it means this is the new users ), the system will create the new account on the system. The message will be shown. </a:t>
            </a:r>
            <a:endParaRPr lang="en-US" sz="1200" dirty="0" smtClean="0">
              <a:solidFill>
                <a:schemeClr val="tx1"/>
              </a:solidFill>
              <a:latin typeface="Muli Regular" panose="020B0604020202020204" charset="0"/>
              <a:ea typeface="Times New Roman" panose="02020603050405020304" pitchFamily="18" charset="0"/>
            </a:endParaRPr>
          </a:p>
          <a:p>
            <a:endParaRPr lang="vi-VN" sz="1200" dirty="0">
              <a:solidFill>
                <a:schemeClr val="tx1"/>
              </a:solidFill>
              <a:latin typeface="Muli Regular" panose="020B0604020202020204" charset="0"/>
            </a:endParaRPr>
          </a:p>
        </p:txBody>
      </p:sp>
      <p:pic>
        <p:nvPicPr>
          <p:cNvPr id="10" name="Picture 10"/>
          <p:cNvPicPr/>
          <p:nvPr/>
        </p:nvPicPr>
        <p:blipFill>
          <a:blip r:embed="rId5"/>
          <a:stretch>
            <a:fillRect/>
          </a:stretch>
        </p:blipFill>
        <p:spPr>
          <a:xfrm>
            <a:off x="4963794" y="3974770"/>
            <a:ext cx="1394460" cy="81407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10"/>
          <p:cNvPicPr/>
          <p:nvPr/>
        </p:nvPicPr>
        <p:blipFill>
          <a:blip r:embed="rId2"/>
          <a:stretch>
            <a:fillRect/>
          </a:stretch>
        </p:blipFill>
        <p:spPr>
          <a:xfrm>
            <a:off x="431800" y="284480"/>
            <a:ext cx="8204200" cy="4572000"/>
          </a:xfrm>
          <a:prstGeom prst="rect">
            <a:avLst/>
          </a:prstGeom>
        </p:spPr>
      </p:pic>
    </p:spTree>
    <p:extLst>
      <p:ext uri="{BB962C8B-B14F-4D97-AF65-F5344CB8AC3E}">
        <p14:creationId xmlns:p14="http://schemas.microsoft.com/office/powerpoint/2010/main" val="2356939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14"/>
          <p:cNvPicPr/>
          <p:nvPr/>
        </p:nvPicPr>
        <p:blipFill>
          <a:blip r:embed="rId2"/>
          <a:stretch>
            <a:fillRect/>
          </a:stretch>
        </p:blipFill>
        <p:spPr>
          <a:xfrm>
            <a:off x="848360" y="415341"/>
            <a:ext cx="7421880" cy="4334510"/>
          </a:xfrm>
          <a:prstGeom prst="rect">
            <a:avLst/>
          </a:prstGeom>
        </p:spPr>
      </p:pic>
    </p:spTree>
    <p:extLst>
      <p:ext uri="{BB962C8B-B14F-4D97-AF65-F5344CB8AC3E}">
        <p14:creationId xmlns:p14="http://schemas.microsoft.com/office/powerpoint/2010/main" val="4270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lvl="0"/>
            <a:r>
              <a:rPr lang="en-US" dirty="0">
                <a:solidFill>
                  <a:schemeClr val="tx1"/>
                </a:solidFill>
              </a:rPr>
              <a:t>Android Local Train Ticketing </a:t>
            </a:r>
            <a:endParaRPr dirty="0">
              <a:solidFill>
                <a:schemeClr val="tx1"/>
              </a:solidFill>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15"/>
          <p:cNvPicPr/>
          <p:nvPr/>
        </p:nvPicPr>
        <p:blipFill>
          <a:blip r:embed="rId2"/>
          <a:stretch>
            <a:fillRect/>
          </a:stretch>
        </p:blipFill>
        <p:spPr>
          <a:xfrm>
            <a:off x="985520" y="507999"/>
            <a:ext cx="7213600" cy="4241852"/>
          </a:xfrm>
          <a:prstGeom prst="rect">
            <a:avLst/>
          </a:prstGeom>
        </p:spPr>
      </p:pic>
    </p:spTree>
    <p:extLst>
      <p:ext uri="{BB962C8B-B14F-4D97-AF65-F5344CB8AC3E}">
        <p14:creationId xmlns:p14="http://schemas.microsoft.com/office/powerpoint/2010/main" val="1294261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327895"/>
            <a:ext cx="2782410" cy="525545"/>
          </a:xfrm>
          <a:ln>
            <a:solidFill>
              <a:schemeClr val="accent1">
                <a:lumMod val="40000"/>
                <a:lumOff val="60000"/>
              </a:schemeClr>
            </a:solidFill>
          </a:ln>
          <a:effectLst>
            <a:glow rad="139700">
              <a:schemeClr val="accent2">
                <a:satMod val="175000"/>
                <a:alpha val="40000"/>
              </a:schemeClr>
            </a:glow>
          </a:effectLst>
        </p:spPr>
        <p:txBody>
          <a:bodyPr/>
          <a:lstStyle/>
          <a:p>
            <a:r>
              <a:rPr lang="en-US" sz="2000" dirty="0" smtClean="0">
                <a:solidFill>
                  <a:schemeClr val="tx1"/>
                </a:solidFill>
                <a:latin typeface="Muli Regular" panose="020B0604020202020204" charset="0"/>
              </a:rPr>
              <a:t>G) VIEW TICKET:</a:t>
            </a:r>
            <a:endParaRPr lang="vi-VN" sz="2000" dirty="0">
              <a:solidFill>
                <a:schemeClr val="tx1"/>
              </a:solidFill>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20"/>
          <p:cNvPicPr/>
          <p:nvPr/>
        </p:nvPicPr>
        <p:blipFill>
          <a:blip r:embed="rId2"/>
          <a:stretch>
            <a:fillRect/>
          </a:stretch>
        </p:blipFill>
        <p:spPr>
          <a:xfrm>
            <a:off x="580550" y="1241107"/>
            <a:ext cx="8035130" cy="3584893"/>
          </a:xfrm>
          <a:prstGeom prst="rect">
            <a:avLst/>
          </a:prstGeom>
        </p:spPr>
      </p:pic>
    </p:spTree>
    <p:extLst>
      <p:ext uri="{BB962C8B-B14F-4D97-AF65-F5344CB8AC3E}">
        <p14:creationId xmlns:p14="http://schemas.microsoft.com/office/powerpoint/2010/main" val="1668382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236455"/>
            <a:ext cx="2101690" cy="566185"/>
          </a:xfrm>
          <a:ln>
            <a:solidFill>
              <a:schemeClr val="accent1">
                <a:lumMod val="40000"/>
                <a:lumOff val="60000"/>
              </a:schemeClr>
            </a:solidFill>
          </a:ln>
          <a:effectLst>
            <a:glow rad="139700">
              <a:schemeClr val="accent2">
                <a:satMod val="175000"/>
                <a:alpha val="40000"/>
              </a:schemeClr>
            </a:glow>
          </a:effectLst>
        </p:spPr>
        <p:txBody>
          <a:bodyPr/>
          <a:lstStyle/>
          <a:p>
            <a:r>
              <a:rPr lang="en-US" dirty="0" smtClean="0">
                <a:latin typeface="Muli Regular" panose="020B0604020202020204" charset="0"/>
              </a:rPr>
              <a:t>II. ADMIN:</a:t>
            </a:r>
            <a:endParaRPr lang="vi-VN" dirty="0">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Hộp Văn bản 4"/>
          <p:cNvSpPr txBox="1"/>
          <p:nvPr/>
        </p:nvSpPr>
        <p:spPr>
          <a:xfrm>
            <a:off x="580550" y="1076960"/>
            <a:ext cx="2101690" cy="307777"/>
          </a:xfrm>
          <a:prstGeom prst="rect">
            <a:avLst/>
          </a:prstGeom>
          <a:noFill/>
        </p:spPr>
        <p:txBody>
          <a:bodyPr wrap="square" rtlCol="0">
            <a:spAutoFit/>
          </a:bodyPr>
          <a:lstStyle/>
          <a:p>
            <a:r>
              <a:rPr lang="en-US" b="1" dirty="0" smtClean="0">
                <a:solidFill>
                  <a:schemeClr val="tx1"/>
                </a:solidFill>
                <a:latin typeface="Muli Regular" panose="020B0604020202020204" charset="0"/>
              </a:rPr>
              <a:t>A) LOGIN FRAME:</a:t>
            </a:r>
            <a:endParaRPr lang="vi-VN" b="1" dirty="0">
              <a:solidFill>
                <a:schemeClr val="tx1"/>
              </a:solidFill>
              <a:latin typeface="Muli Regular" panose="020B0604020202020204" charset="0"/>
            </a:endParaRPr>
          </a:p>
        </p:txBody>
      </p:sp>
      <p:pic>
        <p:nvPicPr>
          <p:cNvPr id="6" name="Picture 42"/>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493521"/>
            <a:ext cx="5806440" cy="3256330"/>
          </a:xfrm>
          <a:prstGeom prst="rect">
            <a:avLst/>
          </a:prstGeom>
          <a:noFill/>
          <a:ln>
            <a:noFill/>
          </a:ln>
        </p:spPr>
      </p:pic>
    </p:spTree>
    <p:extLst>
      <p:ext uri="{BB962C8B-B14F-4D97-AF65-F5344CB8AC3E}">
        <p14:creationId xmlns:p14="http://schemas.microsoft.com/office/powerpoint/2010/main" val="1944293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Hộp Văn bản 4"/>
          <p:cNvSpPr txBox="1"/>
          <p:nvPr/>
        </p:nvSpPr>
        <p:spPr>
          <a:xfrm>
            <a:off x="355600" y="497840"/>
            <a:ext cx="2367280" cy="400110"/>
          </a:xfrm>
          <a:prstGeom prst="rect">
            <a:avLst/>
          </a:prstGeom>
          <a:noFill/>
          <a:ln>
            <a:solidFill>
              <a:schemeClr val="accent1">
                <a:lumMod val="40000"/>
                <a:lumOff val="60000"/>
              </a:schemeClr>
            </a:solidFill>
          </a:ln>
          <a:effectLst>
            <a:glow rad="139700">
              <a:schemeClr val="accent2">
                <a:satMod val="175000"/>
                <a:alpha val="40000"/>
              </a:schemeClr>
            </a:glow>
          </a:effectLst>
        </p:spPr>
        <p:txBody>
          <a:bodyPr wrap="square" rtlCol="0">
            <a:spAutoFit/>
          </a:bodyPr>
          <a:lstStyle/>
          <a:p>
            <a:r>
              <a:rPr lang="en-US" sz="2000" b="1" dirty="0" smtClean="0">
                <a:solidFill>
                  <a:schemeClr val="tx1"/>
                </a:solidFill>
                <a:latin typeface="Muli Regular" panose="020B0604020202020204" charset="0"/>
              </a:rPr>
              <a:t>B) HOME</a:t>
            </a:r>
            <a:r>
              <a:rPr lang="en-US" b="1" dirty="0" smtClean="0">
                <a:solidFill>
                  <a:schemeClr val="tx1"/>
                </a:solidFill>
                <a:latin typeface="Muli Regular" panose="020B0604020202020204" charset="0"/>
              </a:rPr>
              <a:t> </a:t>
            </a:r>
            <a:r>
              <a:rPr lang="en-US" sz="2000" b="1" dirty="0" smtClean="0">
                <a:solidFill>
                  <a:schemeClr val="tx1"/>
                </a:solidFill>
                <a:latin typeface="Muli Regular" panose="020B0604020202020204" charset="0"/>
              </a:rPr>
              <a:t>PAGE</a:t>
            </a:r>
            <a:r>
              <a:rPr lang="en-US" b="1" dirty="0" smtClean="0">
                <a:solidFill>
                  <a:schemeClr val="tx1"/>
                </a:solidFill>
                <a:latin typeface="Muli Regular" panose="020B0604020202020204" charset="0"/>
              </a:rPr>
              <a:t>:</a:t>
            </a:r>
            <a:endParaRPr lang="vi-VN" b="1" dirty="0">
              <a:solidFill>
                <a:schemeClr val="tx1"/>
              </a:solidFill>
              <a:latin typeface="Muli Regular" panose="020B0604020202020204" charset="0"/>
            </a:endParaRPr>
          </a:p>
        </p:txBody>
      </p:sp>
      <p:pic>
        <p:nvPicPr>
          <p:cNvPr id="6" name="Picture 4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0" y="1290320"/>
            <a:ext cx="6624320" cy="3637280"/>
          </a:xfrm>
          <a:prstGeom prst="rect">
            <a:avLst/>
          </a:prstGeom>
          <a:noFill/>
          <a:ln>
            <a:noFill/>
          </a:ln>
        </p:spPr>
      </p:pic>
    </p:spTree>
    <p:extLst>
      <p:ext uri="{BB962C8B-B14F-4D97-AF65-F5344CB8AC3E}">
        <p14:creationId xmlns:p14="http://schemas.microsoft.com/office/powerpoint/2010/main" val="2504078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205975"/>
            <a:ext cx="2548730" cy="718585"/>
          </a:xfrm>
          <a:ln>
            <a:solidFill>
              <a:schemeClr val="accent1">
                <a:lumMod val="40000"/>
                <a:lumOff val="60000"/>
              </a:schemeClr>
            </a:solidFill>
          </a:ln>
          <a:effectLst>
            <a:glow rad="139700">
              <a:schemeClr val="accent2">
                <a:satMod val="175000"/>
                <a:alpha val="40000"/>
              </a:schemeClr>
            </a:glow>
          </a:effectLst>
        </p:spPr>
        <p:txBody>
          <a:bodyPr/>
          <a:lstStyle/>
          <a:p>
            <a:r>
              <a:rPr lang="en-US" sz="2000" dirty="0" smtClean="0">
                <a:solidFill>
                  <a:schemeClr val="tx1"/>
                </a:solidFill>
                <a:latin typeface="Muli Regular" panose="020B0604020202020204" charset="0"/>
              </a:rPr>
              <a:t>C) VIEW TRANSACTION:</a:t>
            </a:r>
            <a:endParaRPr lang="vi-VN" sz="2000" dirty="0">
              <a:solidFill>
                <a:schemeClr val="tx1"/>
              </a:solidFill>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0"/>
          <p:cNvPicPr/>
          <p:nvPr/>
        </p:nvPicPr>
        <p:blipFill>
          <a:blip r:embed="rId2">
            <a:extLst>
              <a:ext uri="{28A0092B-C50C-407E-A947-70E740481C1C}">
                <a14:useLocalDpi xmlns:a14="http://schemas.microsoft.com/office/drawing/2010/main" val="0"/>
              </a:ext>
            </a:extLst>
          </a:blip>
          <a:srcRect/>
          <a:stretch>
            <a:fillRect/>
          </a:stretch>
        </p:blipFill>
        <p:spPr bwMode="auto">
          <a:xfrm>
            <a:off x="1051560" y="1269366"/>
            <a:ext cx="5842000" cy="3677285"/>
          </a:xfrm>
          <a:prstGeom prst="rect">
            <a:avLst/>
          </a:prstGeom>
          <a:noFill/>
          <a:ln>
            <a:noFill/>
          </a:ln>
        </p:spPr>
      </p:pic>
    </p:spTree>
    <p:extLst>
      <p:ext uri="{BB962C8B-B14F-4D97-AF65-F5344CB8AC3E}">
        <p14:creationId xmlns:p14="http://schemas.microsoft.com/office/powerpoint/2010/main" val="862541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205975"/>
            <a:ext cx="1908650" cy="556025"/>
          </a:xfrm>
          <a:ln>
            <a:solidFill>
              <a:schemeClr val="accent1">
                <a:lumMod val="40000"/>
                <a:lumOff val="60000"/>
              </a:schemeClr>
            </a:solidFill>
          </a:ln>
          <a:effectLst>
            <a:glow rad="139700">
              <a:schemeClr val="accent2">
                <a:satMod val="175000"/>
                <a:alpha val="40000"/>
              </a:schemeClr>
            </a:glow>
          </a:effectLst>
        </p:spPr>
        <p:txBody>
          <a:bodyPr/>
          <a:lstStyle/>
          <a:p>
            <a:r>
              <a:rPr lang="en-US" sz="2000" dirty="0" smtClean="0">
                <a:solidFill>
                  <a:schemeClr val="tx1"/>
                </a:solidFill>
                <a:latin typeface="Muli Regular" panose="020B0604020202020204" charset="0"/>
              </a:rPr>
              <a:t>D) ADD USER:</a:t>
            </a:r>
            <a:endParaRPr lang="vi-VN" sz="2000" dirty="0">
              <a:solidFill>
                <a:schemeClr val="tx1"/>
              </a:solidFill>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39"/>
          <p:cNvPicPr/>
          <p:nvPr/>
        </p:nvPicPr>
        <p:blipFill>
          <a:blip r:embed="rId2">
            <a:extLst>
              <a:ext uri="{28A0092B-C50C-407E-A947-70E740481C1C}">
                <a14:useLocalDpi xmlns:a14="http://schemas.microsoft.com/office/drawing/2010/main" val="0"/>
              </a:ext>
            </a:extLst>
          </a:blip>
          <a:srcRect/>
          <a:stretch>
            <a:fillRect/>
          </a:stretch>
        </p:blipFill>
        <p:spPr bwMode="auto">
          <a:xfrm>
            <a:off x="580550" y="939801"/>
            <a:ext cx="3483450" cy="4006850"/>
          </a:xfrm>
          <a:prstGeom prst="rect">
            <a:avLst/>
          </a:prstGeom>
          <a:noFill/>
          <a:ln>
            <a:noFill/>
          </a:ln>
        </p:spPr>
      </p:pic>
      <p:sp>
        <p:nvSpPr>
          <p:cNvPr id="6" name="Mũi tên Phải 5"/>
          <p:cNvSpPr/>
          <p:nvPr/>
        </p:nvSpPr>
        <p:spPr>
          <a:xfrm>
            <a:off x="4232117" y="2872106"/>
            <a:ext cx="949483" cy="125094"/>
          </a:xfrm>
          <a:prstGeom prst="rightArrow">
            <a:avLst/>
          </a:prstGeom>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pic>
        <p:nvPicPr>
          <p:cNvPr id="7" name="Picture 38"/>
          <p:cNvPicPr/>
          <p:nvPr/>
        </p:nvPicPr>
        <p:blipFill>
          <a:blip r:embed="rId3">
            <a:extLst>
              <a:ext uri="{28A0092B-C50C-407E-A947-70E740481C1C}">
                <a14:useLocalDpi xmlns:a14="http://schemas.microsoft.com/office/drawing/2010/main" val="0"/>
              </a:ext>
            </a:extLst>
          </a:blip>
          <a:srcRect/>
          <a:stretch>
            <a:fillRect/>
          </a:stretch>
        </p:blipFill>
        <p:spPr bwMode="auto">
          <a:xfrm>
            <a:off x="5379274" y="1717040"/>
            <a:ext cx="3375660" cy="2560320"/>
          </a:xfrm>
          <a:prstGeom prst="rect">
            <a:avLst/>
          </a:prstGeom>
          <a:noFill/>
          <a:ln>
            <a:noFill/>
          </a:ln>
        </p:spPr>
      </p:pic>
    </p:spTree>
    <p:extLst>
      <p:ext uri="{BB962C8B-B14F-4D97-AF65-F5344CB8AC3E}">
        <p14:creationId xmlns:p14="http://schemas.microsoft.com/office/powerpoint/2010/main" val="2562188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Hình chữ nhật 5"/>
          <p:cNvSpPr/>
          <p:nvPr/>
        </p:nvSpPr>
        <p:spPr>
          <a:xfrm>
            <a:off x="1899920" y="1351280"/>
            <a:ext cx="5181600" cy="261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THANKS FOR YOUR LISTENING !</a:t>
            </a:r>
            <a:endParaRPr lang="vi-VN" sz="3200" dirty="0">
              <a:solidFill>
                <a:schemeClr val="tx1"/>
              </a:solidFill>
            </a:endParaRPr>
          </a:p>
        </p:txBody>
      </p:sp>
    </p:spTree>
    <p:extLst>
      <p:ext uri="{BB962C8B-B14F-4D97-AF65-F5344CB8AC3E}">
        <p14:creationId xmlns:p14="http://schemas.microsoft.com/office/powerpoint/2010/main" val="3809864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001050" y="338667"/>
            <a:ext cx="4483928" cy="713420"/>
          </a:xfrm>
          <a:prstGeom prst="rect">
            <a:avLst/>
          </a:prstGeom>
          <a:ln>
            <a:solidFill>
              <a:schemeClr val="accent1">
                <a:lumMod val="60000"/>
                <a:lumOff val="40000"/>
              </a:schemeClr>
            </a:solidFill>
          </a:ln>
          <a:effectLst>
            <a:glow rad="101600">
              <a:schemeClr val="accent2">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dirty="0" smtClean="0">
                <a:solidFill>
                  <a:schemeClr val="bg1"/>
                </a:solidFill>
              </a:rPr>
              <a:t>Introduction</a:t>
            </a:r>
            <a:endParaRPr dirty="0">
              <a:solidFill>
                <a:schemeClr val="bg1"/>
              </a:solidFill>
            </a:endParaRPr>
          </a:p>
        </p:txBody>
      </p:sp>
      <p:sp>
        <p:nvSpPr>
          <p:cNvPr id="72" name="Google Shape;72;p14"/>
          <p:cNvSpPr txBox="1">
            <a:spLocks noGrp="1"/>
          </p:cNvSpPr>
          <p:nvPr>
            <p:ph type="body" idx="2"/>
          </p:nvPr>
        </p:nvSpPr>
        <p:spPr>
          <a:xfrm>
            <a:off x="4454586" y="1354667"/>
            <a:ext cx="2841000" cy="3152983"/>
          </a:xfrm>
          <a:prstGeom prst="rect">
            <a:avLst/>
          </a:prstGeom>
        </p:spPr>
        <p:txBody>
          <a:bodyPr spcFirstLastPara="1" wrap="square" lIns="0" tIns="0" rIns="0" bIns="0" anchor="t" anchorCtr="0">
            <a:noAutofit/>
          </a:bodyPr>
          <a:lstStyle/>
          <a:p>
            <a:pPr marL="0" lvl="0" indent="0">
              <a:buClr>
                <a:schemeClr val="dk1"/>
              </a:buClr>
              <a:buSzPts val="1100"/>
              <a:buNone/>
            </a:pPr>
            <a:r>
              <a:rPr lang="en-US" b="1" dirty="0" smtClean="0">
                <a:solidFill>
                  <a:schemeClr val="tx1"/>
                </a:solidFill>
              </a:rPr>
              <a:t>Therefore, </a:t>
            </a:r>
            <a:r>
              <a:rPr lang="en-US" b="1" dirty="0">
                <a:solidFill>
                  <a:schemeClr val="tx1"/>
                </a:solidFill>
              </a:rPr>
              <a:t>our team decide to choose the Android Local Train Ticketing for our </a:t>
            </a:r>
            <a:r>
              <a:rPr lang="en-US" b="1" dirty="0" smtClean="0">
                <a:solidFill>
                  <a:schemeClr val="tx1"/>
                </a:solidFill>
              </a:rPr>
              <a:t>topic.</a:t>
            </a:r>
            <a:endParaRPr b="1" dirty="0">
              <a:solidFill>
                <a:schemeClr val="tx1"/>
              </a:solidFill>
            </a:endParaRPr>
          </a:p>
        </p:txBody>
      </p:sp>
      <p:sp>
        <p:nvSpPr>
          <p:cNvPr id="73" name="Google Shape;73;p14"/>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buClr>
                <a:schemeClr val="dk1"/>
              </a:buClr>
              <a:buSzPts val="1100"/>
              <a:buNone/>
            </a:pPr>
            <a:r>
              <a:rPr lang="en-US" b="1" dirty="0">
                <a:solidFill>
                  <a:schemeClr val="tx1"/>
                </a:solidFill>
              </a:rPr>
              <a:t>The epidemic is becoming serious. However, many people still choose to travel by </a:t>
            </a:r>
            <a:r>
              <a:rPr lang="en-US" b="1" dirty="0" smtClean="0">
                <a:solidFill>
                  <a:schemeClr val="tx1"/>
                </a:solidFill>
              </a:rPr>
              <a:t>train.</a:t>
            </a:r>
          </a:p>
          <a:p>
            <a:pPr marL="0" lvl="0" indent="0">
              <a:buClr>
                <a:schemeClr val="dk1"/>
              </a:buClr>
              <a:buSzPts val="1100"/>
              <a:buNone/>
            </a:pPr>
            <a:r>
              <a:rPr lang="en-US" b="1" dirty="0" smtClean="0">
                <a:solidFill>
                  <a:schemeClr val="tx1"/>
                </a:solidFill>
              </a:rPr>
              <a:t>=&gt; Dangerous and take times.</a:t>
            </a:r>
          </a:p>
          <a:p>
            <a:pPr marL="0" lvl="0" indent="0">
              <a:buClr>
                <a:schemeClr val="dk1"/>
              </a:buClr>
              <a:buSzPts val="1100"/>
              <a:buNone/>
            </a:pPr>
            <a:endParaRPr b="1"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790221" y="1377244"/>
            <a:ext cx="3420511" cy="769716"/>
          </a:xfrm>
          <a:prstGeom prst="rect">
            <a:avLst/>
          </a:prstGeom>
          <a:ln>
            <a:solidFill>
              <a:schemeClr val="accent1">
                <a:lumMod val="60000"/>
                <a:lumOff val="40000"/>
              </a:schemeClr>
            </a:solidFill>
          </a:ln>
          <a:effectLst>
            <a:glow rad="101600">
              <a:schemeClr val="accent1">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sz="4000" dirty="0" smtClean="0">
                <a:solidFill>
                  <a:schemeClr val="bg1"/>
                </a:solidFill>
              </a:rPr>
              <a:t>BENEFITS !</a:t>
            </a:r>
            <a:endParaRPr sz="4000" dirty="0">
              <a:solidFill>
                <a:schemeClr val="bg1"/>
              </a:solidFill>
            </a:endParaRPr>
          </a:p>
        </p:txBody>
      </p:sp>
      <p:sp>
        <p:nvSpPr>
          <p:cNvPr id="81" name="Google Shape;81;p15"/>
          <p:cNvSpPr txBox="1">
            <a:spLocks noGrp="1"/>
          </p:cNvSpPr>
          <p:nvPr>
            <p:ph type="subTitle" idx="4294967295"/>
          </p:nvPr>
        </p:nvSpPr>
        <p:spPr>
          <a:xfrm>
            <a:off x="685800" y="2301411"/>
            <a:ext cx="3619072" cy="150033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b="1" dirty="0" smtClean="0">
                <a:solidFill>
                  <a:schemeClr val="tx1"/>
                </a:solidFill>
                <a:sym typeface="Symbol" panose="05050102010706020507" pitchFamily="18" charset="2"/>
              </a:rPr>
              <a:t>FOR THE USER </a:t>
            </a:r>
          </a:p>
          <a:p>
            <a:pPr marL="285750" lvl="0" indent="-285750" algn="l" rtl="0">
              <a:spcBef>
                <a:spcPts val="600"/>
              </a:spcBef>
              <a:spcAft>
                <a:spcPts val="0"/>
              </a:spcAft>
              <a:buFont typeface="Symbol" panose="05050102010706020507" pitchFamily="18" charset="2"/>
              <a:buChar char="·"/>
            </a:pPr>
            <a:r>
              <a:rPr lang="en-US" sz="1800" b="1" dirty="0" smtClean="0">
                <a:solidFill>
                  <a:schemeClr val="tx1"/>
                </a:solidFill>
                <a:sym typeface="Symbol" panose="05050102010706020507" pitchFamily="18" charset="2"/>
              </a:rPr>
              <a:t>Protect your health</a:t>
            </a:r>
          </a:p>
          <a:p>
            <a:pPr marL="285750" lvl="0" indent="-285750" algn="l" rtl="0">
              <a:spcBef>
                <a:spcPts val="600"/>
              </a:spcBef>
              <a:spcAft>
                <a:spcPts val="0"/>
              </a:spcAft>
              <a:buFont typeface="Symbol" panose="05050102010706020507" pitchFamily="18" charset="2"/>
              <a:buChar char="·"/>
            </a:pPr>
            <a:r>
              <a:rPr lang="en-US" sz="1800" b="1" dirty="0" smtClean="0">
                <a:solidFill>
                  <a:schemeClr val="tx1"/>
                </a:solidFill>
                <a:sym typeface="Symbol" panose="05050102010706020507" pitchFamily="18" charset="2"/>
              </a:rPr>
              <a:t>Save time </a:t>
            </a:r>
          </a:p>
          <a:p>
            <a:pPr marL="0" lvl="0" indent="0" algn="l" rtl="0">
              <a:spcBef>
                <a:spcPts val="600"/>
              </a:spcBef>
              <a:spcAft>
                <a:spcPts val="0"/>
              </a:spcAft>
              <a:buNone/>
            </a:pPr>
            <a:endParaRPr sz="1800" b="1" dirty="0">
              <a:solidFill>
                <a:schemeClr val="tx1"/>
              </a:solidFill>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Hình chữ nhật 1"/>
          <p:cNvSpPr/>
          <p:nvPr/>
        </p:nvSpPr>
        <p:spPr>
          <a:xfrm>
            <a:off x="4674742" y="2183412"/>
            <a:ext cx="3328827" cy="1736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latin typeface="Muli" panose="020B0604020202020204" charset="0"/>
              </a:rPr>
              <a:t>FOR THE COMPANY </a:t>
            </a:r>
          </a:p>
          <a:p>
            <a:pPr marL="285750" indent="-285750">
              <a:buFont typeface="Symbol" panose="05050102010706020507" pitchFamily="18" charset="2"/>
              <a:buChar char="·"/>
            </a:pPr>
            <a:r>
              <a:rPr lang="en-US" sz="1800" b="1" dirty="0" smtClean="0">
                <a:solidFill>
                  <a:schemeClr val="tx1"/>
                </a:solidFill>
                <a:latin typeface="Muli" panose="020B0604020202020204" charset="0"/>
                <a:sym typeface="Symbol" panose="05050102010706020507" pitchFamily="18" charset="2"/>
              </a:rPr>
              <a:t>Save money </a:t>
            </a:r>
          </a:p>
          <a:p>
            <a:pPr marL="285750" indent="-285750">
              <a:buFont typeface="Symbol" panose="05050102010706020507" pitchFamily="18" charset="2"/>
              <a:buChar char="·"/>
            </a:pPr>
            <a:r>
              <a:rPr lang="en-US" sz="1800" b="1" dirty="0">
                <a:solidFill>
                  <a:schemeClr val="tx1"/>
                </a:solidFill>
                <a:latin typeface="Muli" panose="020B0604020202020204" charset="0"/>
              </a:rPr>
              <a:t>E</a:t>
            </a:r>
            <a:r>
              <a:rPr lang="en-US" sz="1800" b="1" dirty="0" smtClean="0">
                <a:solidFill>
                  <a:schemeClr val="tx1"/>
                </a:solidFill>
                <a:latin typeface="Muli" panose="020B0604020202020204" charset="0"/>
              </a:rPr>
              <a:t>asier </a:t>
            </a:r>
            <a:r>
              <a:rPr lang="en-US" sz="1800" b="1" dirty="0">
                <a:solidFill>
                  <a:schemeClr val="tx1"/>
                </a:solidFill>
                <a:latin typeface="Muli" panose="020B0604020202020204" charset="0"/>
              </a:rPr>
              <a:t>access to </a:t>
            </a:r>
            <a:r>
              <a:rPr lang="en-US" sz="1800" b="1" dirty="0" smtClean="0">
                <a:solidFill>
                  <a:schemeClr val="tx1"/>
                </a:solidFill>
                <a:latin typeface="Muli" panose="020B0604020202020204" charset="0"/>
              </a:rPr>
              <a:t>customers</a:t>
            </a:r>
          </a:p>
          <a:p>
            <a:pPr marL="285750" indent="-285750">
              <a:buFont typeface="Symbol" panose="05050102010706020507" pitchFamily="18" charset="2"/>
              <a:buChar char="·"/>
            </a:pPr>
            <a:r>
              <a:rPr lang="en-US" sz="1800" b="1" dirty="0">
                <a:solidFill>
                  <a:schemeClr val="tx1"/>
                </a:solidFill>
                <a:latin typeface="Muli Regular" panose="020B0604020202020204" charset="0"/>
              </a:rPr>
              <a:t>E</a:t>
            </a:r>
            <a:r>
              <a:rPr lang="en-US" sz="1800" b="1" dirty="0" smtClean="0">
                <a:solidFill>
                  <a:schemeClr val="tx1"/>
                </a:solidFill>
                <a:latin typeface="Muli Regular" panose="020B0604020202020204" charset="0"/>
              </a:rPr>
              <a:t>asier</a:t>
            </a:r>
            <a:r>
              <a:rPr lang="en-US" sz="1800" b="1" dirty="0" smtClean="0">
                <a:solidFill>
                  <a:schemeClr val="tx1"/>
                </a:solidFill>
                <a:latin typeface="Muli" panose="020B0604020202020204" charset="0"/>
              </a:rPr>
              <a:t> </a:t>
            </a:r>
            <a:r>
              <a:rPr lang="en-US" sz="1800" b="1" dirty="0">
                <a:solidFill>
                  <a:schemeClr val="tx1"/>
                </a:solidFill>
                <a:latin typeface="Muli" panose="020B0604020202020204" charset="0"/>
              </a:rPr>
              <a:t>payment methods </a:t>
            </a:r>
            <a:endParaRPr lang="en-US" sz="1800" b="1" dirty="0" smtClean="0">
              <a:solidFill>
                <a:schemeClr val="tx1"/>
              </a:solidFill>
              <a:latin typeface="Muli" panose="020B0604020202020204" charset="0"/>
            </a:endParaRPr>
          </a:p>
          <a:p>
            <a:pPr marL="285750" indent="-285750">
              <a:buFont typeface="Symbol" panose="05050102010706020507" pitchFamily="18" charset="2"/>
              <a:buChar char="·"/>
            </a:pPr>
            <a:endParaRPr lang="vi-VN" sz="1800" b="1" dirty="0">
              <a:latin typeface="Muli"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84676" y="123289"/>
            <a:ext cx="6014400" cy="611311"/>
          </a:xfrm>
          <a:ln>
            <a:solidFill>
              <a:schemeClr val="accent2">
                <a:lumMod val="60000"/>
                <a:lumOff val="40000"/>
              </a:schemeClr>
            </a:solidFill>
          </a:ln>
          <a:effectLst>
            <a:glow rad="63500">
              <a:schemeClr val="accent2">
                <a:satMod val="175000"/>
                <a:alpha val="40000"/>
              </a:schemeClr>
            </a:glow>
          </a:effectLst>
        </p:spPr>
        <p:txBody>
          <a:bodyPr/>
          <a:lstStyle/>
          <a:p>
            <a:pPr algn="ctr"/>
            <a:r>
              <a:rPr lang="en-US" dirty="0" smtClean="0">
                <a:solidFill>
                  <a:schemeClr val="tx1"/>
                </a:solidFill>
              </a:rPr>
              <a:t>Entity </a:t>
            </a:r>
            <a:r>
              <a:rPr lang="en-US" dirty="0">
                <a:solidFill>
                  <a:schemeClr val="tx1"/>
                </a:solidFill>
              </a:rPr>
              <a:t>– Relationship Diagram</a:t>
            </a:r>
            <a:endParaRPr lang="vi-VN" dirty="0">
              <a:solidFill>
                <a:schemeClr val="tx1"/>
              </a:solidFill>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3" name="Ảnh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09" y="859573"/>
            <a:ext cx="7809375" cy="4162238"/>
          </a:xfrm>
          <a:prstGeom prst="rect">
            <a:avLst/>
          </a:prstGeom>
        </p:spPr>
      </p:pic>
    </p:spTree>
    <p:extLst>
      <p:ext uri="{BB962C8B-B14F-4D97-AF65-F5344CB8AC3E}">
        <p14:creationId xmlns:p14="http://schemas.microsoft.com/office/powerpoint/2010/main" val="116498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Hình chữ nhật 5"/>
          <p:cNvSpPr/>
          <p:nvPr/>
        </p:nvSpPr>
        <p:spPr>
          <a:xfrm>
            <a:off x="333910" y="574435"/>
            <a:ext cx="4572000" cy="2031325"/>
          </a:xfrm>
          <a:prstGeom prst="rect">
            <a:avLst/>
          </a:prstGeom>
          <a:ln>
            <a:solidFill>
              <a:schemeClr val="accent1">
                <a:lumMod val="60000"/>
                <a:lumOff val="40000"/>
              </a:schemeClr>
            </a:solidFill>
          </a:ln>
          <a:effectLst>
            <a:glow rad="139700">
              <a:schemeClr val="accent2">
                <a:satMod val="175000"/>
                <a:alpha val="40000"/>
              </a:schemeClr>
            </a:glow>
          </a:effectLst>
        </p:spPr>
        <p:txBody>
          <a:bodyPr>
            <a:spAutoFit/>
          </a:bodyPr>
          <a:lstStyle/>
          <a:p>
            <a:r>
              <a:rPr lang="en-US" sz="1800" b="1" dirty="0" smtClean="0">
                <a:solidFill>
                  <a:schemeClr val="bg1"/>
                </a:solidFill>
                <a:latin typeface="Muli Regular" panose="020B0604020202020204" charset="0"/>
              </a:rPr>
              <a:t>ADVANTAGES:</a:t>
            </a:r>
            <a:r>
              <a:rPr lang="en-US" sz="1800" dirty="0" smtClean="0">
                <a:solidFill>
                  <a:schemeClr val="bg1"/>
                </a:solidFill>
                <a:latin typeface="Muli Regular" panose="020B0604020202020204" charset="0"/>
              </a:rPr>
              <a:t/>
            </a:r>
            <a:br>
              <a:rPr lang="en-US" sz="1800" dirty="0" smtClean="0">
                <a:solidFill>
                  <a:schemeClr val="bg1"/>
                </a:solidFill>
                <a:latin typeface="Muli Regular" panose="020B0604020202020204" charset="0"/>
              </a:rPr>
            </a:br>
            <a:r>
              <a:rPr lang="en-US" sz="1800" dirty="0" smtClean="0">
                <a:solidFill>
                  <a:schemeClr val="tx1"/>
                </a:solidFill>
                <a:latin typeface="Muli Regular" panose="020B0604020202020204" charset="0"/>
                <a:sym typeface="Symbol" panose="05050102010706020507" pitchFamily="18" charset="2"/>
              </a:rPr>
              <a:t></a:t>
            </a:r>
            <a:r>
              <a:rPr lang="vi-VN" sz="1800" dirty="0" smtClean="0">
                <a:solidFill>
                  <a:schemeClr val="tx1"/>
                </a:solidFill>
                <a:latin typeface="Muli Regular" panose="020B0604020202020204" charset="0"/>
                <a:sym typeface="Symbol" panose="05050102010706020507" pitchFamily="18" charset="2"/>
              </a:rPr>
              <a:t> </a:t>
            </a:r>
            <a:r>
              <a:rPr lang="en-US" sz="1800" dirty="0" smtClean="0">
                <a:solidFill>
                  <a:schemeClr val="tx1"/>
                </a:solidFill>
                <a:latin typeface="Muli Regular" panose="020B0604020202020204" charset="0"/>
              </a:rPr>
              <a:t>Easy to visualize the relationship among entities and relationships.</a:t>
            </a:r>
            <a:r>
              <a:rPr lang="vi-VN" sz="1800" dirty="0" smtClean="0">
                <a:solidFill>
                  <a:schemeClr val="tx1"/>
                </a:solidFill>
                <a:latin typeface="Muli Regular" panose="020B0604020202020204" charset="0"/>
              </a:rPr>
              <a:t/>
            </a:r>
            <a:br>
              <a:rPr lang="vi-VN" sz="1800" dirty="0" smtClean="0">
                <a:solidFill>
                  <a:schemeClr val="tx1"/>
                </a:solidFill>
                <a:latin typeface="Muli Regular" panose="020B0604020202020204" charset="0"/>
              </a:rPr>
            </a:br>
            <a:r>
              <a:rPr lang="en-US" sz="1800" dirty="0" smtClean="0">
                <a:solidFill>
                  <a:schemeClr val="tx1"/>
                </a:solidFill>
                <a:latin typeface="Muli Regular" panose="020B0604020202020204" charset="0"/>
                <a:sym typeface="Symbol" panose="05050102010706020507" pitchFamily="18" charset="2"/>
              </a:rPr>
              <a:t></a:t>
            </a:r>
            <a:r>
              <a:rPr lang="vi-VN" sz="1800" dirty="0" smtClean="0">
                <a:solidFill>
                  <a:schemeClr val="tx1"/>
                </a:solidFill>
                <a:latin typeface="Muli Regular" panose="020B0604020202020204" charset="0"/>
                <a:sym typeface="Symbol" panose="05050102010706020507" pitchFamily="18" charset="2"/>
              </a:rPr>
              <a:t> </a:t>
            </a:r>
            <a:r>
              <a:rPr lang="en-US" sz="1800" dirty="0" smtClean="0">
                <a:solidFill>
                  <a:schemeClr val="tx1"/>
                </a:solidFill>
                <a:latin typeface="Muli Regular" panose="020B0604020202020204" charset="0"/>
              </a:rPr>
              <a:t>Effective communication tool for database designer.</a:t>
            </a:r>
            <a:r>
              <a:rPr lang="vi-VN" sz="1800" dirty="0" smtClean="0">
                <a:solidFill>
                  <a:schemeClr val="tx1"/>
                </a:solidFill>
                <a:latin typeface="Muli Regular" panose="020B0604020202020204" charset="0"/>
              </a:rPr>
              <a:t/>
            </a:r>
            <a:br>
              <a:rPr lang="vi-VN" sz="1800" dirty="0" smtClean="0">
                <a:solidFill>
                  <a:schemeClr val="tx1"/>
                </a:solidFill>
                <a:latin typeface="Muli Regular" panose="020B0604020202020204" charset="0"/>
              </a:rPr>
            </a:br>
            <a:r>
              <a:rPr lang="en-US" sz="1800" dirty="0" smtClean="0">
                <a:solidFill>
                  <a:schemeClr val="tx1"/>
                </a:solidFill>
                <a:latin typeface="Muli Regular" panose="020B0604020202020204" charset="0"/>
                <a:sym typeface="Symbol" panose="05050102010706020507" pitchFamily="18" charset="2"/>
              </a:rPr>
              <a:t></a:t>
            </a:r>
            <a:r>
              <a:rPr lang="vi-VN" sz="1800" dirty="0" smtClean="0">
                <a:solidFill>
                  <a:schemeClr val="tx1"/>
                </a:solidFill>
                <a:latin typeface="Muli Regular" panose="020B0604020202020204" charset="0"/>
                <a:sym typeface="Symbol" panose="05050102010706020507" pitchFamily="18" charset="2"/>
              </a:rPr>
              <a:t> </a:t>
            </a:r>
            <a:r>
              <a:rPr lang="en-US" sz="1800" dirty="0" smtClean="0">
                <a:solidFill>
                  <a:schemeClr val="tx1"/>
                </a:solidFill>
                <a:latin typeface="Muli Regular" panose="020B0604020202020204" charset="0"/>
              </a:rPr>
              <a:t>Highly integrated with the relational model.</a:t>
            </a:r>
            <a:endParaRPr lang="vi-VN" sz="1800" dirty="0">
              <a:solidFill>
                <a:schemeClr val="tx1"/>
              </a:solidFill>
            </a:endParaRPr>
          </a:p>
        </p:txBody>
      </p:sp>
      <p:sp>
        <p:nvSpPr>
          <p:cNvPr id="7" name="Hình chữ nhật 6"/>
          <p:cNvSpPr/>
          <p:nvPr/>
        </p:nvSpPr>
        <p:spPr>
          <a:xfrm>
            <a:off x="3354512" y="3014391"/>
            <a:ext cx="4572000" cy="1754326"/>
          </a:xfrm>
          <a:prstGeom prst="rect">
            <a:avLst/>
          </a:prstGeom>
          <a:ln>
            <a:solidFill>
              <a:schemeClr val="accent1">
                <a:lumMod val="60000"/>
                <a:lumOff val="40000"/>
              </a:schemeClr>
            </a:solidFill>
          </a:ln>
          <a:effectLst>
            <a:glow rad="139700">
              <a:schemeClr val="accent2">
                <a:satMod val="175000"/>
                <a:alpha val="40000"/>
              </a:schemeClr>
            </a:glow>
          </a:effectLst>
        </p:spPr>
        <p:txBody>
          <a:bodyPr>
            <a:spAutoFit/>
          </a:bodyPr>
          <a:lstStyle/>
          <a:p>
            <a:pPr lvl="0"/>
            <a:r>
              <a:rPr lang="en-US" sz="1800" b="1" dirty="0">
                <a:solidFill>
                  <a:schemeClr val="bg1"/>
                </a:solidFill>
              </a:rPr>
              <a:t>DISADVANTAGES:</a:t>
            </a:r>
          </a:p>
          <a:p>
            <a:pPr lvl="0"/>
            <a:r>
              <a:rPr lang="en-US" sz="1800" dirty="0" smtClean="0">
                <a:solidFill>
                  <a:schemeClr val="tx1"/>
                </a:solidFill>
                <a:sym typeface="Symbol" panose="05050102010706020507" pitchFamily="18" charset="2"/>
              </a:rPr>
              <a:t> </a:t>
            </a:r>
            <a:r>
              <a:rPr lang="en-US" sz="1800" dirty="0" smtClean="0">
                <a:solidFill>
                  <a:schemeClr val="tx1"/>
                </a:solidFill>
              </a:rPr>
              <a:t>Some </a:t>
            </a:r>
            <a:r>
              <a:rPr lang="en-US" sz="1800" dirty="0">
                <a:solidFill>
                  <a:schemeClr val="tx1"/>
                </a:solidFill>
              </a:rPr>
              <a:t>information could be hidden in ER model</a:t>
            </a:r>
            <a:r>
              <a:rPr lang="en-US" sz="1800" dirty="0" smtClean="0">
                <a:solidFill>
                  <a:schemeClr val="tx1"/>
                </a:solidFill>
              </a:rPr>
              <a:t>.</a:t>
            </a:r>
            <a:endParaRPr lang="en-US" sz="1800" dirty="0">
              <a:solidFill>
                <a:schemeClr val="tx1"/>
              </a:solidFill>
            </a:endParaRPr>
          </a:p>
          <a:p>
            <a:r>
              <a:rPr lang="en-US" sz="1800" dirty="0">
                <a:solidFill>
                  <a:schemeClr val="tx1"/>
                </a:solidFill>
                <a:sym typeface="Symbol" panose="05050102010706020507" pitchFamily="18" charset="2"/>
              </a:rPr>
              <a:t> </a:t>
            </a:r>
            <a:r>
              <a:rPr lang="en-US" sz="1800" dirty="0" smtClean="0">
                <a:solidFill>
                  <a:schemeClr val="tx1"/>
                </a:solidFill>
              </a:rPr>
              <a:t>Limited </a:t>
            </a:r>
            <a:r>
              <a:rPr lang="en-US" sz="1800" dirty="0">
                <a:solidFill>
                  <a:schemeClr val="tx1"/>
                </a:solidFill>
              </a:rPr>
              <a:t>relationship representation</a:t>
            </a:r>
            <a:endParaRPr lang="vi-VN" sz="1800" dirty="0">
              <a:solidFill>
                <a:schemeClr val="tx1"/>
              </a:solidFill>
            </a:endParaRPr>
          </a:p>
          <a:p>
            <a:r>
              <a:rPr lang="en-US" sz="1800" dirty="0">
                <a:solidFill>
                  <a:schemeClr val="tx1"/>
                </a:solidFill>
                <a:sym typeface="Symbol" panose="05050102010706020507" pitchFamily="18" charset="2"/>
              </a:rPr>
              <a:t> </a:t>
            </a:r>
            <a:r>
              <a:rPr lang="en-US" sz="1800" dirty="0" smtClean="0">
                <a:solidFill>
                  <a:schemeClr val="tx1"/>
                </a:solidFill>
              </a:rPr>
              <a:t>No </a:t>
            </a:r>
            <a:r>
              <a:rPr lang="en-US" sz="1800" dirty="0">
                <a:solidFill>
                  <a:schemeClr val="tx1"/>
                </a:solidFill>
              </a:rPr>
              <a:t>representation of data manipulation</a:t>
            </a:r>
            <a:endParaRPr lang="vi-VN" sz="1800" dirty="0">
              <a:solidFill>
                <a:schemeClr val="tx1"/>
              </a:solidFill>
            </a:endParaRPr>
          </a:p>
          <a:p>
            <a:r>
              <a:rPr lang="en-US" sz="1800" dirty="0">
                <a:solidFill>
                  <a:schemeClr val="tx1"/>
                </a:solidFill>
                <a:sym typeface="Symbol" panose="05050102010706020507" pitchFamily="18" charset="2"/>
              </a:rPr>
              <a:t> </a:t>
            </a:r>
            <a:r>
              <a:rPr lang="en-US" sz="1800" dirty="0" smtClean="0">
                <a:solidFill>
                  <a:schemeClr val="tx1"/>
                </a:solidFill>
              </a:rPr>
              <a:t>Popular </a:t>
            </a:r>
            <a:r>
              <a:rPr lang="en-US" sz="1800" dirty="0">
                <a:solidFill>
                  <a:schemeClr val="tx1"/>
                </a:solidFill>
              </a:rPr>
              <a:t>for high level design</a:t>
            </a:r>
            <a:endParaRPr lang="vi-VN" sz="1800" dirty="0">
              <a:solidFill>
                <a:schemeClr val="tx1"/>
              </a:solidFill>
            </a:endParaRPr>
          </a:p>
        </p:txBody>
      </p:sp>
    </p:spTree>
    <p:extLst>
      <p:ext uri="{BB962C8B-B14F-4D97-AF65-F5344CB8AC3E}">
        <p14:creationId xmlns:p14="http://schemas.microsoft.com/office/powerpoint/2010/main" val="855765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409332" y="2235509"/>
            <a:ext cx="6014400" cy="539392"/>
          </a:xfrm>
          <a:prstGeom prst="rect">
            <a:avLst/>
          </a:prstGeom>
          <a:ln>
            <a:solidFill>
              <a:schemeClr val="accent2">
                <a:lumMod val="60000"/>
                <a:lumOff val="40000"/>
              </a:schemeClr>
            </a:solidFill>
          </a:ln>
          <a:effectLst>
            <a:glow rad="101600">
              <a:schemeClr val="accent2">
                <a:satMod val="175000"/>
                <a:alpha val="40000"/>
              </a:schemeClr>
            </a:glow>
            <a:innerShdw blurRad="63500" dist="50800" dir="13500000">
              <a:prstClr val="black">
                <a:alpha val="50000"/>
              </a:prstClr>
            </a:innerShdw>
          </a:effectLst>
        </p:spPr>
        <p:txBody>
          <a:bodyPr spcFirstLastPara="1" wrap="square" lIns="0" tIns="0" rIns="0" bIns="0" anchor="b" anchorCtr="0">
            <a:noAutofit/>
          </a:bodyPr>
          <a:lstStyle/>
          <a:p>
            <a:pPr lvl="0" algn="ctr"/>
            <a:r>
              <a:rPr lang="en-US" dirty="0" smtClean="0">
                <a:solidFill>
                  <a:schemeClr val="tx1"/>
                </a:solidFill>
                <a:latin typeface="Muli Regular" panose="020B0604020202020204" charset="0"/>
              </a:rPr>
              <a:t>RELATIONAL MODEL</a:t>
            </a:r>
            <a:endParaRPr dirty="0">
              <a:solidFill>
                <a:schemeClr val="tx1"/>
              </a:solidFill>
              <a:latin typeface="Muli Regular" panose="020B0604020202020204" charset="0"/>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19" descr="RD"/>
          <p:cNvPicPr/>
          <p:nvPr/>
        </p:nvPicPr>
        <p:blipFill>
          <a:blip r:embed="rId2"/>
          <a:stretch>
            <a:fillRect/>
          </a:stretch>
        </p:blipFill>
        <p:spPr>
          <a:xfrm>
            <a:off x="97277" y="87548"/>
            <a:ext cx="8932007" cy="4961107"/>
          </a:xfrm>
          <a:prstGeom prst="rect">
            <a:avLst/>
          </a:prstGeom>
        </p:spPr>
      </p:pic>
    </p:spTree>
    <p:extLst>
      <p:ext uri="{BB962C8B-B14F-4D97-AF65-F5344CB8AC3E}">
        <p14:creationId xmlns:p14="http://schemas.microsoft.com/office/powerpoint/2010/main" val="1923476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Hộp Văn bản 2"/>
          <p:cNvSpPr txBox="1"/>
          <p:nvPr/>
        </p:nvSpPr>
        <p:spPr>
          <a:xfrm>
            <a:off x="2765778" y="304800"/>
            <a:ext cx="3567289" cy="461665"/>
          </a:xfrm>
          <a:prstGeom prst="rect">
            <a:avLst/>
          </a:prstGeom>
          <a:noFill/>
          <a:ln>
            <a:solidFill>
              <a:schemeClr val="accent1">
                <a:lumMod val="60000"/>
                <a:lumOff val="40000"/>
              </a:schemeClr>
            </a:solidFill>
          </a:ln>
          <a:effectLst>
            <a:glow rad="139700">
              <a:schemeClr val="accent2">
                <a:satMod val="175000"/>
                <a:alpha val="40000"/>
              </a:schemeClr>
            </a:glow>
          </a:effectLst>
        </p:spPr>
        <p:txBody>
          <a:bodyPr wrap="square" rtlCol="0">
            <a:spAutoFit/>
          </a:bodyPr>
          <a:lstStyle/>
          <a:p>
            <a:pPr algn="ctr"/>
            <a:r>
              <a:rPr lang="en-US" sz="2400" b="1" dirty="0" smtClean="0">
                <a:solidFill>
                  <a:schemeClr val="bg1"/>
                </a:solidFill>
                <a:latin typeface="Muli Regular" panose="020B0604020202020204" charset="0"/>
              </a:rPr>
              <a:t>EXPLANATION</a:t>
            </a:r>
            <a:endParaRPr lang="vi-VN" sz="2400" b="1" dirty="0">
              <a:solidFill>
                <a:schemeClr val="bg1"/>
              </a:solidFill>
              <a:latin typeface="Muli Regular" panose="020B0604020202020204" charset="0"/>
            </a:endParaRPr>
          </a:p>
        </p:txBody>
      </p:sp>
      <p:sp>
        <p:nvSpPr>
          <p:cNvPr id="4" name="Hộp Văn bản 3"/>
          <p:cNvSpPr txBox="1"/>
          <p:nvPr/>
        </p:nvSpPr>
        <p:spPr>
          <a:xfrm>
            <a:off x="270933" y="1106312"/>
            <a:ext cx="4199466" cy="3108543"/>
          </a:xfrm>
          <a:prstGeom prst="rect">
            <a:avLst/>
          </a:prstGeom>
          <a:noFill/>
        </p:spPr>
        <p:txBody>
          <a:bodyPr wrap="square" rtlCol="0">
            <a:spAutoFit/>
          </a:bodyPr>
          <a:lstStyle/>
          <a:p>
            <a:r>
              <a:rPr lang="en-US" b="1" dirty="0" smtClean="0">
                <a:solidFill>
                  <a:schemeClr val="bg1"/>
                </a:solidFill>
              </a:rPr>
              <a:t>FOR THE ENTITY:</a:t>
            </a:r>
          </a:p>
          <a:p>
            <a:endParaRPr lang="en-US" b="1" dirty="0" smtClean="0">
              <a:solidFill>
                <a:schemeClr val="bg1"/>
              </a:solidFill>
            </a:endParaRPr>
          </a:p>
          <a:p>
            <a:r>
              <a:rPr lang="en-US" dirty="0" smtClean="0"/>
              <a:t>From </a:t>
            </a:r>
            <a:r>
              <a:rPr lang="en-US" dirty="0" err="1" smtClean="0"/>
              <a:t>ERD</a:t>
            </a:r>
            <a:r>
              <a:rPr lang="en-US" dirty="0" smtClean="0"/>
              <a:t> </a:t>
            </a:r>
            <a:r>
              <a:rPr lang="en-US" dirty="0" smtClean="0">
                <a:sym typeface="Symbol" panose="05050102010706020507" pitchFamily="18" charset="2"/>
              </a:rPr>
              <a:t> seven schemas.</a:t>
            </a:r>
          </a:p>
          <a:p>
            <a:endParaRPr lang="en-US" dirty="0">
              <a:sym typeface="Symbol" panose="05050102010706020507" pitchFamily="18" charset="2"/>
            </a:endParaRPr>
          </a:p>
          <a:p>
            <a:r>
              <a:rPr lang="en-US" b="1" dirty="0">
                <a:latin typeface="Muli Regular" panose="020B0604020202020204" charset="0"/>
              </a:rPr>
              <a:t>Users</a:t>
            </a:r>
            <a:r>
              <a:rPr lang="en-US" dirty="0">
                <a:latin typeface="Muli Regular" panose="020B0604020202020204" charset="0"/>
              </a:rPr>
              <a:t>(</a:t>
            </a:r>
            <a:r>
              <a:rPr lang="en-US" u="sng" dirty="0" err="1">
                <a:latin typeface="Muli Regular" panose="020B0604020202020204" charset="0"/>
              </a:rPr>
              <a:t>User_id</a:t>
            </a:r>
            <a:r>
              <a:rPr lang="en-US" dirty="0">
                <a:latin typeface="Muli Regular" panose="020B0604020202020204" charset="0"/>
              </a:rPr>
              <a:t>, Password, Name, Address, Age, Sex, Phone Number, Security Question, Answer)</a:t>
            </a:r>
            <a:endParaRPr lang="vi-VN" dirty="0">
              <a:latin typeface="Muli Regular" panose="020B0604020202020204" charset="0"/>
            </a:endParaRPr>
          </a:p>
          <a:p>
            <a:r>
              <a:rPr lang="en-US" b="1" dirty="0">
                <a:latin typeface="Muli Regular" panose="020B0604020202020204" charset="0"/>
              </a:rPr>
              <a:t>Admin</a:t>
            </a:r>
            <a:r>
              <a:rPr lang="en-US" dirty="0">
                <a:latin typeface="Muli Regular" panose="020B0604020202020204" charset="0"/>
              </a:rPr>
              <a:t>(</a:t>
            </a:r>
            <a:r>
              <a:rPr lang="en-US" u="sng" dirty="0" err="1">
                <a:latin typeface="Muli Regular" panose="020B0604020202020204" charset="0"/>
              </a:rPr>
              <a:t>Admin_id</a:t>
            </a:r>
            <a:r>
              <a:rPr lang="en-US" dirty="0">
                <a:latin typeface="Muli Regular" panose="020B0604020202020204" charset="0"/>
              </a:rPr>
              <a:t>, Password)</a:t>
            </a:r>
            <a:endParaRPr lang="vi-VN" dirty="0">
              <a:latin typeface="Muli Regular" panose="020B0604020202020204" charset="0"/>
            </a:endParaRPr>
          </a:p>
          <a:p>
            <a:r>
              <a:rPr lang="en-US" b="1" dirty="0">
                <a:latin typeface="Muli Regular" panose="020B0604020202020204" charset="0"/>
              </a:rPr>
              <a:t>Train</a:t>
            </a:r>
            <a:r>
              <a:rPr lang="en-US" dirty="0">
                <a:latin typeface="Muli Regular" panose="020B0604020202020204" charset="0"/>
              </a:rPr>
              <a:t>(</a:t>
            </a:r>
            <a:r>
              <a:rPr lang="en-US" u="sng" dirty="0" err="1">
                <a:latin typeface="Muli Regular" panose="020B0604020202020204" charset="0"/>
              </a:rPr>
              <a:t>Train_id</a:t>
            </a:r>
            <a:r>
              <a:rPr lang="en-US" dirty="0">
                <a:latin typeface="Muli Regular" panose="020B0604020202020204" charset="0"/>
              </a:rPr>
              <a:t>, Source, Destination, Date, </a:t>
            </a:r>
            <a:r>
              <a:rPr lang="en-US" dirty="0" err="1">
                <a:latin typeface="Muli Regular" panose="020B0604020202020204" charset="0"/>
              </a:rPr>
              <a:t>Available_Seats</a:t>
            </a:r>
            <a:r>
              <a:rPr lang="en-US" dirty="0">
                <a:latin typeface="Muli Regular" panose="020B0604020202020204" charset="0"/>
              </a:rPr>
              <a:t>, Price, Time, </a:t>
            </a:r>
            <a:r>
              <a:rPr lang="en-US" dirty="0" err="1">
                <a:latin typeface="Muli Regular" panose="020B0604020202020204" charset="0"/>
              </a:rPr>
              <a:t>Total_Seats</a:t>
            </a:r>
            <a:r>
              <a:rPr lang="en-US" dirty="0">
                <a:latin typeface="Muli Regular" panose="020B0604020202020204" charset="0"/>
              </a:rPr>
              <a:t>)</a:t>
            </a:r>
            <a:endParaRPr lang="vi-VN" dirty="0">
              <a:latin typeface="Muli Regular" panose="020B0604020202020204" charset="0"/>
            </a:endParaRPr>
          </a:p>
          <a:p>
            <a:r>
              <a:rPr lang="en-US" b="1" dirty="0">
                <a:latin typeface="Muli Regular" panose="020B0604020202020204" charset="0"/>
              </a:rPr>
              <a:t>Tickets</a:t>
            </a:r>
            <a:r>
              <a:rPr lang="en-US" dirty="0">
                <a:latin typeface="Muli Regular" panose="020B0604020202020204" charset="0"/>
              </a:rPr>
              <a:t>(</a:t>
            </a:r>
            <a:r>
              <a:rPr lang="en-US" u="sng" dirty="0" err="1">
                <a:latin typeface="Muli Regular" panose="020B0604020202020204" charset="0"/>
              </a:rPr>
              <a:t>Ticket_id</a:t>
            </a:r>
            <a:r>
              <a:rPr lang="en-US" dirty="0">
                <a:latin typeface="Muli Regular" panose="020B0604020202020204" charset="0"/>
              </a:rPr>
              <a:t>, </a:t>
            </a:r>
            <a:r>
              <a:rPr lang="en-US" dirty="0" err="1">
                <a:latin typeface="Muli Regular" panose="020B0604020202020204" charset="0"/>
              </a:rPr>
              <a:t>Total_price</a:t>
            </a:r>
            <a:r>
              <a:rPr lang="en-US" dirty="0">
                <a:latin typeface="Muli Regular" panose="020B0604020202020204" charset="0"/>
              </a:rPr>
              <a:t>, </a:t>
            </a:r>
            <a:r>
              <a:rPr lang="en-US" dirty="0" err="1">
                <a:latin typeface="Muli Regular" panose="020B0604020202020204" charset="0"/>
              </a:rPr>
              <a:t>Seat_num</a:t>
            </a:r>
            <a:r>
              <a:rPr lang="en-US" dirty="0">
                <a:latin typeface="Muli Regular" panose="020B0604020202020204" charset="0"/>
              </a:rPr>
              <a:t>, Name)</a:t>
            </a:r>
            <a:endParaRPr lang="vi-VN" dirty="0">
              <a:latin typeface="Muli Regular" panose="020B0604020202020204" charset="0"/>
            </a:endParaRPr>
          </a:p>
          <a:p>
            <a:r>
              <a:rPr lang="en-US" b="1" dirty="0">
                <a:latin typeface="Muli Regular" panose="020B0604020202020204" charset="0"/>
              </a:rPr>
              <a:t>User’s Balance</a:t>
            </a:r>
            <a:r>
              <a:rPr lang="en-US" dirty="0">
                <a:latin typeface="Muli Regular" panose="020B0604020202020204" charset="0"/>
              </a:rPr>
              <a:t>(</a:t>
            </a:r>
            <a:r>
              <a:rPr lang="en-US" u="sng" dirty="0" err="1">
                <a:latin typeface="Muli Regular" panose="020B0604020202020204" charset="0"/>
              </a:rPr>
              <a:t>Card_num</a:t>
            </a:r>
            <a:r>
              <a:rPr lang="en-US" dirty="0">
                <a:latin typeface="Muli Regular" panose="020B0604020202020204" charset="0"/>
              </a:rPr>
              <a:t>, Balance)</a:t>
            </a:r>
            <a:endParaRPr lang="vi-VN" dirty="0">
              <a:latin typeface="Muli Regular" panose="020B0604020202020204" charset="0"/>
            </a:endParaRPr>
          </a:p>
          <a:p>
            <a:r>
              <a:rPr lang="en-US" b="1" dirty="0">
                <a:latin typeface="Muli Regular" panose="020B0604020202020204" charset="0"/>
              </a:rPr>
              <a:t>Ticket Collector</a:t>
            </a:r>
            <a:r>
              <a:rPr lang="en-US" dirty="0">
                <a:latin typeface="Muli Regular" panose="020B0604020202020204" charset="0"/>
              </a:rPr>
              <a:t>(</a:t>
            </a:r>
            <a:r>
              <a:rPr lang="en-US" u="sng" dirty="0" err="1">
                <a:latin typeface="Muli Regular" panose="020B0604020202020204" charset="0"/>
              </a:rPr>
              <a:t>Ticket_collector</a:t>
            </a:r>
            <a:r>
              <a:rPr lang="en-US" u="sng" dirty="0">
                <a:latin typeface="Muli Regular" panose="020B0604020202020204" charset="0"/>
              </a:rPr>
              <a:t> ID</a:t>
            </a:r>
            <a:r>
              <a:rPr lang="en-US" dirty="0">
                <a:latin typeface="Muli Regular" panose="020B0604020202020204" charset="0"/>
              </a:rPr>
              <a:t>, Password)</a:t>
            </a:r>
            <a:endParaRPr lang="vi-VN" dirty="0">
              <a:latin typeface="Muli Regular" panose="020B0604020202020204" charset="0"/>
            </a:endParaRPr>
          </a:p>
          <a:p>
            <a:r>
              <a:rPr lang="en-US" b="1" dirty="0">
                <a:latin typeface="Muli Regular" panose="020B0604020202020204" charset="0"/>
              </a:rPr>
              <a:t>Seats</a:t>
            </a:r>
            <a:r>
              <a:rPr lang="en-US" dirty="0">
                <a:latin typeface="Muli Regular" panose="020B0604020202020204" charset="0"/>
              </a:rPr>
              <a:t> (</a:t>
            </a:r>
            <a:r>
              <a:rPr lang="en-US" u="sng" dirty="0" err="1">
                <a:latin typeface="Muli Regular" panose="020B0604020202020204" charset="0"/>
              </a:rPr>
              <a:t>Seat_no</a:t>
            </a:r>
            <a:r>
              <a:rPr lang="en-US" dirty="0">
                <a:latin typeface="Muli Regular" panose="020B0604020202020204" charset="0"/>
              </a:rPr>
              <a:t>)</a:t>
            </a:r>
            <a:endParaRPr lang="vi-VN" dirty="0">
              <a:latin typeface="Muli Regular" panose="020B0604020202020204" charset="0"/>
            </a:endParaRPr>
          </a:p>
          <a:p>
            <a:endParaRPr lang="vi-VN" dirty="0"/>
          </a:p>
        </p:txBody>
      </p:sp>
      <p:sp>
        <p:nvSpPr>
          <p:cNvPr id="5" name="Hộp Văn bản 4"/>
          <p:cNvSpPr txBox="1"/>
          <p:nvPr/>
        </p:nvSpPr>
        <p:spPr>
          <a:xfrm>
            <a:off x="4888089" y="1106312"/>
            <a:ext cx="4041422" cy="3970318"/>
          </a:xfrm>
          <a:prstGeom prst="rect">
            <a:avLst/>
          </a:prstGeom>
          <a:noFill/>
        </p:spPr>
        <p:txBody>
          <a:bodyPr wrap="square" rtlCol="0">
            <a:spAutoFit/>
          </a:bodyPr>
          <a:lstStyle/>
          <a:p>
            <a:r>
              <a:rPr lang="en-US" b="1" dirty="0" smtClean="0">
                <a:solidFill>
                  <a:schemeClr val="bg1"/>
                </a:solidFill>
                <a:latin typeface="Muli Regular" panose="020B0604020202020204" charset="0"/>
              </a:rPr>
              <a:t>THE RELATION SCHEMA:</a:t>
            </a:r>
          </a:p>
          <a:p>
            <a:endParaRPr lang="en-US" b="1" dirty="0">
              <a:solidFill>
                <a:schemeClr val="bg1"/>
              </a:solidFill>
              <a:latin typeface="Muli Regular" panose="020B0604020202020204" charset="0"/>
            </a:endParaRPr>
          </a:p>
          <a:p>
            <a:r>
              <a:rPr lang="en-US" b="1" dirty="0">
                <a:latin typeface="Muli Regular" panose="020B0604020202020204" charset="0"/>
              </a:rPr>
              <a:t>Users </a:t>
            </a:r>
            <a:r>
              <a:rPr lang="en-US" dirty="0">
                <a:latin typeface="Muli Regular" panose="020B0604020202020204" charset="0"/>
              </a:rPr>
              <a:t>(</a:t>
            </a:r>
            <a:r>
              <a:rPr lang="en-US" b="1" u="sng" dirty="0" err="1">
                <a:latin typeface="Muli Regular" panose="020B0604020202020204" charset="0"/>
              </a:rPr>
              <a:t>User_id</a:t>
            </a:r>
            <a:r>
              <a:rPr lang="en-US" b="1" dirty="0">
                <a:latin typeface="Muli Regular" panose="020B0604020202020204" charset="0"/>
              </a:rPr>
              <a:t>, </a:t>
            </a:r>
            <a:r>
              <a:rPr lang="en-US" dirty="0">
                <a:latin typeface="Muli Regular" panose="020B0604020202020204" charset="0"/>
              </a:rPr>
              <a:t>Password, Name, Address, Age, Sex, Phone Number, Security Question, Answer, </a:t>
            </a:r>
            <a:r>
              <a:rPr lang="en-US" dirty="0" err="1">
                <a:latin typeface="Muli Regular" panose="020B0604020202020204" charset="0"/>
              </a:rPr>
              <a:t>Admin_id</a:t>
            </a:r>
            <a:r>
              <a:rPr lang="en-US" dirty="0">
                <a:latin typeface="Muli Regular" panose="020B0604020202020204" charset="0"/>
              </a:rPr>
              <a:t>)</a:t>
            </a:r>
            <a:endParaRPr lang="vi-VN" dirty="0">
              <a:latin typeface="Muli Regular" panose="020B0604020202020204" charset="0"/>
            </a:endParaRPr>
          </a:p>
          <a:p>
            <a:r>
              <a:rPr lang="en-US" b="1" dirty="0">
                <a:latin typeface="Muli Regular" panose="020B0604020202020204" charset="0"/>
              </a:rPr>
              <a:t>Admin</a:t>
            </a:r>
            <a:r>
              <a:rPr lang="en-US" dirty="0">
                <a:latin typeface="Muli Regular" panose="020B0604020202020204" charset="0"/>
              </a:rPr>
              <a:t>(</a:t>
            </a:r>
            <a:r>
              <a:rPr lang="en-US" b="1" u="sng" dirty="0" err="1">
                <a:latin typeface="Muli Regular" panose="020B0604020202020204" charset="0"/>
              </a:rPr>
              <a:t>Admin_id</a:t>
            </a:r>
            <a:r>
              <a:rPr lang="en-US" dirty="0">
                <a:latin typeface="Muli Regular" panose="020B0604020202020204" charset="0"/>
              </a:rPr>
              <a:t>, Password)</a:t>
            </a:r>
            <a:endParaRPr lang="vi-VN" dirty="0">
              <a:latin typeface="Muli Regular" panose="020B0604020202020204" charset="0"/>
            </a:endParaRPr>
          </a:p>
          <a:p>
            <a:r>
              <a:rPr lang="en-US" b="1" dirty="0">
                <a:latin typeface="Muli Regular" panose="020B0604020202020204" charset="0"/>
              </a:rPr>
              <a:t>Train</a:t>
            </a:r>
            <a:r>
              <a:rPr lang="en-US" dirty="0">
                <a:latin typeface="Muli Regular" panose="020B0604020202020204" charset="0"/>
              </a:rPr>
              <a:t>(</a:t>
            </a:r>
            <a:r>
              <a:rPr lang="en-US" b="1" u="sng" dirty="0" err="1">
                <a:latin typeface="Muli Regular" panose="020B0604020202020204" charset="0"/>
              </a:rPr>
              <a:t>Train_id</a:t>
            </a:r>
            <a:r>
              <a:rPr lang="en-US" dirty="0">
                <a:latin typeface="Muli Regular" panose="020B0604020202020204" charset="0"/>
              </a:rPr>
              <a:t>, Source, Destination, Date, </a:t>
            </a:r>
            <a:r>
              <a:rPr lang="en-US" dirty="0" err="1">
                <a:latin typeface="Muli Regular" panose="020B0604020202020204" charset="0"/>
              </a:rPr>
              <a:t>Available_Seats</a:t>
            </a:r>
            <a:r>
              <a:rPr lang="en-US" dirty="0">
                <a:latin typeface="Muli Regular" panose="020B0604020202020204" charset="0"/>
              </a:rPr>
              <a:t>, Price, Time, </a:t>
            </a:r>
            <a:r>
              <a:rPr lang="en-US" dirty="0" err="1">
                <a:latin typeface="Muli Regular" panose="020B0604020202020204" charset="0"/>
              </a:rPr>
              <a:t>Total_Seats</a:t>
            </a:r>
            <a:r>
              <a:rPr lang="en-US" dirty="0">
                <a:latin typeface="Muli Regular" panose="020B0604020202020204" charset="0"/>
              </a:rPr>
              <a:t>)</a:t>
            </a:r>
            <a:endParaRPr lang="vi-VN" dirty="0">
              <a:latin typeface="Muli Regular" panose="020B0604020202020204" charset="0"/>
            </a:endParaRPr>
          </a:p>
          <a:p>
            <a:r>
              <a:rPr lang="en-US" b="1" dirty="0">
                <a:latin typeface="Muli Regular" panose="020B0604020202020204" charset="0"/>
              </a:rPr>
              <a:t>Tickets</a:t>
            </a:r>
            <a:r>
              <a:rPr lang="en-US" dirty="0">
                <a:latin typeface="Muli Regular" panose="020B0604020202020204" charset="0"/>
              </a:rPr>
              <a:t>(</a:t>
            </a:r>
            <a:r>
              <a:rPr lang="en-US" b="1" u="sng" dirty="0" err="1">
                <a:latin typeface="Muli Regular" panose="020B0604020202020204" charset="0"/>
              </a:rPr>
              <a:t>Ticket_id</a:t>
            </a:r>
            <a:r>
              <a:rPr lang="en-US" dirty="0">
                <a:latin typeface="Muli Regular" panose="020B0604020202020204" charset="0"/>
              </a:rPr>
              <a:t>, </a:t>
            </a:r>
            <a:r>
              <a:rPr lang="en-US" dirty="0" err="1">
                <a:latin typeface="Muli Regular" panose="020B0604020202020204" charset="0"/>
              </a:rPr>
              <a:t>Users_id</a:t>
            </a:r>
            <a:r>
              <a:rPr lang="en-US" dirty="0">
                <a:latin typeface="Muli Regular" panose="020B0604020202020204" charset="0"/>
              </a:rPr>
              <a:t>, </a:t>
            </a:r>
            <a:r>
              <a:rPr lang="en-US" dirty="0" err="1">
                <a:latin typeface="Muli Regular" panose="020B0604020202020204" charset="0"/>
              </a:rPr>
              <a:t>Train_id</a:t>
            </a:r>
            <a:r>
              <a:rPr lang="en-US" dirty="0">
                <a:latin typeface="Muli Regular" panose="020B0604020202020204" charset="0"/>
              </a:rPr>
              <a:t>, </a:t>
            </a:r>
            <a:r>
              <a:rPr lang="en-US" dirty="0" err="1">
                <a:latin typeface="Muli Regular" panose="020B0604020202020204" charset="0"/>
              </a:rPr>
              <a:t>Total_price</a:t>
            </a:r>
            <a:r>
              <a:rPr lang="en-US" dirty="0">
                <a:latin typeface="Muli Regular" panose="020B0604020202020204" charset="0"/>
              </a:rPr>
              <a:t>, </a:t>
            </a:r>
            <a:r>
              <a:rPr lang="en-US" dirty="0" err="1">
                <a:latin typeface="Muli Regular" panose="020B0604020202020204" charset="0"/>
              </a:rPr>
              <a:t>Seat_num</a:t>
            </a:r>
            <a:r>
              <a:rPr lang="en-US" dirty="0">
                <a:latin typeface="Muli Regular" panose="020B0604020202020204" charset="0"/>
              </a:rPr>
              <a:t>, Name, </a:t>
            </a:r>
            <a:r>
              <a:rPr lang="en-US" dirty="0" err="1">
                <a:latin typeface="Muli Regular" panose="020B0604020202020204" charset="0"/>
              </a:rPr>
              <a:t>Ticket_collector</a:t>
            </a:r>
            <a:r>
              <a:rPr lang="en-US" dirty="0">
                <a:latin typeface="Muli Regular" panose="020B0604020202020204" charset="0"/>
              </a:rPr>
              <a:t> ID)</a:t>
            </a:r>
            <a:endParaRPr lang="vi-VN" dirty="0">
              <a:latin typeface="Muli Regular" panose="020B0604020202020204" charset="0"/>
            </a:endParaRPr>
          </a:p>
          <a:p>
            <a:r>
              <a:rPr lang="en-US" b="1" dirty="0">
                <a:latin typeface="Muli Regular" panose="020B0604020202020204" charset="0"/>
              </a:rPr>
              <a:t>Seats</a:t>
            </a:r>
            <a:r>
              <a:rPr lang="en-US" dirty="0">
                <a:latin typeface="Muli Regular" panose="020B0604020202020204" charset="0"/>
              </a:rPr>
              <a:t>(</a:t>
            </a:r>
            <a:r>
              <a:rPr lang="en-US" b="1" u="sng" dirty="0" err="1">
                <a:latin typeface="Muli Regular" panose="020B0604020202020204" charset="0"/>
              </a:rPr>
              <a:t>Seat_no</a:t>
            </a:r>
            <a:r>
              <a:rPr lang="en-US" dirty="0">
                <a:latin typeface="Muli Regular" panose="020B0604020202020204" charset="0"/>
              </a:rPr>
              <a:t>)</a:t>
            </a:r>
            <a:endParaRPr lang="vi-VN" dirty="0">
              <a:latin typeface="Muli Regular" panose="020B0604020202020204" charset="0"/>
            </a:endParaRPr>
          </a:p>
          <a:p>
            <a:r>
              <a:rPr lang="en-US" b="1" dirty="0">
                <a:latin typeface="Muli Regular" panose="020B0604020202020204" charset="0"/>
              </a:rPr>
              <a:t>User’s Balance</a:t>
            </a:r>
            <a:r>
              <a:rPr lang="en-US" dirty="0">
                <a:latin typeface="Muli Regular" panose="020B0604020202020204" charset="0"/>
              </a:rPr>
              <a:t>(</a:t>
            </a:r>
            <a:r>
              <a:rPr lang="en-US" b="1" u="sng" dirty="0" err="1">
                <a:latin typeface="Muli Regular" panose="020B0604020202020204" charset="0"/>
              </a:rPr>
              <a:t>Card_num</a:t>
            </a:r>
            <a:r>
              <a:rPr lang="en-US" dirty="0">
                <a:latin typeface="Muli Regular" panose="020B0604020202020204" charset="0"/>
              </a:rPr>
              <a:t>, Balance, </a:t>
            </a:r>
            <a:r>
              <a:rPr lang="en-US" dirty="0" err="1">
                <a:latin typeface="Muli Regular" panose="020B0604020202020204" charset="0"/>
              </a:rPr>
              <a:t>User_id</a:t>
            </a:r>
            <a:r>
              <a:rPr lang="en-US" dirty="0">
                <a:latin typeface="Muli Regular" panose="020B0604020202020204" charset="0"/>
              </a:rPr>
              <a:t>)</a:t>
            </a:r>
            <a:endParaRPr lang="vi-VN" dirty="0">
              <a:latin typeface="Muli Regular" panose="020B0604020202020204" charset="0"/>
            </a:endParaRPr>
          </a:p>
          <a:p>
            <a:r>
              <a:rPr lang="en-US" b="1" dirty="0">
                <a:latin typeface="Muli Regular" panose="020B0604020202020204" charset="0"/>
              </a:rPr>
              <a:t>Ticket Collector</a:t>
            </a:r>
            <a:r>
              <a:rPr lang="en-US" dirty="0">
                <a:latin typeface="Muli Regular" panose="020B0604020202020204" charset="0"/>
              </a:rPr>
              <a:t> (</a:t>
            </a:r>
            <a:r>
              <a:rPr lang="en-US" b="1" u="sng" dirty="0" err="1">
                <a:latin typeface="Muli Regular" panose="020B0604020202020204" charset="0"/>
              </a:rPr>
              <a:t>Ticket_collector</a:t>
            </a:r>
            <a:r>
              <a:rPr lang="en-US" b="1" u="sng" dirty="0">
                <a:latin typeface="Muli Regular" panose="020B0604020202020204" charset="0"/>
              </a:rPr>
              <a:t> ID</a:t>
            </a:r>
            <a:r>
              <a:rPr lang="en-US" dirty="0">
                <a:latin typeface="Muli Regular" panose="020B0604020202020204" charset="0"/>
              </a:rPr>
              <a:t>, Password)</a:t>
            </a:r>
            <a:endParaRPr lang="vi-VN" dirty="0">
              <a:latin typeface="Muli Regular" panose="020B0604020202020204" charset="0"/>
            </a:endParaRPr>
          </a:p>
          <a:p>
            <a:r>
              <a:rPr lang="en-US" b="1" dirty="0">
                <a:latin typeface="Muli Regular" panose="020B0604020202020204" charset="0"/>
              </a:rPr>
              <a:t>Include</a:t>
            </a:r>
            <a:r>
              <a:rPr lang="en-US" dirty="0">
                <a:latin typeface="Muli Regular" panose="020B0604020202020204" charset="0"/>
              </a:rPr>
              <a:t>(</a:t>
            </a:r>
            <a:r>
              <a:rPr lang="en-US" b="1" u="sng" dirty="0" err="1">
                <a:latin typeface="Muli Regular" panose="020B0604020202020204" charset="0"/>
              </a:rPr>
              <a:t>Seat_no</a:t>
            </a:r>
            <a:r>
              <a:rPr lang="en-US" dirty="0">
                <a:latin typeface="Muli Regular" panose="020B0604020202020204" charset="0"/>
              </a:rPr>
              <a:t>, </a:t>
            </a:r>
            <a:r>
              <a:rPr lang="en-US" b="1" u="sng" dirty="0" err="1">
                <a:latin typeface="Muli Regular" panose="020B0604020202020204" charset="0"/>
              </a:rPr>
              <a:t>Train_id</a:t>
            </a:r>
            <a:r>
              <a:rPr lang="en-US" dirty="0">
                <a:latin typeface="Muli Regular" panose="020B0604020202020204" charset="0"/>
              </a:rPr>
              <a:t>, Status)</a:t>
            </a:r>
            <a:endParaRPr lang="vi-VN" dirty="0">
              <a:latin typeface="Muli Regular" panose="020B0604020202020204" charset="0"/>
            </a:endParaRPr>
          </a:p>
          <a:p>
            <a:endParaRPr lang="en-US" b="1" dirty="0" smtClean="0">
              <a:solidFill>
                <a:schemeClr val="bg1"/>
              </a:solidFill>
              <a:latin typeface="Muli Regular" panose="020B0604020202020204" charset="0"/>
            </a:endParaRPr>
          </a:p>
          <a:p>
            <a:endParaRPr lang="en-US" b="1" dirty="0" smtClean="0">
              <a:solidFill>
                <a:schemeClr val="bg1"/>
              </a:solidFill>
              <a:latin typeface="Muli Regular" panose="020B0604020202020204" charset="0"/>
            </a:endParaRPr>
          </a:p>
          <a:p>
            <a:endParaRPr lang="vi-VN" dirty="0">
              <a:solidFill>
                <a:schemeClr val="bg1"/>
              </a:solidFill>
            </a:endParaRPr>
          </a:p>
        </p:txBody>
      </p:sp>
    </p:spTree>
    <p:extLst>
      <p:ext uri="{BB962C8B-B14F-4D97-AF65-F5344CB8AC3E}">
        <p14:creationId xmlns:p14="http://schemas.microsoft.com/office/powerpoint/2010/main" val="2680108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9322</TotalTime>
  <Words>568</Words>
  <Application>Microsoft Office PowerPoint</Application>
  <PresentationFormat>Trình chiếu Trên màn hình (16:9)</PresentationFormat>
  <Paragraphs>108</Paragraphs>
  <Slides>26</Slides>
  <Notes>10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26</vt:i4>
      </vt:variant>
    </vt:vector>
  </HeadingPairs>
  <TitlesOfParts>
    <vt:vector size="33" baseType="lpstr">
      <vt:lpstr>Arial</vt:lpstr>
      <vt:lpstr>Lexend Deca</vt:lpstr>
      <vt:lpstr>Symbol</vt:lpstr>
      <vt:lpstr>Muli</vt:lpstr>
      <vt:lpstr>Times New Roman</vt:lpstr>
      <vt:lpstr>Muli Regular</vt:lpstr>
      <vt:lpstr>Aliena template</vt:lpstr>
      <vt:lpstr>WELCOME TO MY TEAM</vt:lpstr>
      <vt:lpstr>Android Local Train Ticketing </vt:lpstr>
      <vt:lpstr>Introduction</vt:lpstr>
      <vt:lpstr>BENEFITS !</vt:lpstr>
      <vt:lpstr>Entity – Relationship Diagram</vt:lpstr>
      <vt:lpstr>Bản trình bày PowerPoint</vt:lpstr>
      <vt:lpstr>RELATIONAL MODEL</vt:lpstr>
      <vt:lpstr>Bản trình bày PowerPoint</vt:lpstr>
      <vt:lpstr>Bản trình bày PowerPoint</vt:lpstr>
      <vt:lpstr>DATABASE STRUCTURE</vt:lpstr>
      <vt:lpstr>Bản trình bày PowerPoint</vt:lpstr>
      <vt:lpstr>EXECUTION</vt:lpstr>
      <vt:lpstr>I. USER</vt:lpstr>
      <vt:lpstr>B) SIGN UP:</vt:lpstr>
      <vt:lpstr>Bản trình bày PowerPoint</vt:lpstr>
      <vt:lpstr>Bản trình bày PowerPoint</vt:lpstr>
      <vt:lpstr>E) ADD BALANCE:</vt:lpstr>
      <vt:lpstr>Bản trình bày PowerPoint</vt:lpstr>
      <vt:lpstr>Bản trình bày PowerPoint</vt:lpstr>
      <vt:lpstr>Bản trình bày PowerPoint</vt:lpstr>
      <vt:lpstr>G) VIEW TICKET:</vt:lpstr>
      <vt:lpstr>II. ADMIN:</vt:lpstr>
      <vt:lpstr>Bản trình bày PowerPoint</vt:lpstr>
      <vt:lpstr>C) VIEW TRANSACTION:</vt:lpstr>
      <vt:lpstr>D) ADD USER:</vt:lpstr>
      <vt:lpstr>Bản trình bày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TEAM</dc:title>
  <dc:creator>chichi</dc:creator>
  <cp:lastModifiedBy>duyên anh phan</cp:lastModifiedBy>
  <cp:revision>24</cp:revision>
  <dcterms:modified xsi:type="dcterms:W3CDTF">2021-05-27T12:10:54Z</dcterms:modified>
</cp:coreProperties>
</file>