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114" d="100"/>
          <a:sy n="114"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7CD1-ED83-454E-8FB6-DE0B90047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6509806-7FC8-4AB5-B18D-E347E4088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1237901-CC64-466B-A24C-862F2DB04EEA}"/>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A4CECBF3-5C32-42F1-BC3B-A91C7D61522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50AA19-55A8-434E-A56F-0D6EF52CE587}"/>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119043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8C09-F5F6-41B3-9F08-EBF5888C38F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11A13BF-9F45-4CDA-8826-0433748BD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6735F96-1220-4BE2-8DF7-54CD03122C45}"/>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0D570039-03ED-45EB-9117-280437FB01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039ED77-C815-4360-ABE1-26E4503875D8}"/>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260808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8029C-7A56-4A44-BB42-C3CC656FF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AA01C25-371F-4B4D-99BD-41C7EE3CF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EC6434-5A77-4287-8C21-FF119ABE6996}"/>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A984AE4B-DF30-4D0B-9CD1-E2439B1DE1B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A6162D-9271-467F-9BA1-7B46315CC93D}"/>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230158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E45A-D817-45CD-8401-4C892AEE8E5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2351EA1-141D-4372-A8A6-C00C54149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A97A5E-B463-4281-998D-5B0F8127EDBD}"/>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159B1C31-ADD5-4CF1-A056-5AB748A0A0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A4D5281-15A5-4D95-8A17-5D202E60FD52}"/>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40634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5B36-E661-41DD-84B0-644283D86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80A915-4BCB-4DE8-9819-47C02428D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F7B6CE-C6DA-4C76-9530-663DA4E110AF}"/>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CF81138C-7D2B-4097-96CE-6A606BE5ED3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ABD3AFF-D427-4880-B345-741CD0A1F5B3}"/>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403269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82E2-FA61-421E-95E0-73F3A2223E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84B2AD-FF70-4B3D-B99F-5DD9E959D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4B19F6A-E657-42EB-A4DF-67B46891DF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BB4EAF9-3D49-40EF-90AA-3C3EC53FB701}"/>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6" name="Footer Placeholder 5">
            <a:extLst>
              <a:ext uri="{FF2B5EF4-FFF2-40B4-BE49-F238E27FC236}">
                <a16:creationId xmlns:a16="http://schemas.microsoft.com/office/drawing/2014/main" id="{A9B8918D-7ED2-49D1-9442-7617F4934B2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E4C2AA0-1F6B-4A93-9ACC-4FAE083F6ECF}"/>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261387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1105-A43E-4FBC-B553-CBFB5DB1148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770D77A-A08C-43CF-8308-66F8232FD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FBBCB-F2B2-4366-BDDB-6224AB4B8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6F60235-9A88-450F-A8DD-B04749A67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14B592-8A50-4E99-8EAA-BA1EB2A9A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5F2D7AE-67E6-4D01-804C-338C470063E7}"/>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8" name="Footer Placeholder 7">
            <a:extLst>
              <a:ext uri="{FF2B5EF4-FFF2-40B4-BE49-F238E27FC236}">
                <a16:creationId xmlns:a16="http://schemas.microsoft.com/office/drawing/2014/main" id="{50608D7C-5A21-4C56-889E-16E922E794A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03EAF65-C945-4625-9EEF-B42204623656}"/>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348312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2DE9-6E20-4C51-8429-F94B5DB06E0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4F2F62D-73D0-4D70-A7AF-7752443227DE}"/>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4" name="Footer Placeholder 3">
            <a:extLst>
              <a:ext uri="{FF2B5EF4-FFF2-40B4-BE49-F238E27FC236}">
                <a16:creationId xmlns:a16="http://schemas.microsoft.com/office/drawing/2014/main" id="{3AE5FCA9-4361-4ED0-BCDC-B8447912045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E4B974D-98C9-4986-9AB1-5576FED8FC04}"/>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332706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93AF1-57A2-4E29-9E85-418C4A49F13A}"/>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3" name="Footer Placeholder 2">
            <a:extLst>
              <a:ext uri="{FF2B5EF4-FFF2-40B4-BE49-F238E27FC236}">
                <a16:creationId xmlns:a16="http://schemas.microsoft.com/office/drawing/2014/main" id="{75829E81-95BA-4BAB-9185-4BF5B6A4B04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46E87DD-0135-47B8-A623-F45B51C721F3}"/>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206961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E1CD-A0CF-45AA-8C94-2D36BF687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0750829-EB9D-4E2F-BB40-8AB17B857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C62CC90-715D-4C52-BD40-C61600E02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73BFF-C779-42D0-8A24-DADA8ABCC119}"/>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6" name="Footer Placeholder 5">
            <a:extLst>
              <a:ext uri="{FF2B5EF4-FFF2-40B4-BE49-F238E27FC236}">
                <a16:creationId xmlns:a16="http://schemas.microsoft.com/office/drawing/2014/main" id="{E9FBA227-423B-457F-A574-557BED7CD3B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EA46D6-AA18-4CD8-8AE3-A88B90D104A9}"/>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30849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9A68-2407-459E-8E73-9174CC28D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66987A-D76C-43CC-B99F-3BC6DEEEA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BF4C38E-A68E-4CD7-B455-2832A1AB8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51B27-A99D-4E18-B9BC-C40F73AC84F9}"/>
              </a:ext>
            </a:extLst>
          </p:cNvPr>
          <p:cNvSpPr>
            <a:spLocks noGrp="1"/>
          </p:cNvSpPr>
          <p:nvPr>
            <p:ph type="dt" sz="half" idx="10"/>
          </p:nvPr>
        </p:nvSpPr>
        <p:spPr/>
        <p:txBody>
          <a:bodyPr/>
          <a:lstStyle/>
          <a:p>
            <a:fld id="{2CA72AD2-EB9A-4793-94D2-BACC1D7A471C}" type="datetimeFigureOut">
              <a:rPr lang="en-SG" smtClean="0"/>
              <a:t>27/8/2020</a:t>
            </a:fld>
            <a:endParaRPr lang="en-SG"/>
          </a:p>
        </p:txBody>
      </p:sp>
      <p:sp>
        <p:nvSpPr>
          <p:cNvPr id="6" name="Footer Placeholder 5">
            <a:extLst>
              <a:ext uri="{FF2B5EF4-FFF2-40B4-BE49-F238E27FC236}">
                <a16:creationId xmlns:a16="http://schemas.microsoft.com/office/drawing/2014/main" id="{0EAABFF5-F08F-4177-B49C-6C6EDFC0F3B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9B8BCC-6B4D-438F-808E-F4CD573EC7A3}"/>
              </a:ext>
            </a:extLst>
          </p:cNvPr>
          <p:cNvSpPr>
            <a:spLocks noGrp="1"/>
          </p:cNvSpPr>
          <p:nvPr>
            <p:ph type="sldNum" sz="quarter" idx="12"/>
          </p:nvPr>
        </p:nvSpPr>
        <p:spPr/>
        <p:txBody>
          <a:bodyPr/>
          <a:lstStyle/>
          <a:p>
            <a:fld id="{14AB0255-DBC3-4EC3-AE0E-440C50452F96}" type="slidenum">
              <a:rPr lang="en-SG" smtClean="0"/>
              <a:t>‹#›</a:t>
            </a:fld>
            <a:endParaRPr lang="en-SG"/>
          </a:p>
        </p:txBody>
      </p:sp>
    </p:spTree>
    <p:extLst>
      <p:ext uri="{BB962C8B-B14F-4D97-AF65-F5344CB8AC3E}">
        <p14:creationId xmlns:p14="http://schemas.microsoft.com/office/powerpoint/2010/main" val="134802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2D57F-F628-447B-85DB-5DD8A18C2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04F47B-56C5-4EB8-B97C-F02DDA00A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10BBD13-EF61-40E4-A77B-5DE1B61F3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2AD2-EB9A-4793-94D2-BACC1D7A471C}" type="datetimeFigureOut">
              <a:rPr lang="en-SG" smtClean="0"/>
              <a:t>27/8/2020</a:t>
            </a:fld>
            <a:endParaRPr lang="en-SG"/>
          </a:p>
        </p:txBody>
      </p:sp>
      <p:sp>
        <p:nvSpPr>
          <p:cNvPr id="5" name="Footer Placeholder 4">
            <a:extLst>
              <a:ext uri="{FF2B5EF4-FFF2-40B4-BE49-F238E27FC236}">
                <a16:creationId xmlns:a16="http://schemas.microsoft.com/office/drawing/2014/main" id="{DACB7E27-78AC-4101-8826-A35A69587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D06E811-573B-45EA-9548-4188BBDB6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B0255-DBC3-4EC3-AE0E-440C50452F96}" type="slidenum">
              <a:rPr lang="en-SG" smtClean="0"/>
              <a:t>‹#›</a:t>
            </a:fld>
            <a:endParaRPr lang="en-SG"/>
          </a:p>
        </p:txBody>
      </p:sp>
    </p:spTree>
    <p:extLst>
      <p:ext uri="{BB962C8B-B14F-4D97-AF65-F5344CB8AC3E}">
        <p14:creationId xmlns:p14="http://schemas.microsoft.com/office/powerpoint/2010/main" val="3238873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0C37-C424-484B-B00E-9DEB84981BBC}"/>
              </a:ext>
            </a:extLst>
          </p:cNvPr>
          <p:cNvSpPr>
            <a:spLocks noGrp="1"/>
          </p:cNvSpPr>
          <p:nvPr>
            <p:ph type="ctrTitle"/>
          </p:nvPr>
        </p:nvSpPr>
        <p:spPr/>
        <p:txBody>
          <a:bodyPr/>
          <a:lstStyle/>
          <a:p>
            <a:r>
              <a:rPr lang="en-SG" dirty="0"/>
              <a:t>The Battle of the </a:t>
            </a:r>
            <a:r>
              <a:rPr lang="en-SG" dirty="0" err="1"/>
              <a:t>Neighborhods</a:t>
            </a:r>
            <a:endParaRPr lang="en-SG" dirty="0"/>
          </a:p>
        </p:txBody>
      </p:sp>
      <p:sp>
        <p:nvSpPr>
          <p:cNvPr id="3" name="Subtitle 2">
            <a:extLst>
              <a:ext uri="{FF2B5EF4-FFF2-40B4-BE49-F238E27FC236}">
                <a16:creationId xmlns:a16="http://schemas.microsoft.com/office/drawing/2014/main" id="{A6D0CD8C-32D2-4127-84C4-8731CD990629}"/>
              </a:ext>
            </a:extLst>
          </p:cNvPr>
          <p:cNvSpPr>
            <a:spLocks noGrp="1"/>
          </p:cNvSpPr>
          <p:nvPr>
            <p:ph type="subTitle" idx="1"/>
          </p:nvPr>
        </p:nvSpPr>
        <p:spPr/>
        <p:txBody>
          <a:bodyPr/>
          <a:lstStyle/>
          <a:p>
            <a:r>
              <a:rPr lang="en-SG" dirty="0"/>
              <a:t>Applied Data Science Capstone Project</a:t>
            </a:r>
          </a:p>
          <a:p>
            <a:endParaRPr lang="en-SG" dirty="0"/>
          </a:p>
        </p:txBody>
      </p:sp>
      <p:pic>
        <p:nvPicPr>
          <p:cNvPr id="5" name="Picture 4" descr="A bridge over a body of water with a city in the background&#10;&#10;Description automatically generated">
            <a:extLst>
              <a:ext uri="{FF2B5EF4-FFF2-40B4-BE49-F238E27FC236}">
                <a16:creationId xmlns:a16="http://schemas.microsoft.com/office/drawing/2014/main" id="{5DD549FA-4312-4BFD-BF76-7821E51FD3A5}"/>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45361" y="0"/>
            <a:ext cx="10972800" cy="6858000"/>
          </a:xfrm>
          <a:prstGeom prst="rect">
            <a:avLst/>
          </a:prstGeom>
        </p:spPr>
      </p:pic>
    </p:spTree>
    <p:extLst>
      <p:ext uri="{BB962C8B-B14F-4D97-AF65-F5344CB8AC3E}">
        <p14:creationId xmlns:p14="http://schemas.microsoft.com/office/powerpoint/2010/main" val="23524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1CC9-CC11-47E9-AB80-A75CBA334828}"/>
              </a:ext>
            </a:extLst>
          </p:cNvPr>
          <p:cNvSpPr>
            <a:spLocks noGrp="1"/>
          </p:cNvSpPr>
          <p:nvPr>
            <p:ph type="title"/>
          </p:nvPr>
        </p:nvSpPr>
        <p:spPr>
          <a:xfrm>
            <a:off x="150302" y="155401"/>
            <a:ext cx="10515600" cy="893224"/>
          </a:xfrm>
        </p:spPr>
        <p:txBody>
          <a:bodyPr/>
          <a:lstStyle/>
          <a:p>
            <a:r>
              <a:rPr lang="en-SG" dirty="0"/>
              <a:t>Introduction</a:t>
            </a:r>
          </a:p>
        </p:txBody>
      </p:sp>
      <p:sp>
        <p:nvSpPr>
          <p:cNvPr id="3" name="Content Placeholder 2">
            <a:extLst>
              <a:ext uri="{FF2B5EF4-FFF2-40B4-BE49-F238E27FC236}">
                <a16:creationId xmlns:a16="http://schemas.microsoft.com/office/drawing/2014/main" id="{4D85828B-C275-47BE-A884-56FBBA25D306}"/>
              </a:ext>
            </a:extLst>
          </p:cNvPr>
          <p:cNvSpPr>
            <a:spLocks noGrp="1"/>
          </p:cNvSpPr>
          <p:nvPr>
            <p:ph idx="1"/>
          </p:nvPr>
        </p:nvSpPr>
        <p:spPr>
          <a:xfrm>
            <a:off x="150302" y="986725"/>
            <a:ext cx="11891396" cy="5774801"/>
          </a:xfrm>
        </p:spPr>
        <p:txBody>
          <a:bodyPr>
            <a:normAutofit/>
          </a:bodyPr>
          <a:lstStyle/>
          <a:p>
            <a:r>
              <a:rPr lang="en-SG" dirty="0"/>
              <a:t>Singapore is a sovereign island city-state in South-East Asia. It is one of the smallest countries in the world with a total land area of 730 square kilometres. Although with its small country size, the population of Singapore is about 5.7 million, making it one of the highest population densities in the world. </a:t>
            </a:r>
          </a:p>
          <a:p>
            <a:r>
              <a:rPr lang="en-SG" dirty="0"/>
              <a:t>Due to its favourable geographical position, Singapore is a major international transport hub in Asia, serving some of the busiest sea and air trade routes.</a:t>
            </a:r>
          </a:p>
          <a:p>
            <a:r>
              <a:rPr lang="en-SG" dirty="0"/>
              <a:t>Due to these factors, millions of passengers and cargo, both via air and sea, pass through Singapore annually. This explains why Singapore is also one of the business hubs in the region. Because of these factors, Singapore attracts people of diverse background for work, study and play.</a:t>
            </a:r>
          </a:p>
          <a:p>
            <a:r>
              <a:rPr lang="en-US" dirty="0"/>
              <a:t>For this, it becomes a melting pot of different cultures from the people that visit and work here. In this project, we will try to explore and list the different types of restaurants that serve international cuisines in Singapore.</a:t>
            </a:r>
            <a:endParaRPr lang="en-SG" dirty="0"/>
          </a:p>
        </p:txBody>
      </p:sp>
    </p:spTree>
    <p:extLst>
      <p:ext uri="{BB962C8B-B14F-4D97-AF65-F5344CB8AC3E}">
        <p14:creationId xmlns:p14="http://schemas.microsoft.com/office/powerpoint/2010/main" val="330826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C40-1706-4CB6-8E13-8B927CA96C89}"/>
              </a:ext>
            </a:extLst>
          </p:cNvPr>
          <p:cNvSpPr>
            <a:spLocks noGrp="1"/>
          </p:cNvSpPr>
          <p:nvPr>
            <p:ph type="title"/>
          </p:nvPr>
        </p:nvSpPr>
        <p:spPr>
          <a:xfrm>
            <a:off x="141914" y="155400"/>
            <a:ext cx="10515600" cy="851279"/>
          </a:xfrm>
        </p:spPr>
        <p:txBody>
          <a:bodyPr/>
          <a:lstStyle/>
          <a:p>
            <a:r>
              <a:rPr lang="en-SG" dirty="0"/>
              <a:t>Problem</a:t>
            </a:r>
          </a:p>
        </p:txBody>
      </p:sp>
      <p:sp>
        <p:nvSpPr>
          <p:cNvPr id="3" name="Content Placeholder 2">
            <a:extLst>
              <a:ext uri="{FF2B5EF4-FFF2-40B4-BE49-F238E27FC236}">
                <a16:creationId xmlns:a16="http://schemas.microsoft.com/office/drawing/2014/main" id="{7BD311E0-5483-474D-927C-8E6957D039C7}"/>
              </a:ext>
            </a:extLst>
          </p:cNvPr>
          <p:cNvSpPr>
            <a:spLocks noGrp="1"/>
          </p:cNvSpPr>
          <p:nvPr>
            <p:ph idx="1"/>
          </p:nvPr>
        </p:nvSpPr>
        <p:spPr>
          <a:xfrm>
            <a:off x="141913" y="1171284"/>
            <a:ext cx="11854343" cy="5531316"/>
          </a:xfrm>
        </p:spPr>
        <p:txBody>
          <a:bodyPr/>
          <a:lstStyle/>
          <a:p>
            <a:pPr marL="0" indent="0">
              <a:buNone/>
            </a:pPr>
            <a:r>
              <a:rPr lang="en-SG" dirty="0"/>
              <a:t>To explore the neighbourhood in Singapore to answer the following questions:</a:t>
            </a:r>
          </a:p>
          <a:p>
            <a:pPr lvl="0"/>
            <a:r>
              <a:rPr lang="en-SG" dirty="0"/>
              <a:t>To find out the Thai and Korean restaurants in Singapore.</a:t>
            </a:r>
          </a:p>
          <a:p>
            <a:pPr lvl="0"/>
            <a:r>
              <a:rPr lang="en-SG" dirty="0"/>
              <a:t>The best rated Thai and Korean restaurant in Singapore to recommend for a Korean or a Thai visiting Singapore.</a:t>
            </a:r>
          </a:p>
          <a:p>
            <a:pPr lvl="0"/>
            <a:r>
              <a:rPr lang="en-SG" dirty="0"/>
              <a:t>If a businessman is interested to open a Thai or a Korean restaurant in Singapore, which part of Singapore will be the best place to attract diners?</a:t>
            </a:r>
          </a:p>
          <a:p>
            <a:pPr lvl="0"/>
            <a:r>
              <a:rPr lang="en-SG" dirty="0"/>
              <a:t>What type of venues are the most popular in the neighbourhoods of Singapore?</a:t>
            </a:r>
          </a:p>
          <a:p>
            <a:endParaRPr lang="en-SG" dirty="0"/>
          </a:p>
        </p:txBody>
      </p:sp>
    </p:spTree>
    <p:extLst>
      <p:ext uri="{BB962C8B-B14F-4D97-AF65-F5344CB8AC3E}">
        <p14:creationId xmlns:p14="http://schemas.microsoft.com/office/powerpoint/2010/main" val="241701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D4C5-7576-4219-9A21-90FDEAC73B66}"/>
              </a:ext>
            </a:extLst>
          </p:cNvPr>
          <p:cNvSpPr>
            <a:spLocks noGrp="1"/>
          </p:cNvSpPr>
          <p:nvPr>
            <p:ph type="title"/>
          </p:nvPr>
        </p:nvSpPr>
        <p:spPr>
          <a:xfrm>
            <a:off x="116747" y="105067"/>
            <a:ext cx="10515600" cy="725444"/>
          </a:xfrm>
        </p:spPr>
        <p:txBody>
          <a:bodyPr/>
          <a:lstStyle/>
          <a:p>
            <a:r>
              <a:rPr lang="en-SG" dirty="0"/>
              <a:t>Data to be used</a:t>
            </a:r>
          </a:p>
        </p:txBody>
      </p:sp>
      <p:sp>
        <p:nvSpPr>
          <p:cNvPr id="3" name="Content Placeholder 2">
            <a:extLst>
              <a:ext uri="{FF2B5EF4-FFF2-40B4-BE49-F238E27FC236}">
                <a16:creationId xmlns:a16="http://schemas.microsoft.com/office/drawing/2014/main" id="{04FA0A56-5D11-4FFC-9A2C-31972752693F}"/>
              </a:ext>
            </a:extLst>
          </p:cNvPr>
          <p:cNvSpPr>
            <a:spLocks noGrp="1"/>
          </p:cNvSpPr>
          <p:nvPr>
            <p:ph idx="1"/>
          </p:nvPr>
        </p:nvSpPr>
        <p:spPr>
          <a:xfrm>
            <a:off x="116747" y="1105394"/>
            <a:ext cx="11879510" cy="5580631"/>
          </a:xfrm>
        </p:spPr>
        <p:txBody>
          <a:bodyPr/>
          <a:lstStyle/>
          <a:p>
            <a:pPr marL="0" indent="0">
              <a:buNone/>
            </a:pPr>
            <a:r>
              <a:rPr lang="en-US" dirty="0"/>
              <a:t>For this project, we will be using the following data.</a:t>
            </a:r>
          </a:p>
          <a:p>
            <a:r>
              <a:rPr lang="en-US" dirty="0"/>
              <a:t>List of neighborhoods in Singapore with location coordinates (latitudes and longitudes).</a:t>
            </a:r>
          </a:p>
          <a:p>
            <a:pPr lvl="1"/>
            <a:r>
              <a:rPr lang="en-US" dirty="0"/>
              <a:t>Source: After some exploration of the correct data to use for getting the accurate snapshot of the neighborhoods of Singapore, we found the subzones to be more relevant for our analysis. The information of the subzones can be found from the following link [https://data.gov.sg/dataset/resident-population-by-planning-area-subzone-and-type-of-dwelling-2015]. The data is in csv format which is downloaded for analysis.</a:t>
            </a:r>
          </a:p>
          <a:p>
            <a:r>
              <a:rPr lang="en-US" dirty="0"/>
              <a:t>List of nearby venues in these neighborhoods from </a:t>
            </a:r>
            <a:r>
              <a:rPr lang="en-US" dirty="0" err="1"/>
              <a:t>FourSquare</a:t>
            </a:r>
            <a:r>
              <a:rPr lang="en-US" dirty="0"/>
              <a:t> API.</a:t>
            </a:r>
          </a:p>
          <a:p>
            <a:pPr lvl="1"/>
            <a:r>
              <a:rPr lang="en-US" dirty="0"/>
              <a:t>Source: Foursquare API</a:t>
            </a:r>
          </a:p>
        </p:txBody>
      </p:sp>
    </p:spTree>
    <p:extLst>
      <p:ext uri="{BB962C8B-B14F-4D97-AF65-F5344CB8AC3E}">
        <p14:creationId xmlns:p14="http://schemas.microsoft.com/office/powerpoint/2010/main" val="367173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D4C5-7576-4219-9A21-90FDEAC73B66}"/>
              </a:ext>
            </a:extLst>
          </p:cNvPr>
          <p:cNvSpPr>
            <a:spLocks noGrp="1"/>
          </p:cNvSpPr>
          <p:nvPr>
            <p:ph type="title"/>
          </p:nvPr>
        </p:nvSpPr>
        <p:spPr>
          <a:xfrm>
            <a:off x="116747" y="105067"/>
            <a:ext cx="10515600" cy="725444"/>
          </a:xfrm>
        </p:spPr>
        <p:txBody>
          <a:bodyPr/>
          <a:lstStyle/>
          <a:p>
            <a:r>
              <a:rPr lang="en-SG" dirty="0"/>
              <a:t>Planning Areas and Subzones of Singapore</a:t>
            </a:r>
          </a:p>
        </p:txBody>
      </p:sp>
      <p:pic>
        <p:nvPicPr>
          <p:cNvPr id="7" name="Picture 6" descr="A close up of a map&#10;&#10;Description automatically generated">
            <a:extLst>
              <a:ext uri="{FF2B5EF4-FFF2-40B4-BE49-F238E27FC236}">
                <a16:creationId xmlns:a16="http://schemas.microsoft.com/office/drawing/2014/main" id="{A569C53C-32F8-4FF0-9231-3B0E6D347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511"/>
            <a:ext cx="9295002" cy="5360894"/>
          </a:xfrm>
          <a:prstGeom prst="rect">
            <a:avLst/>
          </a:prstGeom>
        </p:spPr>
      </p:pic>
      <p:pic>
        <p:nvPicPr>
          <p:cNvPr id="9" name="Picture 8" descr="A close up of a map&#10;&#10;Description automatically generated">
            <a:extLst>
              <a:ext uri="{FF2B5EF4-FFF2-40B4-BE49-F238E27FC236}">
                <a16:creationId xmlns:a16="http://schemas.microsoft.com/office/drawing/2014/main" id="{63E9AA19-F976-4832-90FB-520A8A17B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08" y="1493241"/>
            <a:ext cx="3097348" cy="2656444"/>
          </a:xfrm>
          <a:prstGeom prst="rect">
            <a:avLst/>
          </a:prstGeom>
        </p:spPr>
      </p:pic>
      <p:sp>
        <p:nvSpPr>
          <p:cNvPr id="10" name="Oval 9">
            <a:extLst>
              <a:ext uri="{FF2B5EF4-FFF2-40B4-BE49-F238E27FC236}">
                <a16:creationId xmlns:a16="http://schemas.microsoft.com/office/drawing/2014/main" id="{08C5847E-F49D-4065-A8AB-81E779F0A881}"/>
              </a:ext>
            </a:extLst>
          </p:cNvPr>
          <p:cNvSpPr/>
          <p:nvPr/>
        </p:nvSpPr>
        <p:spPr>
          <a:xfrm>
            <a:off x="3926049" y="2256639"/>
            <a:ext cx="847288" cy="7466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6DA75FEB-489C-422F-9A31-847C43D88BBA}"/>
              </a:ext>
            </a:extLst>
          </p:cNvPr>
          <p:cNvCxnSpPr>
            <a:stCxn id="10" idx="0"/>
          </p:cNvCxnSpPr>
          <p:nvPr/>
        </p:nvCxnSpPr>
        <p:spPr>
          <a:xfrm flipV="1">
            <a:off x="4349693" y="1493241"/>
            <a:ext cx="4649115" cy="7633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8C366-7B64-4FDC-86C5-BBD046E1A1D5}"/>
              </a:ext>
            </a:extLst>
          </p:cNvPr>
          <p:cNvCxnSpPr>
            <a:cxnSpLocks/>
            <a:stCxn id="10" idx="4"/>
          </p:cNvCxnSpPr>
          <p:nvPr/>
        </p:nvCxnSpPr>
        <p:spPr>
          <a:xfrm>
            <a:off x="4349693" y="3003259"/>
            <a:ext cx="4649115" cy="1146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9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793E-60A4-464E-9295-A7D1637521BE}"/>
              </a:ext>
            </a:extLst>
          </p:cNvPr>
          <p:cNvSpPr>
            <a:spLocks noGrp="1"/>
          </p:cNvSpPr>
          <p:nvPr>
            <p:ph type="title"/>
          </p:nvPr>
        </p:nvSpPr>
        <p:spPr>
          <a:xfrm>
            <a:off x="125135" y="180568"/>
            <a:ext cx="10515600" cy="809334"/>
          </a:xfrm>
        </p:spPr>
        <p:txBody>
          <a:bodyPr/>
          <a:lstStyle/>
          <a:p>
            <a:r>
              <a:rPr lang="en-SG" dirty="0"/>
              <a:t>Methodology</a:t>
            </a:r>
          </a:p>
        </p:txBody>
      </p:sp>
      <p:sp>
        <p:nvSpPr>
          <p:cNvPr id="3" name="Content Placeholder 2">
            <a:extLst>
              <a:ext uri="{FF2B5EF4-FFF2-40B4-BE49-F238E27FC236}">
                <a16:creationId xmlns:a16="http://schemas.microsoft.com/office/drawing/2014/main" id="{AEDEE015-00C5-4EC2-8B5B-17FEA2E1E18E}"/>
              </a:ext>
            </a:extLst>
          </p:cNvPr>
          <p:cNvSpPr>
            <a:spLocks noGrp="1"/>
          </p:cNvSpPr>
          <p:nvPr>
            <p:ph idx="1"/>
          </p:nvPr>
        </p:nvSpPr>
        <p:spPr>
          <a:xfrm>
            <a:off x="183859" y="1021504"/>
            <a:ext cx="11829176" cy="5655927"/>
          </a:xfrm>
        </p:spPr>
        <p:txBody>
          <a:bodyPr>
            <a:normAutofit fontScale="92500" lnSpcReduction="20000"/>
          </a:bodyPr>
          <a:lstStyle/>
          <a:p>
            <a:r>
              <a:rPr lang="en-US" dirty="0"/>
              <a:t>First, we will download the planning areas and subzones data from Open Data Singapore link.</a:t>
            </a:r>
          </a:p>
          <a:p>
            <a:r>
              <a:rPr lang="en-US" dirty="0"/>
              <a:t>We will process the csv data into a Pandas </a:t>
            </a:r>
            <a:r>
              <a:rPr lang="en-US" dirty="0" err="1"/>
              <a:t>dataframe</a:t>
            </a:r>
            <a:r>
              <a:rPr lang="en-US" dirty="0"/>
              <a:t> and remove the unnecessary columns not required in our analysis.</a:t>
            </a:r>
          </a:p>
          <a:p>
            <a:r>
              <a:rPr lang="en-US" dirty="0"/>
              <a:t>We will call </a:t>
            </a:r>
            <a:r>
              <a:rPr lang="en-US" dirty="0" err="1"/>
              <a:t>Nominatim</a:t>
            </a:r>
            <a:r>
              <a:rPr lang="en-US" dirty="0"/>
              <a:t> inside </a:t>
            </a:r>
            <a:r>
              <a:rPr lang="en-US" dirty="0" err="1"/>
              <a:t>Geopy</a:t>
            </a:r>
            <a:r>
              <a:rPr lang="en-US" dirty="0"/>
              <a:t> library to retrieve the location coordinates of the neighborhoods.</a:t>
            </a:r>
          </a:p>
          <a:p>
            <a:r>
              <a:rPr lang="en-US" dirty="0"/>
              <a:t>We will find all available venues for each neighborhood using </a:t>
            </a:r>
            <a:r>
              <a:rPr lang="en-US" dirty="0" err="1"/>
              <a:t>FourSquare</a:t>
            </a:r>
            <a:r>
              <a:rPr lang="en-US" dirty="0"/>
              <a:t> API.</a:t>
            </a:r>
          </a:p>
          <a:p>
            <a:r>
              <a:rPr lang="en-US" dirty="0"/>
              <a:t>We will then filter out the Korean and Thai restaurant venues.</a:t>
            </a:r>
          </a:p>
          <a:p>
            <a:r>
              <a:rPr lang="en-US" dirty="0"/>
              <a:t>With </a:t>
            </a:r>
            <a:r>
              <a:rPr lang="en-US" dirty="0" err="1"/>
              <a:t>FourSquare</a:t>
            </a:r>
            <a:r>
              <a:rPr lang="en-US" dirty="0"/>
              <a:t> API, we will retrieve the ratings, tips and likes count for the Korean and Thai restaurants.</a:t>
            </a:r>
          </a:p>
          <a:p>
            <a:r>
              <a:rPr lang="en-US" dirty="0"/>
              <a:t>We will go back to the neighborhoods and sort the </a:t>
            </a:r>
            <a:r>
              <a:rPr lang="en-US" dirty="0" err="1"/>
              <a:t>dataframe</a:t>
            </a:r>
            <a:r>
              <a:rPr lang="en-US" dirty="0"/>
              <a:t> by population count and find out which location is best to open a Korean or Thai restaurant to capture the customers.</a:t>
            </a:r>
          </a:p>
          <a:p>
            <a:r>
              <a:rPr lang="en-US" dirty="0"/>
              <a:t>We will go back to the retrieved venues for each neighborhood and do a pivot table to see what are the most popular venue in each neighborhood.</a:t>
            </a:r>
          </a:p>
          <a:p>
            <a:endParaRPr lang="en-SG" dirty="0"/>
          </a:p>
        </p:txBody>
      </p:sp>
    </p:spTree>
    <p:extLst>
      <p:ext uri="{BB962C8B-B14F-4D97-AF65-F5344CB8AC3E}">
        <p14:creationId xmlns:p14="http://schemas.microsoft.com/office/powerpoint/2010/main" val="325642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60DE-2F26-44EF-8765-98625BAB2DF8}"/>
              </a:ext>
            </a:extLst>
          </p:cNvPr>
          <p:cNvSpPr>
            <a:spLocks noGrp="1"/>
          </p:cNvSpPr>
          <p:nvPr>
            <p:ph type="title"/>
          </p:nvPr>
        </p:nvSpPr>
        <p:spPr>
          <a:xfrm>
            <a:off x="99969" y="138623"/>
            <a:ext cx="10515600" cy="826112"/>
          </a:xfrm>
        </p:spPr>
        <p:txBody>
          <a:bodyPr/>
          <a:lstStyle/>
          <a:p>
            <a:r>
              <a:rPr lang="en-SG" dirty="0"/>
              <a:t>Conclusions</a:t>
            </a:r>
          </a:p>
        </p:txBody>
      </p:sp>
      <p:sp>
        <p:nvSpPr>
          <p:cNvPr id="3" name="Content Placeholder 2">
            <a:extLst>
              <a:ext uri="{FF2B5EF4-FFF2-40B4-BE49-F238E27FC236}">
                <a16:creationId xmlns:a16="http://schemas.microsoft.com/office/drawing/2014/main" id="{FB6EA38B-B317-45B4-80F5-BB9F64F4D848}"/>
              </a:ext>
            </a:extLst>
          </p:cNvPr>
          <p:cNvSpPr>
            <a:spLocks noGrp="1"/>
          </p:cNvSpPr>
          <p:nvPr>
            <p:ph idx="1"/>
          </p:nvPr>
        </p:nvSpPr>
        <p:spPr>
          <a:xfrm>
            <a:off x="175469" y="964735"/>
            <a:ext cx="11916562" cy="5754642"/>
          </a:xfrm>
        </p:spPr>
        <p:txBody>
          <a:bodyPr>
            <a:normAutofit fontScale="92500" lnSpcReduction="10000"/>
          </a:bodyPr>
          <a:lstStyle/>
          <a:p>
            <a:r>
              <a:rPr lang="en-SG" dirty="0"/>
              <a:t>Most Popular Korean and Thai restaurants.</a:t>
            </a:r>
          </a:p>
          <a:p>
            <a:endParaRPr lang="en-SG" dirty="0"/>
          </a:p>
          <a:p>
            <a:endParaRPr lang="en-SG" dirty="0"/>
          </a:p>
          <a:p>
            <a:endParaRPr lang="en-SG" dirty="0"/>
          </a:p>
          <a:p>
            <a:endParaRPr lang="en-SG" dirty="0"/>
          </a:p>
          <a:p>
            <a:endParaRPr lang="en-SG" dirty="0"/>
          </a:p>
          <a:p>
            <a:endParaRPr lang="en-SG" dirty="0"/>
          </a:p>
          <a:p>
            <a:r>
              <a:rPr lang="en-SG" dirty="0"/>
              <a:t>Recommend to open a Korean restaurant in the Northern or Eastern region as there might have lesser competition there and able to capture more residential population.</a:t>
            </a:r>
          </a:p>
          <a:p>
            <a:r>
              <a:rPr lang="en-SG" dirty="0"/>
              <a:t>Comparing Korean and Thai restaurant count, it seems that there are more Thai restaurants as compared to Korean restaurants in Singapore. </a:t>
            </a:r>
          </a:p>
          <a:p>
            <a:r>
              <a:rPr lang="en-SG" dirty="0"/>
              <a:t>The top 5 most popular venues in Singapore are mostly F&amp;B outlets [Food and Beverages]</a:t>
            </a:r>
          </a:p>
        </p:txBody>
      </p:sp>
      <p:pic>
        <p:nvPicPr>
          <p:cNvPr id="4" name="Picture 3">
            <a:extLst>
              <a:ext uri="{FF2B5EF4-FFF2-40B4-BE49-F238E27FC236}">
                <a16:creationId xmlns:a16="http://schemas.microsoft.com/office/drawing/2014/main" id="{E79FE259-F512-4808-B9F8-DD2F3C89E9D1}"/>
              </a:ext>
            </a:extLst>
          </p:cNvPr>
          <p:cNvPicPr>
            <a:picLocks noChangeAspect="1"/>
          </p:cNvPicPr>
          <p:nvPr/>
        </p:nvPicPr>
        <p:blipFill>
          <a:blip r:embed="rId2"/>
          <a:stretch>
            <a:fillRect/>
          </a:stretch>
        </p:blipFill>
        <p:spPr>
          <a:xfrm>
            <a:off x="99969" y="1422407"/>
            <a:ext cx="6367943" cy="1264744"/>
          </a:xfrm>
          <a:prstGeom prst="rect">
            <a:avLst/>
          </a:prstGeom>
        </p:spPr>
      </p:pic>
      <p:pic>
        <p:nvPicPr>
          <p:cNvPr id="5" name="Picture 4">
            <a:extLst>
              <a:ext uri="{FF2B5EF4-FFF2-40B4-BE49-F238E27FC236}">
                <a16:creationId xmlns:a16="http://schemas.microsoft.com/office/drawing/2014/main" id="{33F5D316-6124-4054-9691-C377F5F949D3}"/>
              </a:ext>
            </a:extLst>
          </p:cNvPr>
          <p:cNvPicPr>
            <a:picLocks noChangeAspect="1"/>
          </p:cNvPicPr>
          <p:nvPr/>
        </p:nvPicPr>
        <p:blipFill>
          <a:blip r:embed="rId3"/>
          <a:stretch>
            <a:fillRect/>
          </a:stretch>
        </p:blipFill>
        <p:spPr>
          <a:xfrm>
            <a:off x="175469" y="2725796"/>
            <a:ext cx="6770615" cy="1190724"/>
          </a:xfrm>
          <a:prstGeom prst="rect">
            <a:avLst/>
          </a:prstGeom>
        </p:spPr>
      </p:pic>
    </p:spTree>
    <p:extLst>
      <p:ext uri="{BB962C8B-B14F-4D97-AF65-F5344CB8AC3E}">
        <p14:creationId xmlns:p14="http://schemas.microsoft.com/office/powerpoint/2010/main" val="356545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642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Battle of the Neighborhods</vt:lpstr>
      <vt:lpstr>Introduction</vt:lpstr>
      <vt:lpstr>Problem</vt:lpstr>
      <vt:lpstr>Data to be used</vt:lpstr>
      <vt:lpstr>Planning Areas and Subzones of Singapore</vt:lpstr>
      <vt:lpstr>Methodology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Neighborhods</dc:title>
  <dc:creator>Teng How Tan</dc:creator>
  <cp:lastModifiedBy>Teng How Tan</cp:lastModifiedBy>
  <cp:revision>19</cp:revision>
  <dcterms:created xsi:type="dcterms:W3CDTF">2020-08-27T03:09:48Z</dcterms:created>
  <dcterms:modified xsi:type="dcterms:W3CDTF">2020-08-27T03:29:31Z</dcterms:modified>
</cp:coreProperties>
</file>