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57" r:id="rId3"/>
    <p:sldId id="258" r:id="rId4"/>
    <p:sldId id="270" r:id="rId5"/>
    <p:sldId id="261" r:id="rId6"/>
    <p:sldId id="306" r:id="rId7"/>
    <p:sldId id="329" r:id="rId8"/>
    <p:sldId id="303" r:id="rId9"/>
    <p:sldId id="310" r:id="rId10"/>
    <p:sldId id="307" r:id="rId11"/>
    <p:sldId id="336" r:id="rId12"/>
    <p:sldId id="297" r:id="rId13"/>
    <p:sldId id="262" r:id="rId14"/>
    <p:sldId id="301" r:id="rId15"/>
    <p:sldId id="311" r:id="rId16"/>
    <p:sldId id="312" r:id="rId17"/>
    <p:sldId id="298" r:id="rId18"/>
    <p:sldId id="315" r:id="rId19"/>
    <p:sldId id="316" r:id="rId20"/>
    <p:sldId id="318" r:id="rId21"/>
    <p:sldId id="319" r:id="rId22"/>
    <p:sldId id="317" r:id="rId23"/>
    <p:sldId id="313" r:id="rId24"/>
    <p:sldId id="322" r:id="rId25"/>
    <p:sldId id="314" r:id="rId26"/>
    <p:sldId id="323" r:id="rId27"/>
    <p:sldId id="324" r:id="rId28"/>
    <p:sldId id="325" r:id="rId29"/>
    <p:sldId id="320" r:id="rId30"/>
    <p:sldId id="327" r:id="rId31"/>
    <p:sldId id="337" r:id="rId32"/>
    <p:sldId id="299" r:id="rId33"/>
    <p:sldId id="339" r:id="rId34"/>
    <p:sldId id="264" r:id="rId35"/>
    <p:sldId id="338" r:id="rId36"/>
    <p:sldId id="340" r:id="rId37"/>
    <p:sldId id="266" r:id="rId38"/>
    <p:sldId id="328" r:id="rId39"/>
    <p:sldId id="344" r:id="rId40"/>
    <p:sldId id="346" r:id="rId41"/>
    <p:sldId id="300" r:id="rId42"/>
    <p:sldId id="347" r:id="rId43"/>
    <p:sldId id="348" r:id="rId44"/>
    <p:sldId id="265" r:id="rId45"/>
    <p:sldId id="349" r:id="rId46"/>
    <p:sldId id="331" r:id="rId47"/>
    <p:sldId id="332" r:id="rId48"/>
    <p:sldId id="351" r:id="rId49"/>
    <p:sldId id="352" r:id="rId50"/>
    <p:sldId id="333" r:id="rId51"/>
    <p:sldId id="26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00"/>
    <a:srgbClr val="00CC99"/>
    <a:srgbClr val="66FF33"/>
    <a:srgbClr val="3366FF"/>
    <a:srgbClr val="DDDDDD"/>
    <a:srgbClr val="FFF2CC"/>
    <a:srgbClr val="E2F0D9"/>
    <a:srgbClr val="9966FF"/>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660"/>
  </p:normalViewPr>
  <p:slideViewPr>
    <p:cSldViewPr snapToGrid="0">
      <p:cViewPr varScale="1">
        <p:scale>
          <a:sx n="109" d="100"/>
          <a:sy n="109" d="100"/>
        </p:scale>
        <p:origin x="19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F13BD1-CDC8-48CD-A643-C032BB01DFB5}" type="datetimeFigureOut">
              <a:rPr lang="en-US" smtClean="0"/>
              <a:t>6/17/2019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92155-D786-462B-8184-6A5D86BD7117}" type="slidenum">
              <a:rPr lang="en-US" smtClean="0"/>
              <a:t>‹#›</a:t>
            </a:fld>
            <a:endParaRPr lang="en-US"/>
          </a:p>
        </p:txBody>
      </p:sp>
    </p:spTree>
    <p:extLst>
      <p:ext uri="{BB962C8B-B14F-4D97-AF65-F5344CB8AC3E}">
        <p14:creationId xmlns:p14="http://schemas.microsoft.com/office/powerpoint/2010/main" val="95029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6736" y="1122363"/>
            <a:ext cx="7430530"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856735" y="4061770"/>
            <a:ext cx="7430531"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89F28-BA1C-4169-8610-EF4248A39377}" type="datetime1">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995E3-B9DF-497B-A936-89440325F3CE}" type="slidenum">
              <a:rPr lang="en-US" smtClean="0"/>
              <a:t>‹#›</a:t>
            </a:fld>
            <a:endParaRPr lang="en-US"/>
          </a:p>
        </p:txBody>
      </p:sp>
      <p:cxnSp>
        <p:nvCxnSpPr>
          <p:cNvPr id="8" name="Straight Connector 7"/>
          <p:cNvCxnSpPr/>
          <p:nvPr userDrawn="1"/>
        </p:nvCxnSpPr>
        <p:spPr>
          <a:xfrm flipV="1">
            <a:off x="685800" y="3723033"/>
            <a:ext cx="7772400" cy="3751"/>
          </a:xfrm>
          <a:prstGeom prst="line">
            <a:avLst/>
          </a:prstGeom>
          <a:ln w="38100" cap="rnd">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3355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1B75F7-5808-4CAC-9739-8DD078FE88CF}" type="datetime1">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995E3-B9DF-497B-A936-89440325F3CE}" type="slidenum">
              <a:rPr lang="en-US" smtClean="0"/>
              <a:t>‹#›</a:t>
            </a:fld>
            <a:endParaRPr lang="en-US"/>
          </a:p>
        </p:txBody>
      </p:sp>
    </p:spTree>
    <p:extLst>
      <p:ext uri="{BB962C8B-B14F-4D97-AF65-F5344CB8AC3E}">
        <p14:creationId xmlns:p14="http://schemas.microsoft.com/office/powerpoint/2010/main" val="2020947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F1E171-5110-4868-BB7A-3C87C2E376A4}" type="datetime1">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995E3-B9DF-497B-A936-89440325F3CE}" type="slidenum">
              <a:rPr lang="en-US" smtClean="0"/>
              <a:t>‹#›</a:t>
            </a:fld>
            <a:endParaRPr lang="en-US"/>
          </a:p>
        </p:txBody>
      </p:sp>
    </p:spTree>
    <p:extLst>
      <p:ext uri="{BB962C8B-B14F-4D97-AF65-F5344CB8AC3E}">
        <p14:creationId xmlns:p14="http://schemas.microsoft.com/office/powerpoint/2010/main" val="3766791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 name="Group 15"/>
          <p:cNvGrpSpPr/>
          <p:nvPr userDrawn="1"/>
        </p:nvGrpSpPr>
        <p:grpSpPr>
          <a:xfrm>
            <a:off x="0" y="6259513"/>
            <a:ext cx="9144000" cy="598486"/>
            <a:chOff x="0" y="6259513"/>
            <a:chExt cx="9144000" cy="598486"/>
          </a:xfrm>
        </p:grpSpPr>
        <p:sp>
          <p:nvSpPr>
            <p:cNvPr id="12" name="Rectangle 11"/>
            <p:cNvSpPr/>
            <p:nvPr userDrawn="1"/>
          </p:nvSpPr>
          <p:spPr>
            <a:xfrm>
              <a:off x="0" y="6311896"/>
              <a:ext cx="9144000" cy="546103"/>
            </a:xfrm>
            <a:prstGeom prst="rect">
              <a:avLst/>
            </a:prstGeom>
            <a:solidFill>
              <a:srgbClr val="7C9CD6"/>
            </a:solidFill>
            <a:ln>
              <a:solidFill>
                <a:srgbClr val="7C9C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userDrawn="1"/>
          </p:nvCxnSpPr>
          <p:spPr>
            <a:xfrm>
              <a:off x="0" y="6259513"/>
              <a:ext cx="9144000" cy="0"/>
            </a:xfrm>
            <a:prstGeom prst="line">
              <a:avLst/>
            </a:prstGeom>
            <a:ln w="25400">
              <a:solidFill>
                <a:srgbClr val="7C9CD6"/>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userDrawn="1">
            <p:ph type="title"/>
          </p:nvPr>
        </p:nvSpPr>
        <p:spPr/>
        <p:txBody>
          <a:bodyPr>
            <a:normAutofit/>
          </a:bodyPr>
          <a:lstStyle>
            <a:lvl1pPr>
              <a:defRPr sz="3300"/>
            </a:lvl1pPr>
          </a:lstStyle>
          <a:p>
            <a:r>
              <a:rPr lang="en-US" dirty="0" smtClean="0"/>
              <a:t>Click to edit Master title style</a:t>
            </a:r>
            <a:endParaRPr lang="en-US" dirty="0"/>
          </a:p>
        </p:txBody>
      </p:sp>
      <p:sp>
        <p:nvSpPr>
          <p:cNvPr id="3" name="Content Placeholder 2"/>
          <p:cNvSpPr>
            <a:spLocks noGrp="1"/>
          </p:cNvSpPr>
          <p:nvPr userDrawn="1">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userDrawn="1">
            <p:ph type="dt" sz="half" idx="10"/>
          </p:nvPr>
        </p:nvSpPr>
        <p:spPr/>
        <p:txBody>
          <a:bodyPr/>
          <a:lstStyle/>
          <a:p>
            <a:fld id="{BFAD1300-8141-4DA5-A7A2-8CDB2C5D0073}" type="datetime1">
              <a:rPr lang="en-US" smtClean="0"/>
              <a:t>6/17/2019</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a:xfrm>
            <a:off x="6924675" y="6403978"/>
            <a:ext cx="2057400" cy="365125"/>
          </a:xfrm>
        </p:spPr>
        <p:txBody>
          <a:bodyPr/>
          <a:lstStyle>
            <a:lvl1pPr>
              <a:defRPr sz="1400" b="1">
                <a:solidFill>
                  <a:schemeClr val="bg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Times New Roman" panose="02020603050405020304" pitchFamily="18" charset="0"/>
              </a:defRPr>
            </a:lvl1pPr>
          </a:lstStyle>
          <a:p>
            <a:fld id="{D62995E3-B9DF-497B-A936-89440325F3CE}" type="slidenum">
              <a:rPr lang="en-US" smtClean="0"/>
              <a:pPr/>
              <a:t>‹#›</a:t>
            </a:fld>
            <a:endParaRPr lang="en-US" dirty="0"/>
          </a:p>
        </p:txBody>
      </p:sp>
      <p:cxnSp>
        <p:nvCxnSpPr>
          <p:cNvPr id="9" name="Straight Connector 8"/>
          <p:cNvCxnSpPr/>
          <p:nvPr userDrawn="1"/>
        </p:nvCxnSpPr>
        <p:spPr>
          <a:xfrm>
            <a:off x="576000" y="1460799"/>
            <a:ext cx="7992000" cy="0"/>
          </a:xfrm>
          <a:prstGeom prst="line">
            <a:avLst/>
          </a:prstGeom>
          <a:ln w="19050" cap="rnd" cmpd="sng">
            <a:solidFill>
              <a:schemeClr val="bg2">
                <a:lumMod val="2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0166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007600-FB50-4FFB-BA50-E2F44244504A}" type="datetime1">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995E3-B9DF-497B-A936-89440325F3CE}" type="slidenum">
              <a:rPr lang="en-US" smtClean="0"/>
              <a:t>‹#›</a:t>
            </a:fld>
            <a:endParaRPr lang="en-US"/>
          </a:p>
        </p:txBody>
      </p:sp>
    </p:spTree>
    <p:extLst>
      <p:ext uri="{BB962C8B-B14F-4D97-AF65-F5344CB8AC3E}">
        <p14:creationId xmlns:p14="http://schemas.microsoft.com/office/powerpoint/2010/main" val="21258889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F03C68-7E9B-47C6-B3C5-B387A4E3DEDC}" type="datetime1">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995E3-B9DF-497B-A936-89440325F3CE}" type="slidenum">
              <a:rPr lang="en-US" smtClean="0"/>
              <a:t>‹#›</a:t>
            </a:fld>
            <a:endParaRPr lang="en-US"/>
          </a:p>
        </p:txBody>
      </p:sp>
    </p:spTree>
    <p:extLst>
      <p:ext uri="{BB962C8B-B14F-4D97-AF65-F5344CB8AC3E}">
        <p14:creationId xmlns:p14="http://schemas.microsoft.com/office/powerpoint/2010/main" val="42549431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DF226E-949B-4BD3-B0B3-D54E336E2A6C}" type="datetime1">
              <a:rPr lang="en-US" smtClean="0"/>
              <a:t>6/17/2019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2995E3-B9DF-497B-A936-89440325F3CE}" type="slidenum">
              <a:rPr lang="en-US" smtClean="0"/>
              <a:t>‹#›</a:t>
            </a:fld>
            <a:endParaRPr lang="en-US"/>
          </a:p>
        </p:txBody>
      </p:sp>
    </p:spTree>
    <p:extLst>
      <p:ext uri="{BB962C8B-B14F-4D97-AF65-F5344CB8AC3E}">
        <p14:creationId xmlns:p14="http://schemas.microsoft.com/office/powerpoint/2010/main" val="30593763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5BDA58-A5C3-49D8-A92E-0D085018E322}" type="datetime1">
              <a:rPr lang="en-US" smtClean="0"/>
              <a:t>6/17/2019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2995E3-B9DF-497B-A936-89440325F3CE}" type="slidenum">
              <a:rPr lang="en-US" smtClean="0"/>
              <a:t>‹#›</a:t>
            </a:fld>
            <a:endParaRPr lang="en-US"/>
          </a:p>
        </p:txBody>
      </p:sp>
    </p:spTree>
    <p:extLst>
      <p:ext uri="{BB962C8B-B14F-4D97-AF65-F5344CB8AC3E}">
        <p14:creationId xmlns:p14="http://schemas.microsoft.com/office/powerpoint/2010/main" val="150919552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5D951-2806-4522-B497-D94D295430F8}" type="datetime1">
              <a:rPr lang="en-US" smtClean="0"/>
              <a:t>6/17/2019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2995E3-B9DF-497B-A936-89440325F3CE}" type="slidenum">
              <a:rPr lang="en-US" smtClean="0"/>
              <a:t>‹#›</a:t>
            </a:fld>
            <a:endParaRPr lang="en-US"/>
          </a:p>
        </p:txBody>
      </p:sp>
    </p:spTree>
    <p:extLst>
      <p:ext uri="{BB962C8B-B14F-4D97-AF65-F5344CB8AC3E}">
        <p14:creationId xmlns:p14="http://schemas.microsoft.com/office/powerpoint/2010/main" val="4189695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4709B1-7EA7-484E-8C35-8D72CF710CCD}" type="datetime1">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995E3-B9DF-497B-A936-89440325F3CE}" type="slidenum">
              <a:rPr lang="en-US" smtClean="0"/>
              <a:t>‹#›</a:t>
            </a:fld>
            <a:endParaRPr lang="en-US"/>
          </a:p>
        </p:txBody>
      </p:sp>
    </p:spTree>
    <p:extLst>
      <p:ext uri="{BB962C8B-B14F-4D97-AF65-F5344CB8AC3E}">
        <p14:creationId xmlns:p14="http://schemas.microsoft.com/office/powerpoint/2010/main" val="3356643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05EDA0-3E73-41BF-9285-0188CA5BE0AB}" type="datetime1">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995E3-B9DF-497B-A936-89440325F3CE}" type="slidenum">
              <a:rPr lang="en-US" smtClean="0"/>
              <a:t>‹#›</a:t>
            </a:fld>
            <a:endParaRPr lang="en-US"/>
          </a:p>
        </p:txBody>
      </p:sp>
    </p:spTree>
    <p:extLst>
      <p:ext uri="{BB962C8B-B14F-4D97-AF65-F5344CB8AC3E}">
        <p14:creationId xmlns:p14="http://schemas.microsoft.com/office/powerpoint/2010/main" val="364785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C339E-9876-4574-8C80-E08EC7619C13}" type="datetime1">
              <a:rPr lang="en-US" smtClean="0"/>
              <a:t>6/17/2019</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2995E3-B9DF-497B-A936-89440325F3CE}" type="slidenum">
              <a:rPr lang="en-US" smtClean="0"/>
              <a:t>‹#›</a:t>
            </a:fld>
            <a:endParaRPr lang="en-US"/>
          </a:p>
        </p:txBody>
      </p:sp>
    </p:spTree>
    <p:extLst>
      <p:ext uri="{BB962C8B-B14F-4D97-AF65-F5344CB8AC3E}">
        <p14:creationId xmlns:p14="http://schemas.microsoft.com/office/powerpoint/2010/main" val="2165563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mTBPGuPLI5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J7xIBoPr83A"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video" Target="https://www.youtube.com/embed/ZVrYyX3bHI8"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2.xml"/><Relationship Id="rId1" Type="http://schemas.openxmlformats.org/officeDocument/2006/relationships/video" Target="https://www.youtube.com/embed/8EfCf1Xt5yA"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altLang="zh-TW" dirty="0" smtClean="0"/>
              <a:t>Chapter 13</a:t>
            </a:r>
            <a:br>
              <a:rPr lang="en-US" altLang="zh-TW" dirty="0" smtClean="0"/>
            </a:br>
            <a:r>
              <a:rPr lang="en-US" altLang="zh-TW" dirty="0" smtClean="0"/>
              <a:t>Image-Based Rendering</a:t>
            </a:r>
            <a:endParaRPr lang="en-US" dirty="0"/>
          </a:p>
        </p:txBody>
      </p:sp>
      <p:sp>
        <p:nvSpPr>
          <p:cNvPr id="3" name="Subtitle 2"/>
          <p:cNvSpPr>
            <a:spLocks noGrp="1"/>
          </p:cNvSpPr>
          <p:nvPr>
            <p:ph type="subTitle" idx="1"/>
          </p:nvPr>
        </p:nvSpPr>
        <p:spPr/>
        <p:txBody>
          <a:bodyPr/>
          <a:lstStyle/>
          <a:p>
            <a:r>
              <a:rPr lang="en-US" altLang="zh-TW" dirty="0" smtClean="0">
                <a:latin typeface="微軟正黑體" panose="020B0604030504040204" pitchFamily="34" charset="-120"/>
                <a:ea typeface="微軟正黑體" panose="020B0604030504040204" pitchFamily="34" charset="-120"/>
              </a:rPr>
              <a:t>Guan-</a:t>
            </a:r>
            <a:r>
              <a:rPr lang="en-US" altLang="zh-TW" dirty="0" err="1" smtClean="0">
                <a:latin typeface="微軟正黑體" panose="020B0604030504040204" pitchFamily="34" charset="-120"/>
                <a:ea typeface="微軟正黑體" panose="020B0604030504040204" pitchFamily="34" charset="-120"/>
              </a:rPr>
              <a:t>Shiuan</a:t>
            </a:r>
            <a:r>
              <a:rPr lang="en-US" altLang="zh-TW" dirty="0" smtClean="0">
                <a:latin typeface="微軟正黑體" panose="020B0604030504040204" pitchFamily="34" charset="-120"/>
                <a:ea typeface="微軟正黑體" panose="020B0604030504040204" pitchFamily="34" charset="-120"/>
              </a:rPr>
              <a:t> Kuo (</a:t>
            </a:r>
            <a:r>
              <a:rPr lang="zh-TW" altLang="en-US" smtClean="0">
                <a:latin typeface="微軟正黑體" panose="020B0604030504040204" pitchFamily="34" charset="-120"/>
                <a:ea typeface="微軟正黑體" panose="020B0604030504040204" pitchFamily="34" charset="-120"/>
              </a:rPr>
              <a:t>郭冠軒</a:t>
            </a:r>
            <a:r>
              <a:rPr lang="en-US" altLang="zh-TW" smtClean="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0988039217</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r</a:t>
            </a:r>
            <a:r>
              <a:rPr lang="en-US" altLang="zh-TW" dirty="0" smtClean="0">
                <a:latin typeface="微軟正黑體" panose="020B0604030504040204" pitchFamily="34" charset="-120"/>
                <a:ea typeface="微軟正黑體" panose="020B0604030504040204" pitchFamily="34" charset="-120"/>
              </a:rPr>
              <a:t>07942063@ntu.edu.tw</a:t>
            </a:r>
          </a:p>
        </p:txBody>
      </p:sp>
    </p:spTree>
    <p:extLst>
      <p:ext uri="{BB962C8B-B14F-4D97-AF65-F5344CB8AC3E}">
        <p14:creationId xmlns:p14="http://schemas.microsoft.com/office/powerpoint/2010/main" val="318056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13.1.2  Application: Photo Tourism</a:t>
            </a:r>
          </a:p>
        </p:txBody>
      </p:sp>
      <p:pic>
        <p:nvPicPr>
          <p:cNvPr id="5" name="Content Placeholder 4"/>
          <p:cNvPicPr>
            <a:picLocks noGrp="1" noChangeAspect="1"/>
          </p:cNvPicPr>
          <p:nvPr>
            <p:ph idx="1"/>
          </p:nvPr>
        </p:nvPicPr>
        <p:blipFill>
          <a:blip r:embed="rId2"/>
          <a:stretch>
            <a:fillRect/>
          </a:stretch>
        </p:blipFill>
        <p:spPr>
          <a:xfrm>
            <a:off x="628650" y="2126135"/>
            <a:ext cx="7886700" cy="3750318"/>
          </a:xfrm>
          <a:prstGeom prst="rect">
            <a:avLst/>
          </a:prstGeom>
        </p:spPr>
      </p:pic>
      <p:sp>
        <p:nvSpPr>
          <p:cNvPr id="4" name="Slide Number Placeholder 3"/>
          <p:cNvSpPr>
            <a:spLocks noGrp="1"/>
          </p:cNvSpPr>
          <p:nvPr>
            <p:ph type="sldNum" sz="quarter" idx="12"/>
          </p:nvPr>
        </p:nvSpPr>
        <p:spPr/>
        <p:txBody>
          <a:bodyPr/>
          <a:lstStyle/>
          <a:p>
            <a:fld id="{D62995E3-B9DF-497B-A936-89440325F3CE}" type="slidenum">
              <a:rPr lang="en-US" smtClean="0"/>
              <a:pPr/>
              <a:t>10</a:t>
            </a:fld>
            <a:endParaRPr lang="en-US" dirty="0"/>
          </a:p>
        </p:txBody>
      </p:sp>
    </p:spTree>
    <p:extLst>
      <p:ext uri="{BB962C8B-B14F-4D97-AF65-F5344CB8AC3E}">
        <p14:creationId xmlns:p14="http://schemas.microsoft.com/office/powerpoint/2010/main" val="2772274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13.1.2  Application: Photo Tourism</a:t>
            </a:r>
          </a:p>
        </p:txBody>
      </p:sp>
      <p:sp>
        <p:nvSpPr>
          <p:cNvPr id="4" name="Slide Number Placeholder 3"/>
          <p:cNvSpPr>
            <a:spLocks noGrp="1"/>
          </p:cNvSpPr>
          <p:nvPr>
            <p:ph type="sldNum" sz="quarter" idx="12"/>
          </p:nvPr>
        </p:nvSpPr>
        <p:spPr/>
        <p:txBody>
          <a:bodyPr/>
          <a:lstStyle/>
          <a:p>
            <a:fld id="{D62995E3-B9DF-497B-A936-89440325F3CE}" type="slidenum">
              <a:rPr lang="en-US" smtClean="0"/>
              <a:pPr/>
              <a:t>11</a:t>
            </a:fld>
            <a:endParaRPr lang="en-US" dirty="0"/>
          </a:p>
        </p:txBody>
      </p:sp>
      <p:pic>
        <p:nvPicPr>
          <p:cNvPr id="6" name="mTBPGuPLI5Y"/>
          <p:cNvPicPr>
            <a:picLocks noGrp="1" noRot="1" noChangeAspect="1"/>
          </p:cNvPicPr>
          <p:nvPr>
            <p:ph idx="1"/>
            <a:videoFile r:link="rId1"/>
          </p:nvPr>
        </p:nvPicPr>
        <p:blipFill>
          <a:blip r:embed="rId3"/>
          <a:stretch>
            <a:fillRect/>
          </a:stretch>
        </p:blipFill>
        <p:spPr>
          <a:xfrm>
            <a:off x="628650" y="1649297"/>
            <a:ext cx="7886700" cy="4436269"/>
          </a:xfrm>
          <a:prstGeom prst="rect">
            <a:avLst/>
          </a:prstGeom>
        </p:spPr>
      </p:pic>
      <p:sp>
        <p:nvSpPr>
          <p:cNvPr id="7" name="TextBox 6"/>
          <p:cNvSpPr txBox="1"/>
          <p:nvPr/>
        </p:nvSpPr>
        <p:spPr>
          <a:xfrm>
            <a:off x="123824" y="6443944"/>
            <a:ext cx="8391525" cy="307777"/>
          </a:xfrm>
          <a:prstGeom prst="rect">
            <a:avLst/>
          </a:prstGeom>
          <a:noFill/>
        </p:spPr>
        <p:txBody>
          <a:bodyPr wrap="square" rtlCol="0">
            <a:spAutoFit/>
          </a:bodyPr>
          <a:lstStyle/>
          <a:p>
            <a:r>
              <a:rPr lang="en-US" sz="1400" dirty="0"/>
              <a:t>https://www.youtube.com/watch?v=mTBPGuPLI5Y</a:t>
            </a:r>
          </a:p>
        </p:txBody>
      </p:sp>
    </p:spTree>
    <p:extLst>
      <p:ext uri="{BB962C8B-B14F-4D97-AF65-F5344CB8AC3E}">
        <p14:creationId xmlns:p14="http://schemas.microsoft.com/office/powerpoint/2010/main" val="1794098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13.2  Layered Depth Images</a:t>
            </a:r>
            <a:endParaRPr lang="en-US" dirty="0"/>
          </a:p>
        </p:txBody>
      </p:sp>
      <p:sp>
        <p:nvSpPr>
          <p:cNvPr id="3" name="Content Placeholder 2"/>
          <p:cNvSpPr>
            <a:spLocks noGrp="1"/>
          </p:cNvSpPr>
          <p:nvPr>
            <p:ph idx="1"/>
          </p:nvPr>
        </p:nvSpPr>
        <p:spPr/>
        <p:txBody>
          <a:bodyPr/>
          <a:lstStyle/>
          <a:p>
            <a:r>
              <a:rPr lang="en-US" dirty="0" smtClean="0"/>
              <a:t>13.2.1  Imposters, Sprites, and Layers</a:t>
            </a:r>
          </a:p>
        </p:txBody>
      </p:sp>
      <p:sp>
        <p:nvSpPr>
          <p:cNvPr id="4" name="Slide Number Placeholder 3"/>
          <p:cNvSpPr>
            <a:spLocks noGrp="1"/>
          </p:cNvSpPr>
          <p:nvPr>
            <p:ph type="sldNum" sz="quarter" idx="12"/>
          </p:nvPr>
        </p:nvSpPr>
        <p:spPr/>
        <p:txBody>
          <a:bodyPr/>
          <a:lstStyle/>
          <a:p>
            <a:fld id="{D62995E3-B9DF-497B-A936-89440325F3CE}" type="slidenum">
              <a:rPr lang="en-US" smtClean="0"/>
              <a:pPr/>
              <a:t>12</a:t>
            </a:fld>
            <a:endParaRPr lang="en-US" dirty="0"/>
          </a:p>
        </p:txBody>
      </p:sp>
    </p:spTree>
    <p:extLst>
      <p:ext uri="{BB962C8B-B14F-4D97-AF65-F5344CB8AC3E}">
        <p14:creationId xmlns:p14="http://schemas.microsoft.com/office/powerpoint/2010/main" val="2078267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Layered Depth Images</a:t>
            </a:r>
          </a:p>
        </p:txBody>
      </p:sp>
      <p:sp>
        <p:nvSpPr>
          <p:cNvPr id="3" name="Content Placeholder 2"/>
          <p:cNvSpPr>
            <a:spLocks noGrp="1"/>
          </p:cNvSpPr>
          <p:nvPr>
            <p:ph idx="1"/>
          </p:nvPr>
        </p:nvSpPr>
        <p:spPr/>
        <p:txBody>
          <a:bodyPr/>
          <a:lstStyle/>
          <a:p>
            <a:r>
              <a:rPr lang="en-US" dirty="0"/>
              <a:t>When a depth map is warped to a novel view, holes and cracks inevitably appear behind the foreground objects.</a:t>
            </a:r>
          </a:p>
          <a:p>
            <a:endParaRPr lang="en-US" dirty="0"/>
          </a:p>
          <a:p>
            <a:r>
              <a:rPr lang="en-US" dirty="0"/>
              <a:t>One way to alleviate this problem is to keep several depth and color values (depth pixels) at every pixel in a reference image (or, at least for pixels near foreground–background transitions</a:t>
            </a:r>
            <a:r>
              <a:rPr lang="en-US" dirty="0" smtClean="0"/>
              <a:t>).</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13</a:t>
            </a:fld>
            <a:endParaRPr lang="en-US" dirty="0"/>
          </a:p>
        </p:txBody>
      </p:sp>
    </p:spTree>
    <p:extLst>
      <p:ext uri="{BB962C8B-B14F-4D97-AF65-F5344CB8AC3E}">
        <p14:creationId xmlns:p14="http://schemas.microsoft.com/office/powerpoint/2010/main" val="3870839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Layered Depth Images</a:t>
            </a:r>
          </a:p>
        </p:txBody>
      </p:sp>
      <p:sp>
        <p:nvSpPr>
          <p:cNvPr id="3" name="Content Placeholder 2"/>
          <p:cNvSpPr>
            <a:spLocks noGrp="1"/>
          </p:cNvSpPr>
          <p:nvPr>
            <p:ph idx="1"/>
          </p:nvPr>
        </p:nvSpPr>
        <p:spPr/>
        <p:txBody>
          <a:bodyPr/>
          <a:lstStyle/>
          <a:p>
            <a:r>
              <a:rPr lang="en-US" altLang="zh-TW" dirty="0"/>
              <a:t>The resulting data structure, which is called a Layered Depth Image (LDI), can be used to render new views using a back-to-front forward warping algorithm (Shade, </a:t>
            </a:r>
            <a:r>
              <a:rPr lang="en-US" altLang="zh-TW" dirty="0" err="1"/>
              <a:t>Gortler</a:t>
            </a:r>
            <a:r>
              <a:rPr lang="en-US" altLang="zh-TW" dirty="0"/>
              <a:t>, He et al. 1998</a:t>
            </a:r>
            <a:r>
              <a:rPr lang="en-US" altLang="zh-TW" dirty="0" smtClean="0"/>
              <a:t>).</a:t>
            </a:r>
          </a:p>
          <a:p>
            <a:endParaRPr lang="en-US" altLang="zh-TW"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14</a:t>
            </a:fld>
            <a:endParaRPr lang="en-US" dirty="0"/>
          </a:p>
        </p:txBody>
      </p:sp>
    </p:spTree>
    <p:extLst>
      <p:ext uri="{BB962C8B-B14F-4D97-AF65-F5344CB8AC3E}">
        <p14:creationId xmlns:p14="http://schemas.microsoft.com/office/powerpoint/2010/main" val="5968495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Layered Depth Images</a:t>
            </a:r>
          </a:p>
        </p:txBody>
      </p:sp>
      <p:pic>
        <p:nvPicPr>
          <p:cNvPr id="5" name="Content Placeholder 4"/>
          <p:cNvPicPr>
            <a:picLocks noGrp="1" noChangeAspect="1"/>
          </p:cNvPicPr>
          <p:nvPr>
            <p:ph idx="1"/>
          </p:nvPr>
        </p:nvPicPr>
        <p:blipFill>
          <a:blip r:embed="rId2"/>
          <a:stretch>
            <a:fillRect/>
          </a:stretch>
        </p:blipFill>
        <p:spPr>
          <a:xfrm>
            <a:off x="2198543" y="1825625"/>
            <a:ext cx="4746914" cy="4351338"/>
          </a:xfrm>
          <a:prstGeom prst="rect">
            <a:avLst/>
          </a:prstGeom>
        </p:spPr>
      </p:pic>
      <p:sp>
        <p:nvSpPr>
          <p:cNvPr id="4" name="Slide Number Placeholder 3"/>
          <p:cNvSpPr>
            <a:spLocks noGrp="1"/>
          </p:cNvSpPr>
          <p:nvPr>
            <p:ph type="sldNum" sz="quarter" idx="12"/>
          </p:nvPr>
        </p:nvSpPr>
        <p:spPr/>
        <p:txBody>
          <a:bodyPr/>
          <a:lstStyle/>
          <a:p>
            <a:fld id="{D62995E3-B9DF-497B-A936-89440325F3CE}" type="slidenum">
              <a:rPr lang="en-US" smtClean="0"/>
              <a:pPr/>
              <a:t>15</a:t>
            </a:fld>
            <a:endParaRPr lang="en-US" dirty="0"/>
          </a:p>
        </p:txBody>
      </p:sp>
    </p:spTree>
    <p:extLst>
      <p:ext uri="{BB962C8B-B14F-4D97-AF65-F5344CB8AC3E}">
        <p14:creationId xmlns:p14="http://schemas.microsoft.com/office/powerpoint/2010/main" val="1684390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13.2.1  Imposters, Sprites, and Layers</a:t>
            </a:r>
          </a:p>
        </p:txBody>
      </p:sp>
      <p:sp>
        <p:nvSpPr>
          <p:cNvPr id="4" name="Slide Number Placeholder 3"/>
          <p:cNvSpPr>
            <a:spLocks noGrp="1"/>
          </p:cNvSpPr>
          <p:nvPr>
            <p:ph type="sldNum" sz="quarter" idx="12"/>
          </p:nvPr>
        </p:nvSpPr>
        <p:spPr/>
        <p:txBody>
          <a:bodyPr/>
          <a:lstStyle/>
          <a:p>
            <a:fld id="{D62995E3-B9DF-497B-A936-89440325F3CE}" type="slidenum">
              <a:rPr lang="en-US" smtClean="0"/>
              <a:pPr/>
              <a:t>16</a:t>
            </a:fld>
            <a:endParaRPr lang="en-US" dirty="0"/>
          </a:p>
        </p:txBody>
      </p:sp>
      <p:sp>
        <p:nvSpPr>
          <p:cNvPr id="3" name="Content Placeholder 2"/>
          <p:cNvSpPr>
            <a:spLocks noGrp="1"/>
          </p:cNvSpPr>
          <p:nvPr>
            <p:ph idx="1"/>
          </p:nvPr>
        </p:nvSpPr>
        <p:spPr/>
        <p:txBody>
          <a:bodyPr/>
          <a:lstStyle/>
          <a:p>
            <a:r>
              <a:rPr lang="en-US" dirty="0"/>
              <a:t>An alternative to keeping lists of color-depth values at each pixel, as is done in the LDI, is to organize objects into different layers or sprites. </a:t>
            </a:r>
          </a:p>
          <a:p>
            <a:endParaRPr lang="en-US" dirty="0"/>
          </a:p>
        </p:txBody>
      </p:sp>
      <p:pic>
        <p:nvPicPr>
          <p:cNvPr id="6" name="Picture 5"/>
          <p:cNvPicPr>
            <a:picLocks noChangeAspect="1"/>
          </p:cNvPicPr>
          <p:nvPr/>
        </p:nvPicPr>
        <p:blipFill>
          <a:blip r:embed="rId2"/>
          <a:stretch>
            <a:fillRect/>
          </a:stretch>
        </p:blipFill>
        <p:spPr>
          <a:xfrm>
            <a:off x="780317" y="3271591"/>
            <a:ext cx="7583365" cy="2905372"/>
          </a:xfrm>
          <a:prstGeom prst="rect">
            <a:avLst/>
          </a:prstGeom>
        </p:spPr>
      </p:pic>
    </p:spTree>
    <p:extLst>
      <p:ext uri="{BB962C8B-B14F-4D97-AF65-F5344CB8AC3E}">
        <p14:creationId xmlns:p14="http://schemas.microsoft.com/office/powerpoint/2010/main" val="3734354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13.3  Light Fields and </a:t>
            </a:r>
            <a:r>
              <a:rPr lang="en-US" dirty="0" err="1" smtClean="0"/>
              <a:t>Lumigraphs</a:t>
            </a:r>
            <a:endParaRPr lang="en-US" dirty="0"/>
          </a:p>
        </p:txBody>
      </p:sp>
      <p:sp>
        <p:nvSpPr>
          <p:cNvPr id="3" name="Content Placeholder 2"/>
          <p:cNvSpPr>
            <a:spLocks noGrp="1"/>
          </p:cNvSpPr>
          <p:nvPr>
            <p:ph idx="1"/>
          </p:nvPr>
        </p:nvSpPr>
        <p:spPr/>
        <p:txBody>
          <a:bodyPr/>
          <a:lstStyle/>
          <a:p>
            <a:r>
              <a:rPr lang="en-US" dirty="0"/>
              <a:t>13.3.1  Unstructured </a:t>
            </a:r>
            <a:r>
              <a:rPr lang="en-US" dirty="0" err="1"/>
              <a:t>Lumigraph</a:t>
            </a:r>
            <a:endParaRPr lang="en-US" dirty="0" smtClean="0"/>
          </a:p>
          <a:p>
            <a:r>
              <a:rPr lang="en-US" dirty="0"/>
              <a:t>13.3.2  Surface </a:t>
            </a:r>
            <a:r>
              <a:rPr lang="en-US" dirty="0" smtClean="0"/>
              <a:t>Light Fields</a:t>
            </a:r>
          </a:p>
        </p:txBody>
      </p:sp>
      <p:sp>
        <p:nvSpPr>
          <p:cNvPr id="4" name="Slide Number Placeholder 3"/>
          <p:cNvSpPr>
            <a:spLocks noGrp="1"/>
          </p:cNvSpPr>
          <p:nvPr>
            <p:ph type="sldNum" sz="quarter" idx="12"/>
          </p:nvPr>
        </p:nvSpPr>
        <p:spPr/>
        <p:txBody>
          <a:bodyPr/>
          <a:lstStyle/>
          <a:p>
            <a:fld id="{D62995E3-B9DF-497B-A936-89440325F3CE}" type="slidenum">
              <a:rPr lang="en-US" smtClean="0"/>
              <a:pPr/>
              <a:t>17</a:t>
            </a:fld>
            <a:endParaRPr lang="en-US" dirty="0"/>
          </a:p>
        </p:txBody>
      </p:sp>
    </p:spTree>
    <p:extLst>
      <p:ext uri="{BB962C8B-B14F-4D97-AF65-F5344CB8AC3E}">
        <p14:creationId xmlns:p14="http://schemas.microsoft.com/office/powerpoint/2010/main" val="14717151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  Light Fields and </a:t>
            </a:r>
            <a:r>
              <a:rPr lang="en-US" dirty="0" err="1"/>
              <a:t>Lumigraphs</a:t>
            </a:r>
            <a:endParaRPr lang="en-US" dirty="0"/>
          </a:p>
        </p:txBody>
      </p:sp>
      <p:sp>
        <p:nvSpPr>
          <p:cNvPr id="3" name="Content Placeholder 2"/>
          <p:cNvSpPr>
            <a:spLocks noGrp="1"/>
          </p:cNvSpPr>
          <p:nvPr>
            <p:ph idx="1"/>
          </p:nvPr>
        </p:nvSpPr>
        <p:spPr/>
        <p:txBody>
          <a:bodyPr/>
          <a:lstStyle/>
          <a:p>
            <a:r>
              <a:rPr lang="en-US" dirty="0"/>
              <a:t>Is it possible to capture and render the appearance of a scene from all possible viewpoints and, if so, what is the complexity of the resulting structure?</a:t>
            </a:r>
          </a:p>
          <a:p>
            <a:endParaRPr lang="en-US" dirty="0"/>
          </a:p>
          <a:p>
            <a:r>
              <a:rPr lang="en-US" dirty="0"/>
              <a:t>Let us assume that we are looking at a static scene, i.e., one where the objects and illuminants are fixed, and only the observer is moving around.</a:t>
            </a:r>
          </a:p>
          <a:p>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18</a:t>
            </a:fld>
            <a:endParaRPr lang="en-US" dirty="0"/>
          </a:p>
        </p:txBody>
      </p:sp>
    </p:spTree>
    <p:extLst>
      <p:ext uri="{BB962C8B-B14F-4D97-AF65-F5344CB8AC3E}">
        <p14:creationId xmlns:p14="http://schemas.microsoft.com/office/powerpoint/2010/main" val="3718877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  Light Fields and </a:t>
            </a:r>
            <a:r>
              <a:rPr lang="en-US" dirty="0" err="1"/>
              <a:t>Lumigraphs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We can describe each image by the location and orientation of the virtual camera (6 DOF).</a:t>
                </a:r>
              </a:p>
              <a:p>
                <a:pPr lvl="1"/>
                <a:r>
                  <a:rPr lang="en-US" dirty="0"/>
                  <a:t>DOF: degree of freedom </a:t>
                </a:r>
                <a:r>
                  <a:rPr lang="en-US" dirty="0" smtClean="0"/>
                  <a:t>(</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𝑡</m:t>
                        </m:r>
                      </m:e>
                      <m:sub>
                        <m:r>
                          <a:rPr lang="en-US" b="0" i="1" dirty="0" smtClean="0">
                            <a:latin typeface="Cambria Math" panose="02040503050406030204" pitchFamily="18" charset="0"/>
                          </a:rPr>
                          <m:t>𝑥</m:t>
                        </m:r>
                      </m:sub>
                    </m:sSub>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𝑦</m:t>
                        </m:r>
                      </m:sub>
                    </m:sSub>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𝑧</m:t>
                        </m:r>
                      </m:sub>
                    </m:sSub>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𝑧</m:t>
                        </m:r>
                      </m:sub>
                    </m:sSub>
                  </m:oMath>
                </a14:m>
                <a:r>
                  <a:rPr lang="en-US" dirty="0" smtClean="0"/>
                  <a:t>)</a:t>
                </a:r>
                <a:endParaRPr lang="en-US" dirty="0"/>
              </a:p>
              <a:p>
                <a:endParaRPr lang="en-US" dirty="0"/>
              </a:p>
              <a:p>
                <a:r>
                  <a:rPr lang="en-US" dirty="0"/>
                  <a:t>If we capture a two-dimensional spherical image around each possible camera location, we can re-render any view from this information.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62995E3-B9DF-497B-A936-89440325F3CE}" type="slidenum">
              <a:rPr lang="en-US" smtClean="0"/>
              <a:pPr/>
              <a:t>19</a:t>
            </a:fld>
            <a:endParaRPr lang="en-US" dirty="0"/>
          </a:p>
        </p:txBody>
      </p:sp>
    </p:spTree>
    <p:extLst>
      <p:ext uri="{BB962C8B-B14F-4D97-AF65-F5344CB8AC3E}">
        <p14:creationId xmlns:p14="http://schemas.microsoft.com/office/powerpoint/2010/main" val="2385658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13.1  View Interpolation</a:t>
            </a:r>
          </a:p>
          <a:p>
            <a:r>
              <a:rPr lang="en-US" dirty="0" smtClean="0"/>
              <a:t>13.2  Layered Depth Images</a:t>
            </a:r>
          </a:p>
          <a:p>
            <a:r>
              <a:rPr lang="en-US" dirty="0" smtClean="0"/>
              <a:t>13.3  </a:t>
            </a:r>
            <a:r>
              <a:rPr lang="en-US" dirty="0"/>
              <a:t>Light </a:t>
            </a:r>
            <a:r>
              <a:rPr lang="en-US" dirty="0" smtClean="0"/>
              <a:t>Fields and </a:t>
            </a:r>
            <a:r>
              <a:rPr lang="en-US" dirty="0" err="1" smtClean="0"/>
              <a:t>Lumigraphs</a:t>
            </a:r>
            <a:endParaRPr lang="en-US" dirty="0" smtClean="0"/>
          </a:p>
          <a:p>
            <a:r>
              <a:rPr lang="en-US" dirty="0" smtClean="0"/>
              <a:t>13.4  Environment Mattes</a:t>
            </a:r>
          </a:p>
          <a:p>
            <a:r>
              <a:rPr lang="en-US" dirty="0" smtClean="0"/>
              <a:t>13.5  </a:t>
            </a:r>
            <a:r>
              <a:rPr lang="en-US" dirty="0"/>
              <a:t>Video-Based </a:t>
            </a:r>
            <a:r>
              <a:rPr lang="en-US" dirty="0" smtClean="0"/>
              <a:t>Rendering</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t>2</a:t>
            </a:fld>
            <a:endParaRPr lang="en-US" dirty="0"/>
          </a:p>
        </p:txBody>
      </p:sp>
    </p:spTree>
    <p:extLst>
      <p:ext uri="{BB962C8B-B14F-4D97-AF65-F5344CB8AC3E}">
        <p14:creationId xmlns:p14="http://schemas.microsoft.com/office/powerpoint/2010/main" val="3332971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  Light Fields and </a:t>
            </a:r>
            <a:r>
              <a:rPr lang="en-US" dirty="0" err="1"/>
              <a:t>Lumigraphs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To make the parameterization of this 4D function simpler, let us put two planes in the 3D scene roughly bounding the area of </a:t>
                </a:r>
                <a:r>
                  <a:rPr lang="en-US" dirty="0" smtClean="0"/>
                  <a:t>interest.</a:t>
                </a:r>
                <a:endParaRPr lang="en-US" dirty="0"/>
              </a:p>
              <a:p>
                <a:endParaRPr lang="en-US" dirty="0"/>
              </a:p>
              <a:p>
                <a:r>
                  <a:rPr lang="en-US" dirty="0"/>
                  <a:t>Any light ray terminating at a camera that lives in front of the </a:t>
                </a:r>
                <a:r>
                  <a:rPr lang="en-US" i="1" dirty="0" smtClean="0"/>
                  <a:t>s-t</a:t>
                </a:r>
                <a:r>
                  <a:rPr lang="en-US" dirty="0" smtClean="0"/>
                  <a:t> </a:t>
                </a:r>
                <a:r>
                  <a:rPr lang="en-US" dirty="0"/>
                  <a:t>plane (assuming that this space is empty) passes through the two planes at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m:t>
                    </m:r>
                  </m:oMath>
                </a14:m>
                <a:r>
                  <a:rPr lang="en-US" dirty="0" smtClean="0"/>
                  <a:t> </a:t>
                </a:r>
                <a:r>
                  <a:rPr lang="en-US" dirty="0"/>
                  <a:t>and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𝑢</m:t>
                    </m:r>
                    <m:r>
                      <a:rPr lang="en-US" i="1" dirty="0" smtClean="0">
                        <a:latin typeface="Cambria Math" panose="02040503050406030204" pitchFamily="18" charset="0"/>
                      </a:rPr>
                      <m:t>,</m:t>
                    </m:r>
                    <m:r>
                      <a:rPr lang="en-US" i="1" dirty="0" smtClean="0">
                        <a:latin typeface="Cambria Math" panose="02040503050406030204" pitchFamily="18" charset="0"/>
                      </a:rPr>
                      <m:t>𝑣</m:t>
                    </m:r>
                    <m:r>
                      <a:rPr lang="en-US" i="1" dirty="0" smtClean="0">
                        <a:latin typeface="Cambria Math" panose="02040503050406030204" pitchFamily="18" charset="0"/>
                      </a:rPr>
                      <m:t>)</m:t>
                    </m:r>
                  </m:oMath>
                </a14:m>
                <a:r>
                  <a:rPr lang="en-US" dirty="0"/>
                  <a:t> and can be described by its 4D coordinate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m:t>
                    </m:r>
                    <m:r>
                      <a:rPr lang="en-US" i="1" dirty="0" smtClean="0">
                        <a:latin typeface="Cambria Math" panose="02040503050406030204" pitchFamily="18" charset="0"/>
                      </a:rPr>
                      <m:t>𝑢</m:t>
                    </m:r>
                    <m:r>
                      <a:rPr lang="en-US" i="1" dirty="0" smtClean="0">
                        <a:latin typeface="Cambria Math" panose="02040503050406030204" pitchFamily="18" charset="0"/>
                      </a:rPr>
                      <m:t>,</m:t>
                    </m:r>
                    <m:r>
                      <a:rPr lang="en-US" i="1" dirty="0" smtClean="0">
                        <a:latin typeface="Cambria Math" panose="02040503050406030204" pitchFamily="18" charset="0"/>
                      </a:rPr>
                      <m:t>𝑣</m:t>
                    </m:r>
                    <m:r>
                      <a:rPr lang="en-US" i="1" dirty="0" smtClean="0">
                        <a:latin typeface="Cambria Math" panose="02040503050406030204" pitchFamily="18" charset="0"/>
                      </a:rPr>
                      <m:t>)</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241" r="-10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62995E3-B9DF-497B-A936-89440325F3CE}" type="slidenum">
              <a:rPr lang="en-US" smtClean="0"/>
              <a:pPr/>
              <a:t>20</a:t>
            </a:fld>
            <a:endParaRPr lang="en-US" dirty="0"/>
          </a:p>
        </p:txBody>
      </p:sp>
    </p:spTree>
    <p:extLst>
      <p:ext uri="{BB962C8B-B14F-4D97-AF65-F5344CB8AC3E}">
        <p14:creationId xmlns:p14="http://schemas.microsoft.com/office/powerpoint/2010/main" val="4593271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  Light Fields and </a:t>
            </a:r>
            <a:r>
              <a:rPr lang="en-US" dirty="0" err="1"/>
              <a:t>Lumigraphs</a:t>
            </a:r>
            <a:endParaRPr lang="en-US" dirty="0"/>
          </a:p>
        </p:txBody>
      </p:sp>
      <p:pic>
        <p:nvPicPr>
          <p:cNvPr id="5" name="Content Placeholder 4"/>
          <p:cNvPicPr>
            <a:picLocks noGrp="1" noChangeAspect="1"/>
          </p:cNvPicPr>
          <p:nvPr>
            <p:ph idx="1"/>
          </p:nvPr>
        </p:nvPicPr>
        <p:blipFill>
          <a:blip r:embed="rId2"/>
          <a:stretch>
            <a:fillRect/>
          </a:stretch>
        </p:blipFill>
        <p:spPr>
          <a:xfrm>
            <a:off x="1071482" y="1825625"/>
            <a:ext cx="7001035" cy="4351338"/>
          </a:xfrm>
          <a:prstGeom prst="rect">
            <a:avLst/>
          </a:prstGeom>
        </p:spPr>
      </p:pic>
      <p:sp>
        <p:nvSpPr>
          <p:cNvPr id="4" name="Slide Number Placeholder 3"/>
          <p:cNvSpPr>
            <a:spLocks noGrp="1"/>
          </p:cNvSpPr>
          <p:nvPr>
            <p:ph type="sldNum" sz="quarter" idx="12"/>
          </p:nvPr>
        </p:nvSpPr>
        <p:spPr/>
        <p:txBody>
          <a:bodyPr/>
          <a:lstStyle/>
          <a:p>
            <a:fld id="{D62995E3-B9DF-497B-A936-89440325F3CE}" type="slidenum">
              <a:rPr lang="en-US" smtClean="0"/>
              <a:pPr/>
              <a:t>21</a:t>
            </a:fld>
            <a:endParaRPr lang="en-US" dirty="0"/>
          </a:p>
        </p:txBody>
      </p:sp>
    </p:spTree>
    <p:extLst>
      <p:ext uri="{BB962C8B-B14F-4D97-AF65-F5344CB8AC3E}">
        <p14:creationId xmlns:p14="http://schemas.microsoft.com/office/powerpoint/2010/main" val="40800150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  Light Fields and </a:t>
            </a:r>
            <a:r>
              <a:rPr lang="en-US" dirty="0" err="1"/>
              <a:t>Lumigraphs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This diagram (and parameterization) can be interpreted as describing a family of cameras living on the </a:t>
                </a:r>
                <a14:m>
                  <m:oMath xmlns:m="http://schemas.openxmlformats.org/officeDocument/2006/math">
                    <m:r>
                      <a:rPr lang="en-US" i="1" dirty="0" smtClean="0">
                        <a:latin typeface="Cambria Math" panose="02040503050406030204" pitchFamily="18" charset="0"/>
                      </a:rPr>
                      <m:t>𝑠</m:t>
                    </m:r>
                  </m:oMath>
                </a14:m>
                <a:r>
                  <a:rPr lang="en-US" i="1" dirty="0" smtClean="0"/>
                  <a:t>-</a:t>
                </a:r>
                <a14:m>
                  <m:oMath xmlns:m="http://schemas.openxmlformats.org/officeDocument/2006/math">
                    <m:r>
                      <a:rPr lang="en-US" i="1" dirty="0" smtClean="0">
                        <a:latin typeface="Cambria Math" panose="02040503050406030204" pitchFamily="18" charset="0"/>
                      </a:rPr>
                      <m:t>𝑡</m:t>
                    </m:r>
                  </m:oMath>
                </a14:m>
                <a:r>
                  <a:rPr lang="en-US" dirty="0" smtClean="0"/>
                  <a:t> </a:t>
                </a:r>
                <a:r>
                  <a:rPr lang="en-US" dirty="0"/>
                  <a:t>plane with their image planes being the </a:t>
                </a:r>
                <a14:m>
                  <m:oMath xmlns:m="http://schemas.openxmlformats.org/officeDocument/2006/math">
                    <m:r>
                      <a:rPr lang="en-US" i="1" dirty="0" smtClean="0">
                        <a:latin typeface="Cambria Math" panose="02040503050406030204" pitchFamily="18" charset="0"/>
                      </a:rPr>
                      <m:t>𝑢</m:t>
                    </m:r>
                  </m:oMath>
                </a14:m>
                <a:r>
                  <a:rPr lang="en-US" i="1" dirty="0" smtClean="0"/>
                  <a:t>-</a:t>
                </a:r>
                <a14:m>
                  <m:oMath xmlns:m="http://schemas.openxmlformats.org/officeDocument/2006/math">
                    <m:r>
                      <a:rPr lang="en-US" i="1" dirty="0" smtClean="0">
                        <a:latin typeface="Cambria Math" panose="02040503050406030204" pitchFamily="18" charset="0"/>
                      </a:rPr>
                      <m:t>𝑣</m:t>
                    </m:r>
                  </m:oMath>
                </a14:m>
                <a:r>
                  <a:rPr lang="en-US" dirty="0" smtClean="0"/>
                  <a:t> </a:t>
                </a:r>
                <a:r>
                  <a:rPr lang="en-US" dirty="0"/>
                  <a:t>plane. </a:t>
                </a:r>
              </a:p>
              <a:p>
                <a:endParaRPr lang="en-US" dirty="0"/>
              </a:p>
              <a:p>
                <a:r>
                  <a:rPr lang="en-US" dirty="0"/>
                  <a:t>The </a:t>
                </a:r>
                <a14:m>
                  <m:oMath xmlns:m="http://schemas.openxmlformats.org/officeDocument/2006/math">
                    <m:r>
                      <a:rPr lang="en-US" i="1" dirty="0" smtClean="0">
                        <a:latin typeface="Cambria Math" panose="02040503050406030204" pitchFamily="18" charset="0"/>
                      </a:rPr>
                      <m:t>𝑢</m:t>
                    </m:r>
                  </m:oMath>
                </a14:m>
                <a:r>
                  <a:rPr lang="en-US" i="1" dirty="0" smtClean="0"/>
                  <a:t>-</a:t>
                </a:r>
                <a14:m>
                  <m:oMath xmlns:m="http://schemas.openxmlformats.org/officeDocument/2006/math">
                    <m:r>
                      <a:rPr lang="en-US" i="1" dirty="0" smtClean="0">
                        <a:latin typeface="Cambria Math" panose="02040503050406030204" pitchFamily="18" charset="0"/>
                      </a:rPr>
                      <m:t>𝑣</m:t>
                    </m:r>
                  </m:oMath>
                </a14:m>
                <a:r>
                  <a:rPr lang="en-US" dirty="0" smtClean="0"/>
                  <a:t> </a:t>
                </a:r>
                <a:r>
                  <a:rPr lang="en-US" dirty="0"/>
                  <a:t>plane can be placed at infinity, which corresponds to all the virtual cameras looking in the same direction.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241" r="-46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62995E3-B9DF-497B-A936-89440325F3CE}" type="slidenum">
              <a:rPr lang="en-US" smtClean="0"/>
              <a:pPr/>
              <a:t>22</a:t>
            </a:fld>
            <a:endParaRPr lang="en-US" dirty="0"/>
          </a:p>
        </p:txBody>
      </p:sp>
    </p:spTree>
    <p:extLst>
      <p:ext uri="{BB962C8B-B14F-4D97-AF65-F5344CB8AC3E}">
        <p14:creationId xmlns:p14="http://schemas.microsoft.com/office/powerpoint/2010/main" val="492636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  Light Fields and </a:t>
            </a:r>
            <a:r>
              <a:rPr lang="en-US" dirty="0" err="1"/>
              <a:t>Lumigraphs</a:t>
            </a:r>
            <a:endParaRPr lang="en-US" dirty="0"/>
          </a:p>
        </p:txBody>
      </p:sp>
      <p:sp>
        <p:nvSpPr>
          <p:cNvPr id="3" name="Content Placeholder 2"/>
          <p:cNvSpPr>
            <a:spLocks noGrp="1"/>
          </p:cNvSpPr>
          <p:nvPr>
            <p:ph idx="1"/>
          </p:nvPr>
        </p:nvSpPr>
        <p:spPr/>
        <p:txBody>
          <a:bodyPr/>
          <a:lstStyle/>
          <a:p>
            <a:r>
              <a:rPr lang="en-US" dirty="0"/>
              <a:t>While a light field can be used to render a complex 3D scene from novel viewpoints, a much better rendering (with less ghosting) can be obtained if something is known about its 3D geometry.</a:t>
            </a:r>
          </a:p>
          <a:p>
            <a:endParaRPr lang="en-US" dirty="0"/>
          </a:p>
          <a:p>
            <a:r>
              <a:rPr lang="en-US" dirty="0"/>
              <a:t>The </a:t>
            </a:r>
            <a:r>
              <a:rPr lang="en-US" dirty="0" err="1"/>
              <a:t>Lumigraph</a:t>
            </a:r>
            <a:r>
              <a:rPr lang="en-US" dirty="0"/>
              <a:t> system of </a:t>
            </a:r>
            <a:r>
              <a:rPr lang="en-US" dirty="0" err="1"/>
              <a:t>Gortler</a:t>
            </a:r>
            <a:r>
              <a:rPr lang="en-US" dirty="0"/>
              <a:t>, </a:t>
            </a:r>
            <a:r>
              <a:rPr lang="en-US" dirty="0" err="1"/>
              <a:t>Grzeszczuk</a:t>
            </a:r>
            <a:r>
              <a:rPr lang="en-US" dirty="0"/>
              <a:t>, </a:t>
            </a:r>
            <a:r>
              <a:rPr lang="en-US" dirty="0" err="1"/>
              <a:t>Szeliski</a:t>
            </a:r>
            <a:r>
              <a:rPr lang="en-US" dirty="0"/>
              <a:t> et al. (1996) extends the basic light field rendering approach by taking into account the 3D location of surface points corresponding to each 3D ray.</a:t>
            </a:r>
          </a:p>
          <a:p>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23</a:t>
            </a:fld>
            <a:endParaRPr lang="en-US" dirty="0"/>
          </a:p>
        </p:txBody>
      </p:sp>
    </p:spTree>
    <p:extLst>
      <p:ext uri="{BB962C8B-B14F-4D97-AF65-F5344CB8AC3E}">
        <p14:creationId xmlns:p14="http://schemas.microsoft.com/office/powerpoint/2010/main" val="24193701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  Light Fields and </a:t>
            </a:r>
            <a:r>
              <a:rPr lang="en-US" dirty="0" err="1"/>
              <a:t>Lumigraphs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Consider the ray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r>
                      <a:rPr lang="en-US" i="1" dirty="0" smtClean="0">
                        <a:latin typeface="Cambria Math" panose="02040503050406030204" pitchFamily="18" charset="0"/>
                      </a:rPr>
                      <m:t>𝑢</m:t>
                    </m:r>
                    <m:r>
                      <a:rPr lang="en-US" i="1" dirty="0" smtClean="0">
                        <a:latin typeface="Cambria Math" panose="02040503050406030204" pitchFamily="18" charset="0"/>
                      </a:rPr>
                      <m:t>)</m:t>
                    </m:r>
                  </m:oMath>
                </a14:m>
                <a:r>
                  <a:rPr lang="en-US" dirty="0" smtClean="0"/>
                  <a:t> </a:t>
                </a:r>
                <a:r>
                  <a:rPr lang="en-US" dirty="0"/>
                  <a:t>corresponding to the dashed line in Figure 13.8, which intersects the object’s surface at a distance </a:t>
                </a:r>
                <a14:m>
                  <m:oMath xmlns:m="http://schemas.openxmlformats.org/officeDocument/2006/math">
                    <m:r>
                      <a:rPr lang="en-US" i="1" dirty="0" smtClean="0">
                        <a:latin typeface="Cambria Math" panose="02040503050406030204" pitchFamily="18" charset="0"/>
                      </a:rPr>
                      <m:t>𝑧</m:t>
                    </m:r>
                  </m:oMath>
                </a14:m>
                <a:r>
                  <a:rPr lang="en-US" dirty="0"/>
                  <a:t> from the </a:t>
                </a:r>
                <a14:m>
                  <m:oMath xmlns:m="http://schemas.openxmlformats.org/officeDocument/2006/math">
                    <m:r>
                      <a:rPr lang="en-US" i="1" dirty="0" smtClean="0">
                        <a:latin typeface="Cambria Math" panose="02040503050406030204" pitchFamily="18" charset="0"/>
                      </a:rPr>
                      <m:t>𝑢</m:t>
                    </m:r>
                  </m:oMath>
                </a14:m>
                <a:r>
                  <a:rPr lang="en-US" dirty="0" smtClean="0"/>
                  <a:t>-</a:t>
                </a:r>
                <a14:m>
                  <m:oMath xmlns:m="http://schemas.openxmlformats.org/officeDocument/2006/math">
                    <m:r>
                      <a:rPr lang="en-US" i="1" dirty="0" smtClean="0">
                        <a:latin typeface="Cambria Math" panose="02040503050406030204" pitchFamily="18" charset="0"/>
                      </a:rPr>
                      <m:t>𝑣</m:t>
                    </m:r>
                  </m:oMath>
                </a14:m>
                <a:r>
                  <a:rPr lang="en-US" dirty="0" smtClean="0"/>
                  <a:t> </a:t>
                </a:r>
                <a:r>
                  <a:rPr lang="en-US" dirty="0"/>
                  <a:t>plane.</a:t>
                </a:r>
              </a:p>
              <a:p>
                <a:endParaRPr lang="en-US" dirty="0"/>
              </a:p>
              <a:p>
                <a:r>
                  <a:rPr lang="en-US" dirty="0"/>
                  <a:t>Instead of using </a:t>
                </a:r>
                <a:r>
                  <a:rPr lang="en-US" dirty="0" err="1"/>
                  <a:t>quadri</a:t>
                </a:r>
                <a:r>
                  <a:rPr lang="en-US" dirty="0"/>
                  <a:t>-linear interpolation of the nearest sampled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𝑢</m:t>
                    </m:r>
                    <m:r>
                      <a:rPr lang="en-US" b="0" i="1" dirty="0" smtClean="0">
                        <a:latin typeface="Cambria Math" panose="02040503050406030204" pitchFamily="18" charset="0"/>
                      </a:rPr>
                      <m:t>,</m:t>
                    </m:r>
                    <m:r>
                      <a:rPr lang="en-US" i="1" dirty="0" smtClean="0">
                        <a:latin typeface="Cambria Math" panose="02040503050406030204" pitchFamily="18" charset="0"/>
                      </a:rPr>
                      <m:t>𝑣</m:t>
                    </m:r>
                    <m:r>
                      <a:rPr lang="en-US" i="1" dirty="0" smtClean="0">
                        <a:latin typeface="Cambria Math" panose="02040503050406030204" pitchFamily="18" charset="0"/>
                      </a:rPr>
                      <m:t>)</m:t>
                    </m:r>
                  </m:oMath>
                </a14:m>
                <a:r>
                  <a:rPr lang="zh-TW" altLang="en-US" dirty="0" smtClean="0"/>
                  <a:t> </a:t>
                </a:r>
                <a:r>
                  <a:rPr lang="en-US" dirty="0"/>
                  <a:t>values around a given ray to determine its color, the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𝑢</m:t>
                    </m:r>
                    <m:r>
                      <a:rPr lang="en-US" b="0" i="1" dirty="0" smtClean="0">
                        <a:latin typeface="Cambria Math" panose="02040503050406030204" pitchFamily="18" charset="0"/>
                      </a:rPr>
                      <m:t>,</m:t>
                    </m:r>
                    <m:r>
                      <a:rPr lang="en-US" i="1" dirty="0" smtClean="0">
                        <a:latin typeface="Cambria Math" panose="02040503050406030204" pitchFamily="18" charset="0"/>
                      </a:rPr>
                      <m:t>𝑣</m:t>
                    </m:r>
                    <m:r>
                      <a:rPr lang="en-US" i="1" dirty="0" smtClean="0">
                        <a:latin typeface="Cambria Math" panose="02040503050406030204" pitchFamily="18" charset="0"/>
                      </a:rPr>
                      <m:t>)</m:t>
                    </m:r>
                  </m:oMath>
                </a14:m>
                <a:r>
                  <a:rPr lang="zh-TW" altLang="en-US" dirty="0" smtClean="0"/>
                  <a:t> </a:t>
                </a:r>
                <a:r>
                  <a:rPr lang="en-US" dirty="0"/>
                  <a:t>values are modified for each discrete </a:t>
                </a:r>
                <a14:m>
                  <m:oMath xmlns:m="http://schemas.openxmlformats.org/officeDocument/2006/math">
                    <m:r>
                      <a:rPr lang="en-US" i="1" dirty="0" smtClean="0">
                        <a:latin typeface="Cambria Math" panose="02040503050406030204" pitchFamily="18" charset="0"/>
                      </a:rPr>
                      <m:t>(</m:t>
                    </m:r>
                    <m:sSub>
                      <m:sSubPr>
                        <m:ctrlPr>
                          <a:rPr lang="en-US" altLang="zh-TW" i="1" dirty="0" err="1" smtClean="0">
                            <a:latin typeface="Cambria Math" panose="02040503050406030204" pitchFamily="18" charset="0"/>
                          </a:rPr>
                        </m:ctrlPr>
                      </m:sSubPr>
                      <m:e>
                        <m:r>
                          <a:rPr lang="en-US" i="1" dirty="0" err="1" smtClean="0">
                            <a:latin typeface="Cambria Math" panose="02040503050406030204" pitchFamily="18" charset="0"/>
                          </a:rPr>
                          <m:t>𝑠</m:t>
                        </m:r>
                      </m:e>
                      <m:sub>
                        <m:r>
                          <a:rPr lang="en-US" altLang="zh-TW" b="0" i="1" dirty="0" smtClean="0">
                            <a:latin typeface="Cambria Math" panose="02040503050406030204" pitchFamily="18" charset="0"/>
                          </a:rPr>
                          <m:t>𝑖</m:t>
                        </m:r>
                      </m:sub>
                    </m:sSub>
                    <m:r>
                      <a:rPr lang="en-US" altLang="zh-TW"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𝑡</m:t>
                        </m:r>
                      </m:e>
                      <m:sub>
                        <m:r>
                          <a:rPr lang="en-US" b="0" i="1" dirty="0" smtClean="0">
                            <a:latin typeface="Cambria Math" panose="02040503050406030204" pitchFamily="18" charset="0"/>
                          </a:rPr>
                          <m:t>𝑖</m:t>
                        </m:r>
                      </m:sub>
                    </m:sSub>
                    <m:r>
                      <a:rPr lang="en-US" i="1" dirty="0" smtClean="0">
                        <a:latin typeface="Cambria Math" panose="02040503050406030204" pitchFamily="18" charset="0"/>
                      </a:rPr>
                      <m:t>)</m:t>
                    </m:r>
                  </m:oMath>
                </a14:m>
                <a:r>
                  <a:rPr lang="en-US" dirty="0" smtClean="0"/>
                  <a:t> </a:t>
                </a:r>
                <a:r>
                  <a:rPr lang="en-US" dirty="0"/>
                  <a:t>camera.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62995E3-B9DF-497B-A936-89440325F3CE}" type="slidenum">
              <a:rPr lang="en-US" smtClean="0"/>
              <a:pPr/>
              <a:t>24</a:t>
            </a:fld>
            <a:endParaRPr lang="en-US" dirty="0"/>
          </a:p>
        </p:txBody>
      </p:sp>
    </p:spTree>
    <p:extLst>
      <p:ext uri="{BB962C8B-B14F-4D97-AF65-F5344CB8AC3E}">
        <p14:creationId xmlns:p14="http://schemas.microsoft.com/office/powerpoint/2010/main" val="2870511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  Light Fields and </a:t>
            </a:r>
            <a:r>
              <a:rPr lang="en-US" dirty="0" err="1"/>
              <a:t>Lumigraphs</a:t>
            </a:r>
            <a:endParaRPr lang="en-US" dirty="0"/>
          </a:p>
        </p:txBody>
      </p:sp>
      <p:pic>
        <p:nvPicPr>
          <p:cNvPr id="5" name="Content Placeholder 4"/>
          <p:cNvPicPr>
            <a:picLocks noGrp="1" noChangeAspect="1"/>
          </p:cNvPicPr>
          <p:nvPr>
            <p:ph idx="1"/>
          </p:nvPr>
        </p:nvPicPr>
        <p:blipFill>
          <a:blip r:embed="rId2"/>
          <a:stretch>
            <a:fillRect/>
          </a:stretch>
        </p:blipFill>
        <p:spPr>
          <a:xfrm>
            <a:off x="1001246" y="1825625"/>
            <a:ext cx="7141508" cy="4351338"/>
          </a:xfrm>
          <a:prstGeom prst="rect">
            <a:avLst/>
          </a:prstGeom>
        </p:spPr>
      </p:pic>
      <p:sp>
        <p:nvSpPr>
          <p:cNvPr id="4" name="Slide Number Placeholder 3"/>
          <p:cNvSpPr>
            <a:spLocks noGrp="1"/>
          </p:cNvSpPr>
          <p:nvPr>
            <p:ph type="sldNum" sz="quarter" idx="12"/>
          </p:nvPr>
        </p:nvSpPr>
        <p:spPr/>
        <p:txBody>
          <a:bodyPr/>
          <a:lstStyle/>
          <a:p>
            <a:fld id="{D62995E3-B9DF-497B-A936-89440325F3CE}" type="slidenum">
              <a:rPr lang="en-US" smtClean="0"/>
              <a:pPr/>
              <a:t>25</a:t>
            </a:fld>
            <a:endParaRPr lang="en-US" dirty="0"/>
          </a:p>
        </p:txBody>
      </p:sp>
    </p:spTree>
    <p:extLst>
      <p:ext uri="{BB962C8B-B14F-4D97-AF65-F5344CB8AC3E}">
        <p14:creationId xmlns:p14="http://schemas.microsoft.com/office/powerpoint/2010/main" val="2387198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13.3.1  Unstructured </a:t>
            </a:r>
            <a:r>
              <a:rPr lang="en-US" dirty="0" err="1" smtClean="0"/>
              <a:t>Lumigraph</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26</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When the images in a </a:t>
                </a:r>
                <a:r>
                  <a:rPr lang="en-US" dirty="0" err="1"/>
                  <a:t>Lumigraph</a:t>
                </a:r>
                <a:r>
                  <a:rPr lang="en-US" dirty="0"/>
                  <a:t> are acquired in an unstructured (irregular) manner, it can be counterproductive to resample the resulting light rays into a regularly binned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m:t>
                    </m:r>
                    <m:r>
                      <a:rPr lang="en-US" i="1" dirty="0" smtClean="0">
                        <a:latin typeface="Cambria Math" panose="02040503050406030204" pitchFamily="18" charset="0"/>
                      </a:rPr>
                      <m:t>𝑢</m:t>
                    </m:r>
                    <m:r>
                      <a:rPr lang="en-US" i="1" dirty="0" smtClean="0">
                        <a:latin typeface="Cambria Math" panose="02040503050406030204" pitchFamily="18" charset="0"/>
                      </a:rPr>
                      <m:t>,</m:t>
                    </m:r>
                    <m:r>
                      <a:rPr lang="en-US" i="1" dirty="0" smtClean="0">
                        <a:latin typeface="Cambria Math" panose="02040503050406030204" pitchFamily="18" charset="0"/>
                      </a:rPr>
                      <m:t>𝑣</m:t>
                    </m:r>
                    <m:r>
                      <a:rPr lang="en-US" i="1" dirty="0" smtClean="0">
                        <a:latin typeface="Cambria Math" panose="02040503050406030204" pitchFamily="18" charset="0"/>
                      </a:rPr>
                      <m:t>)</m:t>
                    </m:r>
                  </m:oMath>
                </a14:m>
                <a:r>
                  <a:rPr lang="en-US" dirty="0" smtClean="0"/>
                  <a:t> </a:t>
                </a:r>
                <a:r>
                  <a:rPr lang="en-US" dirty="0"/>
                  <a:t>data structure.</a:t>
                </a:r>
              </a:p>
              <a:p>
                <a:endParaRPr lang="en-US" dirty="0"/>
              </a:p>
              <a:p>
                <a:r>
                  <a:rPr lang="en-US" dirty="0"/>
                  <a:t>This is both because resampling always introduces a certain amount of aliasing and because the resulting gridded light field can be populated very sparsely or irregularly.</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241" r="-1855" b="-140"/>
                </a:stretch>
              </a:blipFill>
            </p:spPr>
            <p:txBody>
              <a:bodyPr/>
              <a:lstStyle/>
              <a:p>
                <a:r>
                  <a:rPr lang="en-US">
                    <a:noFill/>
                  </a:rPr>
                  <a:t> </a:t>
                </a:r>
              </a:p>
            </p:txBody>
          </p:sp>
        </mc:Fallback>
      </mc:AlternateContent>
    </p:spTree>
    <p:extLst>
      <p:ext uri="{BB962C8B-B14F-4D97-AF65-F5344CB8AC3E}">
        <p14:creationId xmlns:p14="http://schemas.microsoft.com/office/powerpoint/2010/main" val="40780908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13.3.1  Unstructured </a:t>
            </a:r>
            <a:r>
              <a:rPr lang="en-US" dirty="0" err="1" smtClean="0"/>
              <a:t>Lumigraph</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27</a:t>
            </a:fld>
            <a:endParaRPr lang="en-US" dirty="0"/>
          </a:p>
        </p:txBody>
      </p:sp>
      <p:sp>
        <p:nvSpPr>
          <p:cNvPr id="3" name="Content Placeholder 2"/>
          <p:cNvSpPr>
            <a:spLocks noGrp="1"/>
          </p:cNvSpPr>
          <p:nvPr>
            <p:ph idx="1"/>
          </p:nvPr>
        </p:nvSpPr>
        <p:spPr/>
        <p:txBody>
          <a:bodyPr/>
          <a:lstStyle/>
          <a:p>
            <a:r>
              <a:rPr lang="en-US" dirty="0"/>
              <a:t>The alternative is to render directly from the acquired images, by finding for each light ray in a virtual camera the closest pixels in the original images.</a:t>
            </a:r>
          </a:p>
        </p:txBody>
      </p:sp>
    </p:spTree>
    <p:extLst>
      <p:ext uri="{BB962C8B-B14F-4D97-AF65-F5344CB8AC3E}">
        <p14:creationId xmlns:p14="http://schemas.microsoft.com/office/powerpoint/2010/main" val="42321534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13.3.1  Unstructured </a:t>
            </a:r>
            <a:r>
              <a:rPr lang="en-US" dirty="0" err="1" smtClean="0"/>
              <a:t>Lumigraph</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28</a:t>
            </a:fld>
            <a:endParaRPr lang="en-US" dirty="0"/>
          </a:p>
        </p:txBody>
      </p:sp>
      <p:sp>
        <p:nvSpPr>
          <p:cNvPr id="3" name="Content Placeholder 2"/>
          <p:cNvSpPr>
            <a:spLocks noGrp="1"/>
          </p:cNvSpPr>
          <p:nvPr>
            <p:ph idx="1"/>
          </p:nvPr>
        </p:nvSpPr>
        <p:spPr/>
        <p:txBody>
          <a:bodyPr/>
          <a:lstStyle/>
          <a:p>
            <a:r>
              <a:rPr lang="en-US" dirty="0"/>
              <a:t>The unstructured </a:t>
            </a:r>
            <a:r>
              <a:rPr lang="en-US" dirty="0" err="1"/>
              <a:t>Lumigraph</a:t>
            </a:r>
            <a:r>
              <a:rPr lang="en-US" dirty="0"/>
              <a:t> rendering (ULR) system of </a:t>
            </a:r>
            <a:r>
              <a:rPr lang="en-US" dirty="0" smtClean="0"/>
              <a:t>describes </a:t>
            </a:r>
            <a:r>
              <a:rPr lang="en-US" dirty="0"/>
              <a:t>how to select such pixels by combining a number of fidelity </a:t>
            </a:r>
            <a:r>
              <a:rPr lang="en-US" dirty="0" smtClean="0"/>
              <a:t>criteria.</a:t>
            </a:r>
          </a:p>
          <a:p>
            <a:pPr lvl="1"/>
            <a:r>
              <a:rPr lang="en-US" dirty="0" err="1" smtClean="0"/>
              <a:t>epipole</a:t>
            </a:r>
            <a:r>
              <a:rPr lang="en-US" dirty="0" smtClean="0"/>
              <a:t> </a:t>
            </a:r>
            <a:r>
              <a:rPr lang="en-US" dirty="0"/>
              <a:t>consistency (distance of rays to a source camera’s </a:t>
            </a:r>
            <a:r>
              <a:rPr lang="en-US" dirty="0" smtClean="0"/>
              <a:t>center)</a:t>
            </a:r>
          </a:p>
          <a:p>
            <a:pPr lvl="1"/>
            <a:r>
              <a:rPr lang="en-US" dirty="0" smtClean="0"/>
              <a:t>angular </a:t>
            </a:r>
            <a:r>
              <a:rPr lang="en-US" dirty="0"/>
              <a:t>deviation (similar incidence direction on the </a:t>
            </a:r>
            <a:r>
              <a:rPr lang="en-US" dirty="0" smtClean="0"/>
              <a:t>surface)</a:t>
            </a:r>
          </a:p>
          <a:p>
            <a:pPr lvl="1"/>
            <a:r>
              <a:rPr lang="en-US" dirty="0" smtClean="0"/>
              <a:t>resolution </a:t>
            </a:r>
            <a:r>
              <a:rPr lang="en-US" dirty="0"/>
              <a:t>(similar sampling density along the </a:t>
            </a:r>
            <a:r>
              <a:rPr lang="en-US" dirty="0" smtClean="0"/>
              <a:t>surface)</a:t>
            </a:r>
          </a:p>
          <a:p>
            <a:pPr lvl="1"/>
            <a:r>
              <a:rPr lang="en-US" dirty="0" smtClean="0"/>
              <a:t>continuity </a:t>
            </a:r>
            <a:r>
              <a:rPr lang="en-US" dirty="0"/>
              <a:t>(to nearby </a:t>
            </a:r>
            <a:r>
              <a:rPr lang="en-US" dirty="0" smtClean="0"/>
              <a:t>pixels)</a:t>
            </a:r>
          </a:p>
          <a:p>
            <a:pPr lvl="1"/>
            <a:r>
              <a:rPr lang="en-US" dirty="0" smtClean="0"/>
              <a:t>consistency </a:t>
            </a:r>
            <a:r>
              <a:rPr lang="en-US" dirty="0"/>
              <a:t>(along the ray</a:t>
            </a:r>
            <a:r>
              <a:rPr lang="en-US" dirty="0" smtClean="0"/>
              <a:t>)</a:t>
            </a:r>
            <a:endParaRPr lang="en-US" dirty="0"/>
          </a:p>
        </p:txBody>
      </p:sp>
    </p:spTree>
    <p:extLst>
      <p:ext uri="{BB962C8B-B14F-4D97-AF65-F5344CB8AC3E}">
        <p14:creationId xmlns:p14="http://schemas.microsoft.com/office/powerpoint/2010/main" val="31230041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13.3.2  Surface Light Fields</a:t>
            </a:r>
          </a:p>
        </p:txBody>
      </p:sp>
      <p:sp>
        <p:nvSpPr>
          <p:cNvPr id="3" name="Content Placeholder 2"/>
          <p:cNvSpPr>
            <a:spLocks noGrp="1"/>
          </p:cNvSpPr>
          <p:nvPr>
            <p:ph idx="1"/>
          </p:nvPr>
        </p:nvSpPr>
        <p:spPr/>
        <p:txBody>
          <a:bodyPr/>
          <a:lstStyle/>
          <a:p>
            <a:r>
              <a:rPr lang="en-US" dirty="0"/>
              <a:t>If we know the 3D shape of the object or scene whose light field is being modeled, we can effectively compress the field because nearby rays emanating from nearby surface elements have similar color values</a:t>
            </a:r>
            <a:r>
              <a:rPr lang="en-US" dirty="0" smtClean="0"/>
              <a:t>.</a:t>
            </a:r>
          </a:p>
          <a:p>
            <a:endParaRPr lang="en-US" dirty="0"/>
          </a:p>
          <a:p>
            <a:r>
              <a:rPr lang="en-US" dirty="0"/>
              <a:t>Nearby </a:t>
            </a:r>
            <a:r>
              <a:rPr lang="en-US" dirty="0" err="1"/>
              <a:t>Lumispheres</a:t>
            </a:r>
            <a:r>
              <a:rPr lang="en-US" dirty="0"/>
              <a:t> will be highly correlated and hence amenable to both compression and manipulation.</a:t>
            </a:r>
          </a:p>
          <a:p>
            <a:endParaRPr lang="en-US" dirty="0"/>
          </a:p>
          <a:p>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29</a:t>
            </a:fld>
            <a:endParaRPr lang="en-US" dirty="0"/>
          </a:p>
        </p:txBody>
      </p:sp>
    </p:spTree>
    <p:extLst>
      <p:ext uri="{BB962C8B-B14F-4D97-AF65-F5344CB8AC3E}">
        <p14:creationId xmlns:p14="http://schemas.microsoft.com/office/powerpoint/2010/main" val="505075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13.1  View Interpolation</a:t>
            </a:r>
            <a:endParaRPr lang="en-US" dirty="0"/>
          </a:p>
        </p:txBody>
      </p:sp>
      <p:sp>
        <p:nvSpPr>
          <p:cNvPr id="3" name="Content Placeholder 2"/>
          <p:cNvSpPr>
            <a:spLocks noGrp="1"/>
          </p:cNvSpPr>
          <p:nvPr>
            <p:ph idx="1"/>
          </p:nvPr>
        </p:nvSpPr>
        <p:spPr/>
        <p:txBody>
          <a:bodyPr/>
          <a:lstStyle/>
          <a:p>
            <a:r>
              <a:rPr lang="en-US" dirty="0" smtClean="0"/>
              <a:t>13.1.1  View-Dependent Texture Maps</a:t>
            </a:r>
          </a:p>
          <a:p>
            <a:r>
              <a:rPr lang="en-US" dirty="0" smtClean="0"/>
              <a:t>13.1.2  Application: Photo Tourism</a:t>
            </a:r>
          </a:p>
        </p:txBody>
      </p:sp>
      <p:sp>
        <p:nvSpPr>
          <p:cNvPr id="4" name="Slide Number Placeholder 3"/>
          <p:cNvSpPr>
            <a:spLocks noGrp="1"/>
          </p:cNvSpPr>
          <p:nvPr>
            <p:ph type="sldNum" sz="quarter" idx="12"/>
          </p:nvPr>
        </p:nvSpPr>
        <p:spPr/>
        <p:txBody>
          <a:bodyPr/>
          <a:lstStyle/>
          <a:p>
            <a:fld id="{D62995E3-B9DF-497B-A936-89440325F3CE}" type="slidenum">
              <a:rPr lang="en-US" smtClean="0"/>
              <a:pPr/>
              <a:t>3</a:t>
            </a:fld>
            <a:endParaRPr lang="en-US" dirty="0"/>
          </a:p>
        </p:txBody>
      </p:sp>
    </p:spTree>
    <p:extLst>
      <p:ext uri="{BB962C8B-B14F-4D97-AF65-F5344CB8AC3E}">
        <p14:creationId xmlns:p14="http://schemas.microsoft.com/office/powerpoint/2010/main" val="1004519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13.3.2  Surface Light Fields</a:t>
            </a:r>
          </a:p>
        </p:txBody>
      </p:sp>
      <p:pic>
        <p:nvPicPr>
          <p:cNvPr id="5" name="Content Placeholder 4"/>
          <p:cNvPicPr>
            <a:picLocks noGrp="1" noChangeAspect="1"/>
          </p:cNvPicPr>
          <p:nvPr>
            <p:ph idx="1"/>
          </p:nvPr>
        </p:nvPicPr>
        <p:blipFill>
          <a:blip r:embed="rId2"/>
          <a:stretch>
            <a:fillRect/>
          </a:stretch>
        </p:blipFill>
        <p:spPr>
          <a:xfrm>
            <a:off x="628650" y="2109713"/>
            <a:ext cx="7886700" cy="3783162"/>
          </a:xfrm>
          <a:prstGeom prst="rect">
            <a:avLst/>
          </a:prstGeom>
        </p:spPr>
      </p:pic>
      <p:sp>
        <p:nvSpPr>
          <p:cNvPr id="4" name="Slide Number Placeholder 3"/>
          <p:cNvSpPr>
            <a:spLocks noGrp="1"/>
          </p:cNvSpPr>
          <p:nvPr>
            <p:ph type="sldNum" sz="quarter" idx="12"/>
          </p:nvPr>
        </p:nvSpPr>
        <p:spPr/>
        <p:txBody>
          <a:bodyPr/>
          <a:lstStyle/>
          <a:p>
            <a:fld id="{D62995E3-B9DF-497B-A936-89440325F3CE}" type="slidenum">
              <a:rPr lang="en-US" smtClean="0"/>
              <a:pPr/>
              <a:t>30</a:t>
            </a:fld>
            <a:endParaRPr lang="en-US" dirty="0"/>
          </a:p>
        </p:txBody>
      </p:sp>
    </p:spTree>
    <p:extLst>
      <p:ext uri="{BB962C8B-B14F-4D97-AF65-F5344CB8AC3E}">
        <p14:creationId xmlns:p14="http://schemas.microsoft.com/office/powerpoint/2010/main" val="19948324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13.3.2  Surface Light Fields</a:t>
            </a:r>
          </a:p>
        </p:txBody>
      </p:sp>
      <p:sp>
        <p:nvSpPr>
          <p:cNvPr id="3" name="Content Placeholder 2"/>
          <p:cNvSpPr>
            <a:spLocks noGrp="1"/>
          </p:cNvSpPr>
          <p:nvPr>
            <p:ph idx="1"/>
          </p:nvPr>
        </p:nvSpPr>
        <p:spPr/>
        <p:txBody>
          <a:bodyPr>
            <a:normAutofit lnSpcReduction="10000"/>
          </a:bodyPr>
          <a:lstStyle/>
          <a:p>
            <a:r>
              <a:rPr lang="en-US" dirty="0"/>
              <a:t>To estimate the diffuse component of each </a:t>
            </a:r>
            <a:r>
              <a:rPr lang="en-US" dirty="0" err="1"/>
              <a:t>Lumisphere</a:t>
            </a:r>
            <a:r>
              <a:rPr lang="en-US" dirty="0"/>
              <a:t>, a median filtering over all visible exiting directions is first performed for </a:t>
            </a:r>
            <a:r>
              <a:rPr lang="en-US" dirty="0" smtClean="0"/>
              <a:t>each channel</a:t>
            </a:r>
            <a:r>
              <a:rPr lang="en-US" dirty="0"/>
              <a:t>.</a:t>
            </a:r>
          </a:p>
          <a:p>
            <a:endParaRPr lang="en-US" dirty="0"/>
          </a:p>
          <a:p>
            <a:r>
              <a:rPr lang="en-US" dirty="0"/>
              <a:t>Once this has been subtracted from the </a:t>
            </a:r>
            <a:r>
              <a:rPr lang="en-US" dirty="0" err="1"/>
              <a:t>Lumisphere</a:t>
            </a:r>
            <a:r>
              <a:rPr lang="en-US" dirty="0"/>
              <a:t>, the remaining values, which should consist mostly of the specular components, are reflected around the local surface normal, which turns each </a:t>
            </a:r>
            <a:r>
              <a:rPr lang="en-US" dirty="0" err="1"/>
              <a:t>Lumisphere</a:t>
            </a:r>
            <a:r>
              <a:rPr lang="en-US" dirty="0"/>
              <a:t> into a copy of the local environment around that point.</a:t>
            </a:r>
          </a:p>
          <a:p>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31</a:t>
            </a:fld>
            <a:endParaRPr lang="en-US" dirty="0"/>
          </a:p>
        </p:txBody>
      </p:sp>
    </p:spTree>
    <p:extLst>
      <p:ext uri="{BB962C8B-B14F-4D97-AF65-F5344CB8AC3E}">
        <p14:creationId xmlns:p14="http://schemas.microsoft.com/office/powerpoint/2010/main" val="18259526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13.4  Environment </a:t>
            </a:r>
            <a:r>
              <a:rPr lang="en-US" dirty="0" smtClean="0"/>
              <a:t>Mattes</a:t>
            </a:r>
            <a:endParaRPr lang="en-US" dirty="0"/>
          </a:p>
        </p:txBody>
      </p:sp>
      <p:sp>
        <p:nvSpPr>
          <p:cNvPr id="3" name="Content Placeholder 2"/>
          <p:cNvSpPr>
            <a:spLocks noGrp="1"/>
          </p:cNvSpPr>
          <p:nvPr>
            <p:ph idx="1"/>
          </p:nvPr>
        </p:nvSpPr>
        <p:spPr/>
        <p:txBody>
          <a:bodyPr/>
          <a:lstStyle/>
          <a:p>
            <a:r>
              <a:rPr lang="en-US" dirty="0" smtClean="0"/>
              <a:t>13.4.1  Higher-Dimensional Light </a:t>
            </a:r>
            <a:r>
              <a:rPr lang="en-US" dirty="0"/>
              <a:t>F</a:t>
            </a:r>
            <a:r>
              <a:rPr lang="en-US" dirty="0" smtClean="0"/>
              <a:t>ields</a:t>
            </a:r>
          </a:p>
          <a:p>
            <a:r>
              <a:rPr lang="en-US" dirty="0"/>
              <a:t>13.4.2  The </a:t>
            </a:r>
            <a:r>
              <a:rPr lang="en-US" dirty="0" smtClean="0"/>
              <a:t>Modeling </a:t>
            </a:r>
            <a:r>
              <a:rPr lang="en-US" dirty="0"/>
              <a:t>to </a:t>
            </a:r>
            <a:r>
              <a:rPr lang="en-US" dirty="0" smtClean="0"/>
              <a:t>Rendering Continuum</a:t>
            </a:r>
          </a:p>
        </p:txBody>
      </p:sp>
      <p:sp>
        <p:nvSpPr>
          <p:cNvPr id="4" name="Slide Number Placeholder 3"/>
          <p:cNvSpPr>
            <a:spLocks noGrp="1"/>
          </p:cNvSpPr>
          <p:nvPr>
            <p:ph type="sldNum" sz="quarter" idx="12"/>
          </p:nvPr>
        </p:nvSpPr>
        <p:spPr/>
        <p:txBody>
          <a:bodyPr/>
          <a:lstStyle/>
          <a:p>
            <a:fld id="{D62995E3-B9DF-497B-A936-89440325F3CE}" type="slidenum">
              <a:rPr lang="en-US" smtClean="0"/>
              <a:pPr/>
              <a:t>32</a:t>
            </a:fld>
            <a:endParaRPr lang="en-US" dirty="0"/>
          </a:p>
        </p:txBody>
      </p:sp>
    </p:spTree>
    <p:extLst>
      <p:ext uri="{BB962C8B-B14F-4D97-AF65-F5344CB8AC3E}">
        <p14:creationId xmlns:p14="http://schemas.microsoft.com/office/powerpoint/2010/main" val="15016146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13.4  Environment </a:t>
            </a:r>
            <a:r>
              <a:rPr lang="en-US" dirty="0" smtClean="0"/>
              <a:t>Mattes</a:t>
            </a:r>
            <a:endParaRPr lang="en-US" dirty="0"/>
          </a:p>
        </p:txBody>
      </p:sp>
      <p:sp>
        <p:nvSpPr>
          <p:cNvPr id="3" name="Content Placeholder 2"/>
          <p:cNvSpPr>
            <a:spLocks noGrp="1"/>
          </p:cNvSpPr>
          <p:nvPr>
            <p:ph idx="1"/>
          </p:nvPr>
        </p:nvSpPr>
        <p:spPr/>
        <p:txBody>
          <a:bodyPr/>
          <a:lstStyle/>
          <a:p>
            <a:r>
              <a:rPr lang="en-US" dirty="0"/>
              <a:t>What if instead of moving around a virtual camera, we take a complex, refractive object, such as the water goblet shown in Figure 13.10, and place it in front of a new background?</a:t>
            </a:r>
          </a:p>
          <a:p>
            <a:endParaRPr lang="en-US" dirty="0"/>
          </a:p>
          <a:p>
            <a:r>
              <a:rPr lang="en-US" dirty="0"/>
              <a:t>Instead of modeling the 4D space of rays emanating from a scene, we now need to model how each pixel in our view of this object refracts incident light coming from its environment.</a:t>
            </a:r>
          </a:p>
        </p:txBody>
      </p:sp>
      <p:sp>
        <p:nvSpPr>
          <p:cNvPr id="4" name="Slide Number Placeholder 3"/>
          <p:cNvSpPr>
            <a:spLocks noGrp="1"/>
          </p:cNvSpPr>
          <p:nvPr>
            <p:ph type="sldNum" sz="quarter" idx="12"/>
          </p:nvPr>
        </p:nvSpPr>
        <p:spPr/>
        <p:txBody>
          <a:bodyPr/>
          <a:lstStyle/>
          <a:p>
            <a:fld id="{D62995E3-B9DF-497B-A936-89440325F3CE}" type="slidenum">
              <a:rPr lang="en-US" smtClean="0"/>
              <a:pPr/>
              <a:t>33</a:t>
            </a:fld>
            <a:endParaRPr lang="en-US" dirty="0"/>
          </a:p>
        </p:txBody>
      </p:sp>
    </p:spTree>
    <p:extLst>
      <p:ext uri="{BB962C8B-B14F-4D97-AF65-F5344CB8AC3E}">
        <p14:creationId xmlns:p14="http://schemas.microsoft.com/office/powerpoint/2010/main" val="23802679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13.4  Environment Mattes</a:t>
            </a:r>
          </a:p>
        </p:txBody>
      </p:sp>
      <p:pic>
        <p:nvPicPr>
          <p:cNvPr id="5" name="Content Placeholder 4"/>
          <p:cNvPicPr>
            <a:picLocks noGrp="1" noChangeAspect="1"/>
          </p:cNvPicPr>
          <p:nvPr>
            <p:ph idx="1"/>
          </p:nvPr>
        </p:nvPicPr>
        <p:blipFill>
          <a:blip r:embed="rId2"/>
          <a:stretch>
            <a:fillRect/>
          </a:stretch>
        </p:blipFill>
        <p:spPr>
          <a:xfrm>
            <a:off x="628650" y="2052439"/>
            <a:ext cx="7886700" cy="3897709"/>
          </a:xfrm>
          <a:prstGeom prst="rect">
            <a:avLst/>
          </a:prstGeom>
        </p:spPr>
      </p:pic>
      <p:sp>
        <p:nvSpPr>
          <p:cNvPr id="4" name="Slide Number Placeholder 3"/>
          <p:cNvSpPr>
            <a:spLocks noGrp="1"/>
          </p:cNvSpPr>
          <p:nvPr>
            <p:ph type="sldNum" sz="quarter" idx="12"/>
          </p:nvPr>
        </p:nvSpPr>
        <p:spPr/>
        <p:txBody>
          <a:bodyPr/>
          <a:lstStyle/>
          <a:p>
            <a:fld id="{D62995E3-B9DF-497B-A936-89440325F3CE}" type="slidenum">
              <a:rPr lang="en-US" smtClean="0"/>
              <a:pPr/>
              <a:t>34</a:t>
            </a:fld>
            <a:endParaRPr lang="en-US" dirty="0"/>
          </a:p>
        </p:txBody>
      </p:sp>
    </p:spTree>
    <p:extLst>
      <p:ext uri="{BB962C8B-B14F-4D97-AF65-F5344CB8AC3E}">
        <p14:creationId xmlns:p14="http://schemas.microsoft.com/office/powerpoint/2010/main" val="11361256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13.4  Environment Mattes</a:t>
            </a:r>
          </a:p>
        </p:txBody>
      </p:sp>
      <p:sp>
        <p:nvSpPr>
          <p:cNvPr id="4" name="Slide Number Placeholder 3"/>
          <p:cNvSpPr>
            <a:spLocks noGrp="1"/>
          </p:cNvSpPr>
          <p:nvPr>
            <p:ph type="sldNum" sz="quarter" idx="12"/>
          </p:nvPr>
        </p:nvSpPr>
        <p:spPr/>
        <p:txBody>
          <a:bodyPr/>
          <a:lstStyle/>
          <a:p>
            <a:fld id="{D62995E3-B9DF-497B-A936-89440325F3CE}" type="slidenum">
              <a:rPr lang="en-US" smtClean="0"/>
              <a:pPr/>
              <a:t>35</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If we assume that other objects and illuminants are sufficiently distant (the same assumption we made for surface light fields, 4D mapping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a:t>
                </a:r>
                <a14:m>
                  <m:oMath xmlns:m="http://schemas.openxmlformats.org/officeDocument/2006/math">
                    <m:d>
                      <m:dPr>
                        <m:ctrlPr>
                          <a:rPr lang="en-US" i="1" dirty="0" smtClean="0">
                            <a:latin typeface="Cambria Math" panose="02040503050406030204" pitchFamily="18" charset="0"/>
                          </a:rPr>
                        </m:ctrlPr>
                      </m:dPr>
                      <m:e>
                        <m:r>
                          <a:rPr lang="en-US" i="1" dirty="0" smtClean="0">
                            <a:latin typeface="Cambria Math" panose="02040503050406030204" pitchFamily="18" charset="0"/>
                          </a:rPr>
                          <m:t>𝜙</m:t>
                        </m:r>
                        <m:r>
                          <a:rPr lang="en-US" i="1" dirty="0" smtClean="0">
                            <a:latin typeface="Cambria Math" panose="02040503050406030204" pitchFamily="18" charset="0"/>
                          </a:rPr>
                          <m:t>,</m:t>
                        </m:r>
                        <m:r>
                          <a:rPr lang="en-US" i="1" dirty="0" smtClean="0">
                            <a:latin typeface="Cambria Math" panose="02040503050406030204" pitchFamily="18" charset="0"/>
                          </a:rPr>
                          <m:t>𝜃</m:t>
                        </m:r>
                      </m:e>
                    </m:d>
                  </m:oMath>
                </a14:m>
                <a:r>
                  <a:rPr lang="en-US" dirty="0" smtClean="0"/>
                  <a:t> captures </a:t>
                </a:r>
                <a:r>
                  <a:rPr lang="en-US" dirty="0"/>
                  <a:t>all the information between a refractive object and its environment.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241" r="-1777"/>
                </a:stretch>
              </a:blipFill>
            </p:spPr>
            <p:txBody>
              <a:bodyPr/>
              <a:lstStyle/>
              <a:p>
                <a:r>
                  <a:rPr lang="en-US">
                    <a:noFill/>
                  </a:rPr>
                  <a:t> </a:t>
                </a:r>
              </a:p>
            </p:txBody>
          </p:sp>
        </mc:Fallback>
      </mc:AlternateContent>
    </p:spTree>
    <p:extLst>
      <p:ext uri="{BB962C8B-B14F-4D97-AF65-F5344CB8AC3E}">
        <p14:creationId xmlns:p14="http://schemas.microsoft.com/office/powerpoint/2010/main" val="15197235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13.4  Environment Mattes</a:t>
            </a:r>
          </a:p>
        </p:txBody>
      </p:sp>
      <p:sp>
        <p:nvSpPr>
          <p:cNvPr id="4" name="Slide Number Placeholder 3"/>
          <p:cNvSpPr>
            <a:spLocks noGrp="1"/>
          </p:cNvSpPr>
          <p:nvPr>
            <p:ph type="sldNum" sz="quarter" idx="12"/>
          </p:nvPr>
        </p:nvSpPr>
        <p:spPr/>
        <p:txBody>
          <a:bodyPr/>
          <a:lstStyle/>
          <a:p>
            <a:fld id="{D62995E3-B9DF-497B-A936-89440325F3CE}" type="slidenum">
              <a:rPr lang="en-US" smtClean="0"/>
              <a:pPr/>
              <a:t>36</a:t>
            </a:fld>
            <a:endParaRPr lang="en-US" dirty="0"/>
          </a:p>
        </p:txBody>
      </p:sp>
      <p:sp>
        <p:nvSpPr>
          <p:cNvPr id="3" name="Content Placeholder 2"/>
          <p:cNvSpPr>
            <a:spLocks noGrp="1"/>
          </p:cNvSpPr>
          <p:nvPr>
            <p:ph idx="1"/>
          </p:nvPr>
        </p:nvSpPr>
        <p:spPr/>
        <p:txBody>
          <a:bodyPr>
            <a:normAutofit/>
          </a:bodyPr>
          <a:lstStyle/>
          <a:p>
            <a:r>
              <a:rPr lang="en-US" dirty="0" err="1"/>
              <a:t>Zongker</a:t>
            </a:r>
            <a:r>
              <a:rPr lang="en-US" dirty="0"/>
              <a:t>, Werner, </a:t>
            </a:r>
            <a:r>
              <a:rPr lang="en-US" dirty="0" err="1"/>
              <a:t>Curless</a:t>
            </a:r>
            <a:r>
              <a:rPr lang="en-US" dirty="0"/>
              <a:t> et al. (1999) call such a representation an environment matte, since it generalizes the process of object matting to not only cut and paste an object from one image into another but also take into account the subtle refractive or reflective interplay between the object and its environment.</a:t>
            </a:r>
          </a:p>
        </p:txBody>
      </p:sp>
    </p:spTree>
    <p:extLst>
      <p:ext uri="{BB962C8B-B14F-4D97-AF65-F5344CB8AC3E}">
        <p14:creationId xmlns:p14="http://schemas.microsoft.com/office/powerpoint/2010/main" val="4308561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13.4.1  Higher-Dimensional Light Fields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An environment matte in principle maps every pixel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smtClean="0"/>
                  <a:t> </a:t>
                </a:r>
                <a:r>
                  <a:rPr lang="en-US" dirty="0"/>
                  <a:t>into a 4D distribution over light rays and is, hence, a six-dimensional representation</a:t>
                </a:r>
                <a:r>
                  <a:rPr lang="en-US" dirty="0" smtClean="0"/>
                  <a:t>.</a:t>
                </a:r>
              </a:p>
              <a:p>
                <a:endParaRPr lang="en-US" dirty="0"/>
              </a:p>
              <a:p>
                <a:r>
                  <a:rPr lang="en-US" dirty="0"/>
                  <a:t>If we want to handle dynamic light fields, we need to add another temporal dimension. </a:t>
                </a:r>
              </a:p>
              <a:p>
                <a:endParaRPr lang="en-US" dirty="0"/>
              </a:p>
              <a:p>
                <a:r>
                  <a:rPr lang="en-US" dirty="0"/>
                  <a:t>Similarly, if we want a continuous distribution over wavelengths, this becomes another dimension.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241" r="-22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62995E3-B9DF-497B-A936-89440325F3CE}" type="slidenum">
              <a:rPr lang="en-US" smtClean="0"/>
              <a:pPr/>
              <a:t>37</a:t>
            </a:fld>
            <a:endParaRPr lang="en-US" dirty="0"/>
          </a:p>
        </p:txBody>
      </p:sp>
    </p:spTree>
    <p:extLst>
      <p:ext uri="{BB962C8B-B14F-4D97-AF65-F5344CB8AC3E}">
        <p14:creationId xmlns:p14="http://schemas.microsoft.com/office/powerpoint/2010/main" val="765190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8"/>
            <a:ext cx="7987813" cy="1325563"/>
          </a:xfrm>
        </p:spPr>
        <p:txBody>
          <a:bodyPr>
            <a:normAutofit/>
          </a:bodyPr>
          <a:lstStyle/>
          <a:p>
            <a:r>
              <a:rPr lang="en-US" dirty="0"/>
              <a:t>13.4.2  The Modeling to Rendering </a:t>
            </a:r>
            <a:r>
              <a:rPr lang="en-US" dirty="0" smtClean="0"/>
              <a:t>Continuum</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38</a:t>
            </a:fld>
            <a:endParaRPr lang="en-US" dirty="0"/>
          </a:p>
        </p:txBody>
      </p:sp>
      <p:sp>
        <p:nvSpPr>
          <p:cNvPr id="6" name="Content Placeholder 5"/>
          <p:cNvSpPr>
            <a:spLocks noGrp="1"/>
          </p:cNvSpPr>
          <p:nvPr>
            <p:ph idx="1"/>
          </p:nvPr>
        </p:nvSpPr>
        <p:spPr/>
        <p:txBody>
          <a:bodyPr/>
          <a:lstStyle/>
          <a:p>
            <a:r>
              <a:rPr lang="en-US" dirty="0"/>
              <a:t>The image-based rendering representations and algorithms we have studied in this chapter span a continuum ranging from classic 3D texture-mapped models all the way to pure sampled ray-based representations such as light fields.</a:t>
            </a:r>
          </a:p>
          <a:p>
            <a:endParaRPr lang="en-US" dirty="0"/>
          </a:p>
        </p:txBody>
      </p:sp>
    </p:spTree>
    <p:extLst>
      <p:ext uri="{BB962C8B-B14F-4D97-AF65-F5344CB8AC3E}">
        <p14:creationId xmlns:p14="http://schemas.microsoft.com/office/powerpoint/2010/main" val="18471551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8"/>
            <a:ext cx="7987813" cy="1325563"/>
          </a:xfrm>
        </p:spPr>
        <p:txBody>
          <a:bodyPr>
            <a:normAutofit/>
          </a:bodyPr>
          <a:lstStyle/>
          <a:p>
            <a:r>
              <a:rPr lang="en-US" dirty="0"/>
              <a:t>13.4.2  The Modeling to Rendering </a:t>
            </a:r>
            <a:r>
              <a:rPr lang="en-US" dirty="0" smtClean="0"/>
              <a:t>Continuum</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39</a:t>
            </a:fld>
            <a:endParaRPr lang="en-US" dirty="0"/>
          </a:p>
        </p:txBody>
      </p:sp>
      <p:pic>
        <p:nvPicPr>
          <p:cNvPr id="5" name="Content Placeholder 4"/>
          <p:cNvPicPr>
            <a:picLocks noGrp="1" noChangeAspect="1"/>
          </p:cNvPicPr>
          <p:nvPr>
            <p:ph idx="1"/>
          </p:nvPr>
        </p:nvPicPr>
        <p:blipFill>
          <a:blip r:embed="rId2"/>
          <a:stretch>
            <a:fillRect/>
          </a:stretch>
        </p:blipFill>
        <p:spPr>
          <a:xfrm>
            <a:off x="628650" y="1896336"/>
            <a:ext cx="7886700" cy="4209916"/>
          </a:xfrm>
          <a:prstGeom prst="rect">
            <a:avLst/>
          </a:prstGeom>
        </p:spPr>
      </p:pic>
    </p:spTree>
    <p:extLst>
      <p:ext uri="{BB962C8B-B14F-4D97-AF65-F5344CB8AC3E}">
        <p14:creationId xmlns:p14="http://schemas.microsoft.com/office/powerpoint/2010/main" val="114252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a:t>
            </a:r>
            <a:r>
              <a:rPr lang="en-US" dirty="0" err="1"/>
              <a:t>freeD</a:t>
            </a:r>
            <a:r>
              <a:rPr lang="en-US" dirty="0"/>
              <a:t> Technology</a:t>
            </a:r>
          </a:p>
        </p:txBody>
      </p:sp>
      <p:pic>
        <p:nvPicPr>
          <p:cNvPr id="9" name="J7xIBoPr83A"/>
          <p:cNvPicPr>
            <a:picLocks noGrp="1" noRot="1" noChangeAspect="1"/>
          </p:cNvPicPr>
          <p:nvPr>
            <p:ph idx="1"/>
            <a:videoFile r:link="rId1"/>
          </p:nvPr>
        </p:nvPicPr>
        <p:blipFill>
          <a:blip r:embed="rId3"/>
          <a:stretch>
            <a:fillRect/>
          </a:stretch>
        </p:blipFill>
        <p:spPr>
          <a:xfrm>
            <a:off x="628650" y="1650481"/>
            <a:ext cx="7886699" cy="4436269"/>
          </a:xfrm>
          <a:prstGeom prst="rect">
            <a:avLst/>
          </a:prstGeom>
        </p:spPr>
      </p:pic>
      <p:sp>
        <p:nvSpPr>
          <p:cNvPr id="4" name="Slide Number Placeholder 3"/>
          <p:cNvSpPr>
            <a:spLocks noGrp="1"/>
          </p:cNvSpPr>
          <p:nvPr>
            <p:ph type="sldNum" sz="quarter" idx="12"/>
          </p:nvPr>
        </p:nvSpPr>
        <p:spPr/>
        <p:txBody>
          <a:bodyPr/>
          <a:lstStyle/>
          <a:p>
            <a:fld id="{D62995E3-B9DF-497B-A936-89440325F3CE}" type="slidenum">
              <a:rPr lang="en-US" smtClean="0"/>
              <a:pPr/>
              <a:t>4</a:t>
            </a:fld>
            <a:endParaRPr lang="en-US" dirty="0"/>
          </a:p>
        </p:txBody>
      </p:sp>
      <p:sp>
        <p:nvSpPr>
          <p:cNvPr id="5" name="TextBox 4"/>
          <p:cNvSpPr txBox="1"/>
          <p:nvPr/>
        </p:nvSpPr>
        <p:spPr>
          <a:xfrm>
            <a:off x="123824" y="6443944"/>
            <a:ext cx="8391525" cy="307777"/>
          </a:xfrm>
          <a:prstGeom prst="rect">
            <a:avLst/>
          </a:prstGeom>
          <a:noFill/>
        </p:spPr>
        <p:txBody>
          <a:bodyPr wrap="square" rtlCol="0">
            <a:spAutoFit/>
          </a:bodyPr>
          <a:lstStyle/>
          <a:p>
            <a:r>
              <a:rPr lang="en-US" sz="1400" dirty="0"/>
              <a:t>https://www.youtube.com/watch?v=J7xIBoPr83A</a:t>
            </a:r>
          </a:p>
        </p:txBody>
      </p:sp>
    </p:spTree>
    <p:extLst>
      <p:ext uri="{BB962C8B-B14F-4D97-AF65-F5344CB8AC3E}">
        <p14:creationId xmlns:p14="http://schemas.microsoft.com/office/powerpoint/2010/main" val="15723362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8"/>
            <a:ext cx="7987813" cy="1325563"/>
          </a:xfrm>
        </p:spPr>
        <p:txBody>
          <a:bodyPr>
            <a:normAutofit/>
          </a:bodyPr>
          <a:lstStyle/>
          <a:p>
            <a:r>
              <a:rPr lang="en-US" dirty="0"/>
              <a:t>13.4.2  The Modeling to Rendering </a:t>
            </a:r>
            <a:r>
              <a:rPr lang="en-US" dirty="0" smtClean="0"/>
              <a:t>Continuum</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40</a:t>
            </a:fld>
            <a:endParaRPr lang="en-US" dirty="0"/>
          </a:p>
        </p:txBody>
      </p:sp>
      <p:sp>
        <p:nvSpPr>
          <p:cNvPr id="6" name="Content Placeholder 5"/>
          <p:cNvSpPr>
            <a:spLocks noGrp="1"/>
          </p:cNvSpPr>
          <p:nvPr>
            <p:ph idx="1"/>
          </p:nvPr>
        </p:nvSpPr>
        <p:spPr/>
        <p:txBody>
          <a:bodyPr/>
          <a:lstStyle/>
          <a:p>
            <a:r>
              <a:rPr lang="en-US" dirty="0"/>
              <a:t>Representations such as view-dependent texture maps and </a:t>
            </a:r>
            <a:r>
              <a:rPr lang="en-US" dirty="0" err="1"/>
              <a:t>Lumigraphs</a:t>
            </a:r>
            <a:r>
              <a:rPr lang="en-US" dirty="0"/>
              <a:t> still use a single global geometric model, but select the colors to map onto these surfaces from nearby images.</a:t>
            </a:r>
          </a:p>
          <a:p>
            <a:endParaRPr lang="en-US" dirty="0"/>
          </a:p>
          <a:p>
            <a:r>
              <a:rPr lang="en-US" dirty="0"/>
              <a:t>The best choice of representation and rendering algorithm depends on both the quantity and quality of the input imagery as well as the intended application.</a:t>
            </a:r>
          </a:p>
          <a:p>
            <a:endParaRPr lang="en-US" dirty="0"/>
          </a:p>
        </p:txBody>
      </p:sp>
    </p:spTree>
    <p:extLst>
      <p:ext uri="{BB962C8B-B14F-4D97-AF65-F5344CB8AC3E}">
        <p14:creationId xmlns:p14="http://schemas.microsoft.com/office/powerpoint/2010/main" val="18070660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13.5  Video-Based Rendering</a:t>
            </a:r>
            <a:endParaRPr lang="en-US" dirty="0"/>
          </a:p>
        </p:txBody>
      </p:sp>
      <p:sp>
        <p:nvSpPr>
          <p:cNvPr id="3" name="Content Placeholder 2"/>
          <p:cNvSpPr>
            <a:spLocks noGrp="1"/>
          </p:cNvSpPr>
          <p:nvPr>
            <p:ph idx="1"/>
          </p:nvPr>
        </p:nvSpPr>
        <p:spPr/>
        <p:txBody>
          <a:bodyPr/>
          <a:lstStyle/>
          <a:p>
            <a:r>
              <a:rPr lang="en-US" dirty="0"/>
              <a:t>13.5.1  </a:t>
            </a:r>
            <a:r>
              <a:rPr lang="en-US" dirty="0" smtClean="0"/>
              <a:t>Video-Based Animation</a:t>
            </a:r>
          </a:p>
          <a:p>
            <a:r>
              <a:rPr lang="en-US" dirty="0"/>
              <a:t>13.5.2  Video </a:t>
            </a:r>
            <a:r>
              <a:rPr lang="en-US" dirty="0" smtClean="0"/>
              <a:t>Textures</a:t>
            </a:r>
          </a:p>
          <a:p>
            <a:r>
              <a:rPr lang="en-US" dirty="0"/>
              <a:t>13.5.3  Application: Animating </a:t>
            </a:r>
            <a:r>
              <a:rPr lang="en-US" dirty="0" smtClean="0"/>
              <a:t>Pictures</a:t>
            </a:r>
          </a:p>
          <a:p>
            <a:r>
              <a:rPr lang="en-US" dirty="0" smtClean="0"/>
              <a:t>13.5.4  </a:t>
            </a:r>
            <a:r>
              <a:rPr lang="en-US" dirty="0"/>
              <a:t>3D </a:t>
            </a:r>
            <a:r>
              <a:rPr lang="en-US" dirty="0" smtClean="0"/>
              <a:t>Video</a:t>
            </a:r>
          </a:p>
          <a:p>
            <a:r>
              <a:rPr lang="en-US" dirty="0"/>
              <a:t>13.5.5  Application: </a:t>
            </a:r>
            <a:r>
              <a:rPr lang="en-US" dirty="0" smtClean="0"/>
              <a:t>Video-Based </a:t>
            </a:r>
            <a:r>
              <a:rPr lang="en-US" dirty="0"/>
              <a:t>W</a:t>
            </a:r>
            <a:r>
              <a:rPr lang="en-US" dirty="0" smtClean="0"/>
              <a:t>alkthroughs</a:t>
            </a:r>
          </a:p>
        </p:txBody>
      </p:sp>
      <p:sp>
        <p:nvSpPr>
          <p:cNvPr id="4" name="Slide Number Placeholder 3"/>
          <p:cNvSpPr>
            <a:spLocks noGrp="1"/>
          </p:cNvSpPr>
          <p:nvPr>
            <p:ph type="sldNum" sz="quarter" idx="12"/>
          </p:nvPr>
        </p:nvSpPr>
        <p:spPr/>
        <p:txBody>
          <a:bodyPr/>
          <a:lstStyle/>
          <a:p>
            <a:fld id="{D62995E3-B9DF-497B-A936-89440325F3CE}" type="slidenum">
              <a:rPr lang="en-US" smtClean="0"/>
              <a:pPr/>
              <a:t>41</a:t>
            </a:fld>
            <a:endParaRPr lang="en-US" dirty="0"/>
          </a:p>
        </p:txBody>
      </p:sp>
    </p:spTree>
    <p:extLst>
      <p:ext uri="{BB962C8B-B14F-4D97-AF65-F5344CB8AC3E}">
        <p14:creationId xmlns:p14="http://schemas.microsoft.com/office/powerpoint/2010/main" val="37290002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13.5  Video-Based Rendering</a:t>
            </a:r>
            <a:endParaRPr lang="en-US" dirty="0"/>
          </a:p>
        </p:txBody>
      </p:sp>
      <p:sp>
        <p:nvSpPr>
          <p:cNvPr id="3" name="Content Placeholder 2"/>
          <p:cNvSpPr>
            <a:spLocks noGrp="1"/>
          </p:cNvSpPr>
          <p:nvPr>
            <p:ph idx="1"/>
          </p:nvPr>
        </p:nvSpPr>
        <p:spPr/>
        <p:txBody>
          <a:bodyPr/>
          <a:lstStyle/>
          <a:p>
            <a:r>
              <a:rPr lang="en-US" dirty="0"/>
              <a:t>A fair amount of work has been done in the area of video-based rendering and video-based animation, two terms first introduced by </a:t>
            </a:r>
            <a:r>
              <a:rPr lang="en-US" dirty="0" err="1" smtClean="0"/>
              <a:t>Schödl</a:t>
            </a:r>
            <a:r>
              <a:rPr lang="en-US" dirty="0" smtClean="0"/>
              <a:t>, </a:t>
            </a:r>
            <a:r>
              <a:rPr lang="en-US" dirty="0" err="1"/>
              <a:t>Szeliski</a:t>
            </a:r>
            <a:r>
              <a:rPr lang="en-US" dirty="0"/>
              <a:t>, </a:t>
            </a:r>
            <a:r>
              <a:rPr lang="en-US" dirty="0" err="1"/>
              <a:t>Salesin</a:t>
            </a:r>
            <a:r>
              <a:rPr lang="en-US" dirty="0"/>
              <a:t> et al. (2000) to denote the process of generating new video sequences from captured video footage.</a:t>
            </a:r>
          </a:p>
        </p:txBody>
      </p:sp>
      <p:sp>
        <p:nvSpPr>
          <p:cNvPr id="4" name="Slide Number Placeholder 3"/>
          <p:cNvSpPr>
            <a:spLocks noGrp="1"/>
          </p:cNvSpPr>
          <p:nvPr>
            <p:ph type="sldNum" sz="quarter" idx="12"/>
          </p:nvPr>
        </p:nvSpPr>
        <p:spPr/>
        <p:txBody>
          <a:bodyPr/>
          <a:lstStyle/>
          <a:p>
            <a:fld id="{D62995E3-B9DF-497B-A936-89440325F3CE}" type="slidenum">
              <a:rPr lang="en-US" smtClean="0"/>
              <a:pPr/>
              <a:t>42</a:t>
            </a:fld>
            <a:endParaRPr lang="en-US" dirty="0"/>
          </a:p>
        </p:txBody>
      </p:sp>
    </p:spTree>
    <p:extLst>
      <p:ext uri="{BB962C8B-B14F-4D97-AF65-F5344CB8AC3E}">
        <p14:creationId xmlns:p14="http://schemas.microsoft.com/office/powerpoint/2010/main" val="25330894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13.5  Video-Based Rendering</a:t>
            </a:r>
            <a:endParaRPr lang="en-US" dirty="0"/>
          </a:p>
        </p:txBody>
      </p:sp>
      <p:sp>
        <p:nvSpPr>
          <p:cNvPr id="3" name="Content Placeholder 2"/>
          <p:cNvSpPr>
            <a:spLocks noGrp="1"/>
          </p:cNvSpPr>
          <p:nvPr>
            <p:ph idx="1"/>
          </p:nvPr>
        </p:nvSpPr>
        <p:spPr/>
        <p:txBody>
          <a:bodyPr/>
          <a:lstStyle/>
          <a:p>
            <a:r>
              <a:rPr lang="en-US" dirty="0"/>
              <a:t>We start with video-based animation (Section 13.5.1), in which video footage is re-arranged or modified, e.g., in the capture and re-rendering of facial expressions.</a:t>
            </a:r>
          </a:p>
          <a:p>
            <a:endParaRPr lang="en-US" dirty="0"/>
          </a:p>
          <a:p>
            <a:r>
              <a:rPr lang="en-US" dirty="0"/>
              <a:t>Next, we turn our attention to 3D video (Section 13.5.4), in which multiple synchronized video cameras are used to film a scene from different directions.</a:t>
            </a:r>
          </a:p>
        </p:txBody>
      </p:sp>
      <p:sp>
        <p:nvSpPr>
          <p:cNvPr id="4" name="Slide Number Placeholder 3"/>
          <p:cNvSpPr>
            <a:spLocks noGrp="1"/>
          </p:cNvSpPr>
          <p:nvPr>
            <p:ph type="sldNum" sz="quarter" idx="12"/>
          </p:nvPr>
        </p:nvSpPr>
        <p:spPr/>
        <p:txBody>
          <a:bodyPr/>
          <a:lstStyle/>
          <a:p>
            <a:fld id="{D62995E3-B9DF-497B-A936-89440325F3CE}" type="slidenum">
              <a:rPr lang="en-US" smtClean="0"/>
              <a:pPr/>
              <a:t>43</a:t>
            </a:fld>
            <a:endParaRPr lang="en-US" dirty="0"/>
          </a:p>
        </p:txBody>
      </p:sp>
    </p:spTree>
    <p:extLst>
      <p:ext uri="{BB962C8B-B14F-4D97-AF65-F5344CB8AC3E}">
        <p14:creationId xmlns:p14="http://schemas.microsoft.com/office/powerpoint/2010/main" val="32757165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13.5.1  Video-Based </a:t>
            </a:r>
            <a:r>
              <a:rPr lang="en-US" dirty="0" smtClean="0"/>
              <a:t>Animation</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44</a:t>
            </a:fld>
            <a:endParaRPr lang="en-US" dirty="0"/>
          </a:p>
        </p:txBody>
      </p:sp>
      <p:sp>
        <p:nvSpPr>
          <p:cNvPr id="6" name="Content Placeholder 5"/>
          <p:cNvSpPr>
            <a:spLocks noGrp="1"/>
          </p:cNvSpPr>
          <p:nvPr>
            <p:ph idx="1"/>
          </p:nvPr>
        </p:nvSpPr>
        <p:spPr/>
        <p:txBody>
          <a:bodyPr/>
          <a:lstStyle/>
          <a:p>
            <a:r>
              <a:rPr lang="en-US" dirty="0"/>
              <a:t>An early example of video-based animation is Video Rewrite, in which frames from original video footage are rearranged in order to match them to novel spoken utterances, e.g., for movie dubbing (Figure 13.12).</a:t>
            </a:r>
          </a:p>
          <a:p>
            <a:endParaRPr lang="en-US" dirty="0"/>
          </a:p>
          <a:p>
            <a:r>
              <a:rPr lang="en-US" dirty="0"/>
              <a:t>This is similar in spirit to the way that concatenative speech synthesis systems work (Taylor 2009).</a:t>
            </a:r>
          </a:p>
          <a:p>
            <a:endParaRPr lang="en-US" dirty="0"/>
          </a:p>
        </p:txBody>
      </p:sp>
    </p:spTree>
    <p:extLst>
      <p:ext uri="{BB962C8B-B14F-4D97-AF65-F5344CB8AC3E}">
        <p14:creationId xmlns:p14="http://schemas.microsoft.com/office/powerpoint/2010/main" val="27222469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13.5.1  Video-Based </a:t>
            </a:r>
            <a:r>
              <a:rPr lang="en-US" dirty="0" smtClean="0"/>
              <a:t>Animation</a:t>
            </a:r>
            <a:endParaRPr lang="en-US" dirty="0"/>
          </a:p>
        </p:txBody>
      </p:sp>
      <p:pic>
        <p:nvPicPr>
          <p:cNvPr id="5" name="Content Placeholder 4"/>
          <p:cNvPicPr>
            <a:picLocks noGrp="1" noChangeAspect="1"/>
          </p:cNvPicPr>
          <p:nvPr>
            <p:ph idx="1"/>
          </p:nvPr>
        </p:nvPicPr>
        <p:blipFill>
          <a:blip r:embed="rId2"/>
          <a:stretch>
            <a:fillRect/>
          </a:stretch>
        </p:blipFill>
        <p:spPr>
          <a:xfrm>
            <a:off x="628650" y="2674687"/>
            <a:ext cx="7886700" cy="2653213"/>
          </a:xfrm>
          <a:prstGeom prst="rect">
            <a:avLst/>
          </a:prstGeom>
        </p:spPr>
      </p:pic>
      <p:sp>
        <p:nvSpPr>
          <p:cNvPr id="4" name="Slide Number Placeholder 3"/>
          <p:cNvSpPr>
            <a:spLocks noGrp="1"/>
          </p:cNvSpPr>
          <p:nvPr>
            <p:ph type="sldNum" sz="quarter" idx="12"/>
          </p:nvPr>
        </p:nvSpPr>
        <p:spPr/>
        <p:txBody>
          <a:bodyPr/>
          <a:lstStyle/>
          <a:p>
            <a:fld id="{D62995E3-B9DF-497B-A936-89440325F3CE}" type="slidenum">
              <a:rPr lang="en-US" smtClean="0"/>
              <a:pPr/>
              <a:t>45</a:t>
            </a:fld>
            <a:endParaRPr lang="en-US" dirty="0"/>
          </a:p>
        </p:txBody>
      </p:sp>
    </p:spTree>
    <p:extLst>
      <p:ext uri="{BB962C8B-B14F-4D97-AF65-F5344CB8AC3E}">
        <p14:creationId xmlns:p14="http://schemas.microsoft.com/office/powerpoint/2010/main" val="24207602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13.5.2  Video </a:t>
            </a:r>
            <a:r>
              <a:rPr lang="en-US" dirty="0" smtClean="0"/>
              <a:t>Textures</a:t>
            </a:r>
            <a:endParaRPr lang="en-US" dirty="0"/>
          </a:p>
        </p:txBody>
      </p:sp>
      <p:sp>
        <p:nvSpPr>
          <p:cNvPr id="3" name="Content Placeholder 2"/>
          <p:cNvSpPr>
            <a:spLocks noGrp="1"/>
          </p:cNvSpPr>
          <p:nvPr>
            <p:ph idx="1"/>
          </p:nvPr>
        </p:nvSpPr>
        <p:spPr/>
        <p:txBody>
          <a:bodyPr/>
          <a:lstStyle/>
          <a:p>
            <a:r>
              <a:rPr lang="en-US" dirty="0"/>
              <a:t>Video texture is a short video clip that can be arbitrarily extended by re-arranging video frames while preserving visual continuity (</a:t>
            </a:r>
            <a:r>
              <a:rPr lang="en-US" dirty="0" err="1"/>
              <a:t>Schödl</a:t>
            </a:r>
            <a:r>
              <a:rPr lang="en-US" dirty="0"/>
              <a:t>, </a:t>
            </a:r>
            <a:r>
              <a:rPr lang="en-US" dirty="0" err="1"/>
              <a:t>Szeliski</a:t>
            </a:r>
            <a:r>
              <a:rPr lang="en-US" dirty="0"/>
              <a:t>, </a:t>
            </a:r>
            <a:r>
              <a:rPr lang="en-US" dirty="0" err="1"/>
              <a:t>Salesin</a:t>
            </a:r>
            <a:r>
              <a:rPr lang="en-US" dirty="0"/>
              <a:t> et al. 2000).</a:t>
            </a:r>
          </a:p>
          <a:p>
            <a:endParaRPr lang="en-US" dirty="0"/>
          </a:p>
          <a:p>
            <a:r>
              <a:rPr lang="en-US" dirty="0"/>
              <a:t>The simplest approach is to match frames by visual similarity and to jump between frames that appear similar.</a:t>
            </a:r>
          </a:p>
          <a:p>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46</a:t>
            </a:fld>
            <a:endParaRPr lang="en-US" dirty="0"/>
          </a:p>
        </p:txBody>
      </p:sp>
    </p:spTree>
    <p:extLst>
      <p:ext uri="{BB962C8B-B14F-4D97-AF65-F5344CB8AC3E}">
        <p14:creationId xmlns:p14="http://schemas.microsoft.com/office/powerpoint/2010/main" val="2635211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13.5.3  Application: Animating </a:t>
            </a:r>
            <a:r>
              <a:rPr lang="en-US" dirty="0" smtClean="0"/>
              <a:t>Pictures</a:t>
            </a:r>
            <a:endParaRPr lang="en-US" dirty="0"/>
          </a:p>
        </p:txBody>
      </p:sp>
      <p:pic>
        <p:nvPicPr>
          <p:cNvPr id="5" name="ZVrYyX3bHI8"/>
          <p:cNvPicPr>
            <a:picLocks noGrp="1" noRot="1" noChangeAspect="1"/>
          </p:cNvPicPr>
          <p:nvPr>
            <p:ph idx="1"/>
            <a:videoFile r:link="rId1"/>
          </p:nvPr>
        </p:nvPicPr>
        <p:blipFill>
          <a:blip r:embed="rId3"/>
          <a:stretch>
            <a:fillRect/>
          </a:stretch>
        </p:blipFill>
        <p:spPr>
          <a:xfrm>
            <a:off x="628650" y="1644161"/>
            <a:ext cx="7886700" cy="4436268"/>
          </a:xfrm>
          <a:prstGeom prst="rect">
            <a:avLst/>
          </a:prstGeom>
        </p:spPr>
      </p:pic>
      <p:sp>
        <p:nvSpPr>
          <p:cNvPr id="4" name="Slide Number Placeholder 3"/>
          <p:cNvSpPr>
            <a:spLocks noGrp="1"/>
          </p:cNvSpPr>
          <p:nvPr>
            <p:ph type="sldNum" sz="quarter" idx="12"/>
          </p:nvPr>
        </p:nvSpPr>
        <p:spPr/>
        <p:txBody>
          <a:bodyPr/>
          <a:lstStyle/>
          <a:p>
            <a:fld id="{D62995E3-B9DF-497B-A936-89440325F3CE}" type="slidenum">
              <a:rPr lang="en-US" smtClean="0"/>
              <a:pPr/>
              <a:t>47</a:t>
            </a:fld>
            <a:endParaRPr lang="en-US" dirty="0"/>
          </a:p>
        </p:txBody>
      </p:sp>
      <p:sp>
        <p:nvSpPr>
          <p:cNvPr id="6" name="TextBox 5"/>
          <p:cNvSpPr txBox="1"/>
          <p:nvPr/>
        </p:nvSpPr>
        <p:spPr>
          <a:xfrm>
            <a:off x="123824" y="6443944"/>
            <a:ext cx="8391525" cy="307777"/>
          </a:xfrm>
          <a:prstGeom prst="rect">
            <a:avLst/>
          </a:prstGeom>
          <a:noFill/>
        </p:spPr>
        <p:txBody>
          <a:bodyPr wrap="square" rtlCol="0">
            <a:spAutoFit/>
          </a:bodyPr>
          <a:lstStyle/>
          <a:p>
            <a:r>
              <a:rPr lang="en-US" sz="1400" dirty="0"/>
              <a:t>https://www.youtube.com/watch?v=ZVrYyX3bHI8</a:t>
            </a:r>
          </a:p>
        </p:txBody>
      </p:sp>
    </p:spTree>
    <p:extLst>
      <p:ext uri="{BB962C8B-B14F-4D97-AF65-F5344CB8AC3E}">
        <p14:creationId xmlns:p14="http://schemas.microsoft.com/office/powerpoint/2010/main" val="34733523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13.5.4  3D </a:t>
            </a:r>
            <a:r>
              <a:rPr lang="en-US" dirty="0" smtClean="0"/>
              <a:t>Video</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48</a:t>
            </a:fld>
            <a:endParaRPr lang="en-US" dirty="0"/>
          </a:p>
        </p:txBody>
      </p:sp>
      <p:sp>
        <p:nvSpPr>
          <p:cNvPr id="3" name="Content Placeholder 2"/>
          <p:cNvSpPr>
            <a:spLocks noGrp="1"/>
          </p:cNvSpPr>
          <p:nvPr>
            <p:ph idx="1"/>
          </p:nvPr>
        </p:nvSpPr>
        <p:spPr/>
        <p:txBody>
          <a:bodyPr/>
          <a:lstStyle/>
          <a:p>
            <a:r>
              <a:rPr lang="en-US" dirty="0"/>
              <a:t>In recent years, the popularity of 3D movies has grown dramatically, with recent releases ranging from Hannah Montana, through U2’s 3D concert movie, to James Cameron’s Avatar.</a:t>
            </a:r>
          </a:p>
          <a:p>
            <a:endParaRPr lang="en-US" dirty="0"/>
          </a:p>
          <a:p>
            <a:r>
              <a:rPr lang="en-US" dirty="0"/>
              <a:t>Currently, such releases are filmed using stereoscopic camera rigs and displayed in theaters (or at home) to viewers wearing polarized glasses.</a:t>
            </a:r>
          </a:p>
          <a:p>
            <a:endParaRPr lang="en-US" dirty="0"/>
          </a:p>
        </p:txBody>
      </p:sp>
    </p:spTree>
    <p:extLst>
      <p:ext uri="{BB962C8B-B14F-4D97-AF65-F5344CB8AC3E}">
        <p14:creationId xmlns:p14="http://schemas.microsoft.com/office/powerpoint/2010/main" val="13345928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13.5.4  3D </a:t>
            </a:r>
            <a:r>
              <a:rPr lang="en-US" dirty="0" smtClean="0"/>
              <a:t>Video</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49</a:t>
            </a:fld>
            <a:endParaRPr lang="en-US" dirty="0"/>
          </a:p>
        </p:txBody>
      </p:sp>
      <p:sp>
        <p:nvSpPr>
          <p:cNvPr id="3" name="Content Placeholder 2"/>
          <p:cNvSpPr>
            <a:spLocks noGrp="1"/>
          </p:cNvSpPr>
          <p:nvPr>
            <p:ph idx="1"/>
          </p:nvPr>
        </p:nvSpPr>
        <p:spPr/>
        <p:txBody>
          <a:bodyPr/>
          <a:lstStyle/>
          <a:p>
            <a:r>
              <a:rPr lang="en-US" dirty="0"/>
              <a:t>The stereo matching techniques developed in the computer vision community along with image-based rendering (view interpolation) techniques from graphics are both essential components in such scenarios, which are sometimes called free-viewpoint video (Carranza, </a:t>
            </a:r>
            <a:r>
              <a:rPr lang="en-US" dirty="0" err="1"/>
              <a:t>Theobalt</a:t>
            </a:r>
            <a:r>
              <a:rPr lang="en-US" dirty="0"/>
              <a:t>, </a:t>
            </a:r>
            <a:r>
              <a:rPr lang="en-US" dirty="0" err="1"/>
              <a:t>Magnor</a:t>
            </a:r>
            <a:r>
              <a:rPr lang="en-US" dirty="0"/>
              <a:t> et al. 2003) or virtual viewpoint video (</a:t>
            </a:r>
            <a:r>
              <a:rPr lang="en-US" dirty="0" err="1"/>
              <a:t>Zitnick</a:t>
            </a:r>
            <a:r>
              <a:rPr lang="en-US" dirty="0"/>
              <a:t>, Kang, </a:t>
            </a:r>
            <a:r>
              <a:rPr lang="en-US" dirty="0" err="1"/>
              <a:t>Uyttendaele</a:t>
            </a:r>
            <a:r>
              <a:rPr lang="en-US" dirty="0"/>
              <a:t> et al. 2004).</a:t>
            </a:r>
          </a:p>
        </p:txBody>
      </p:sp>
    </p:spTree>
    <p:extLst>
      <p:ext uri="{BB962C8B-B14F-4D97-AF65-F5344CB8AC3E}">
        <p14:creationId xmlns:p14="http://schemas.microsoft.com/office/powerpoint/2010/main" val="4197675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13.1  View Interpolation</a:t>
            </a:r>
            <a:endParaRPr lang="en-US" sz="3800" dirty="0"/>
          </a:p>
        </p:txBody>
      </p:sp>
      <p:sp>
        <p:nvSpPr>
          <p:cNvPr id="3" name="Content Placeholder 2"/>
          <p:cNvSpPr>
            <a:spLocks noGrp="1"/>
          </p:cNvSpPr>
          <p:nvPr>
            <p:ph idx="1"/>
          </p:nvPr>
        </p:nvSpPr>
        <p:spPr/>
        <p:txBody>
          <a:bodyPr/>
          <a:lstStyle/>
          <a:p>
            <a:r>
              <a:rPr lang="en-US" dirty="0"/>
              <a:t>View interpolation creates a seamless transition between a pair of reference images using one or more </a:t>
            </a:r>
            <a:r>
              <a:rPr lang="en-US" dirty="0" smtClean="0"/>
              <a:t>pre-computed </a:t>
            </a:r>
            <a:r>
              <a:rPr lang="en-US" dirty="0"/>
              <a:t>depth </a:t>
            </a:r>
            <a:r>
              <a:rPr lang="en-US" dirty="0" smtClean="0"/>
              <a:t>maps.</a:t>
            </a:r>
          </a:p>
          <a:p>
            <a:endParaRPr lang="en-US" dirty="0"/>
          </a:p>
          <a:p>
            <a:r>
              <a:rPr lang="en-US" dirty="0"/>
              <a:t>Closely related to this idea are view-dependent texture maps, which blend multiple texture maps on a 3D model’s surface</a:t>
            </a:r>
            <a:r>
              <a:rPr lang="en-US" dirty="0" smtClean="0"/>
              <a:t>.</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5</a:t>
            </a:fld>
            <a:endParaRPr lang="en-US" dirty="0"/>
          </a:p>
        </p:txBody>
      </p:sp>
    </p:spTree>
    <p:extLst>
      <p:ext uri="{BB962C8B-B14F-4D97-AF65-F5344CB8AC3E}">
        <p14:creationId xmlns:p14="http://schemas.microsoft.com/office/powerpoint/2010/main" val="10161115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13.5.4  3D </a:t>
            </a:r>
            <a:r>
              <a:rPr lang="en-US" dirty="0" smtClean="0"/>
              <a:t>Video</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50</a:t>
            </a:fld>
            <a:endParaRPr lang="en-US" dirty="0"/>
          </a:p>
        </p:txBody>
      </p:sp>
      <p:pic>
        <p:nvPicPr>
          <p:cNvPr id="7" name="Content Placeholder 6"/>
          <p:cNvPicPr>
            <a:picLocks noGrp="1" noChangeAspect="1"/>
          </p:cNvPicPr>
          <p:nvPr>
            <p:ph idx="1"/>
          </p:nvPr>
        </p:nvPicPr>
        <p:blipFill>
          <a:blip r:embed="rId2"/>
          <a:stretch>
            <a:fillRect/>
          </a:stretch>
        </p:blipFill>
        <p:spPr>
          <a:xfrm>
            <a:off x="1147284" y="1834054"/>
            <a:ext cx="6849431" cy="4334480"/>
          </a:xfrm>
          <a:prstGeom prst="rect">
            <a:avLst/>
          </a:prstGeom>
        </p:spPr>
      </p:pic>
    </p:spTree>
    <p:extLst>
      <p:ext uri="{BB962C8B-B14F-4D97-AF65-F5344CB8AC3E}">
        <p14:creationId xmlns:p14="http://schemas.microsoft.com/office/powerpoint/2010/main" val="37994362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8"/>
            <a:ext cx="8128488" cy="1325563"/>
          </a:xfrm>
        </p:spPr>
        <p:txBody>
          <a:bodyPr>
            <a:normAutofit/>
          </a:bodyPr>
          <a:lstStyle/>
          <a:p>
            <a:r>
              <a:rPr lang="en-US" dirty="0"/>
              <a:t>13.5.5  Application: </a:t>
            </a:r>
            <a:r>
              <a:rPr lang="en-US" dirty="0" smtClean="0"/>
              <a:t>Video-Based </a:t>
            </a:r>
            <a:r>
              <a:rPr lang="en-US" dirty="0"/>
              <a:t>W</a:t>
            </a:r>
            <a:r>
              <a:rPr lang="en-US" dirty="0" smtClean="0"/>
              <a:t>alkthroughs</a:t>
            </a:r>
            <a:endParaRPr lang="en-US" dirty="0"/>
          </a:p>
        </p:txBody>
      </p:sp>
      <p:pic>
        <p:nvPicPr>
          <p:cNvPr id="5" name="8EfCf1Xt5yA"/>
          <p:cNvPicPr>
            <a:picLocks noGrp="1" noRot="1" noChangeAspect="1"/>
          </p:cNvPicPr>
          <p:nvPr>
            <p:ph idx="1"/>
            <a:videoFile r:link="rId1"/>
          </p:nvPr>
        </p:nvPicPr>
        <p:blipFill>
          <a:blip r:embed="rId3"/>
          <a:stretch>
            <a:fillRect/>
          </a:stretch>
        </p:blipFill>
        <p:spPr>
          <a:xfrm>
            <a:off x="630848" y="1664315"/>
            <a:ext cx="7882304" cy="4433796"/>
          </a:xfrm>
          <a:prstGeom prst="rect">
            <a:avLst/>
          </a:prstGeom>
        </p:spPr>
      </p:pic>
      <p:sp>
        <p:nvSpPr>
          <p:cNvPr id="4" name="Slide Number Placeholder 3"/>
          <p:cNvSpPr>
            <a:spLocks noGrp="1"/>
          </p:cNvSpPr>
          <p:nvPr>
            <p:ph type="sldNum" sz="quarter" idx="12"/>
          </p:nvPr>
        </p:nvSpPr>
        <p:spPr/>
        <p:txBody>
          <a:bodyPr/>
          <a:lstStyle/>
          <a:p>
            <a:fld id="{D62995E3-B9DF-497B-A936-89440325F3CE}" type="slidenum">
              <a:rPr lang="en-US" smtClean="0"/>
              <a:pPr/>
              <a:t>51</a:t>
            </a:fld>
            <a:endParaRPr lang="en-US" dirty="0"/>
          </a:p>
        </p:txBody>
      </p:sp>
      <p:sp>
        <p:nvSpPr>
          <p:cNvPr id="7" name="TextBox 6"/>
          <p:cNvSpPr txBox="1"/>
          <p:nvPr/>
        </p:nvSpPr>
        <p:spPr>
          <a:xfrm>
            <a:off x="123824" y="6443944"/>
            <a:ext cx="8391525" cy="307777"/>
          </a:xfrm>
          <a:prstGeom prst="rect">
            <a:avLst/>
          </a:prstGeom>
          <a:noFill/>
        </p:spPr>
        <p:txBody>
          <a:bodyPr wrap="square" rtlCol="0">
            <a:spAutoFit/>
          </a:bodyPr>
          <a:lstStyle/>
          <a:p>
            <a:r>
              <a:rPr lang="en-US" sz="1400" dirty="0"/>
              <a:t>https://www.youtube.com/watch?v=8EfCf1Xt5yA</a:t>
            </a:r>
          </a:p>
        </p:txBody>
      </p:sp>
    </p:spTree>
    <p:extLst>
      <p:ext uri="{BB962C8B-B14F-4D97-AF65-F5344CB8AC3E}">
        <p14:creationId xmlns:p14="http://schemas.microsoft.com/office/powerpoint/2010/main" val="1836620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  View Interpolation</a:t>
            </a:r>
          </a:p>
        </p:txBody>
      </p:sp>
      <p:pic>
        <p:nvPicPr>
          <p:cNvPr id="5" name="Content Placeholder 4"/>
          <p:cNvPicPr>
            <a:picLocks noGrp="1" noChangeAspect="1"/>
          </p:cNvPicPr>
          <p:nvPr>
            <p:ph idx="1"/>
          </p:nvPr>
        </p:nvPicPr>
        <p:blipFill>
          <a:blip r:embed="rId2"/>
          <a:stretch>
            <a:fillRect/>
          </a:stretch>
        </p:blipFill>
        <p:spPr>
          <a:xfrm>
            <a:off x="628650" y="2298277"/>
            <a:ext cx="7886700" cy="3406034"/>
          </a:xfrm>
          <a:prstGeom prst="rect">
            <a:avLst/>
          </a:prstGeom>
        </p:spPr>
      </p:pic>
      <p:sp>
        <p:nvSpPr>
          <p:cNvPr id="4" name="Slide Number Placeholder 3"/>
          <p:cNvSpPr>
            <a:spLocks noGrp="1"/>
          </p:cNvSpPr>
          <p:nvPr>
            <p:ph type="sldNum" sz="quarter" idx="12"/>
          </p:nvPr>
        </p:nvSpPr>
        <p:spPr/>
        <p:txBody>
          <a:bodyPr/>
          <a:lstStyle/>
          <a:p>
            <a:fld id="{D62995E3-B9DF-497B-A936-89440325F3CE}" type="slidenum">
              <a:rPr lang="en-US" smtClean="0"/>
              <a:pPr/>
              <a:t>6</a:t>
            </a:fld>
            <a:endParaRPr lang="en-US" dirty="0"/>
          </a:p>
        </p:txBody>
      </p:sp>
    </p:spTree>
    <p:extLst>
      <p:ext uri="{BB962C8B-B14F-4D97-AF65-F5344CB8AC3E}">
        <p14:creationId xmlns:p14="http://schemas.microsoft.com/office/powerpoint/2010/main" val="2468469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13.1.1  View-Dependent Texture Maps</a:t>
            </a:r>
          </a:p>
        </p:txBody>
      </p:sp>
      <p:sp>
        <p:nvSpPr>
          <p:cNvPr id="4" name="Slide Number Placeholder 3"/>
          <p:cNvSpPr>
            <a:spLocks noGrp="1"/>
          </p:cNvSpPr>
          <p:nvPr>
            <p:ph type="sldNum" sz="quarter" idx="12"/>
          </p:nvPr>
        </p:nvSpPr>
        <p:spPr/>
        <p:txBody>
          <a:bodyPr/>
          <a:lstStyle/>
          <a:p>
            <a:fld id="{D62995E3-B9DF-497B-A936-89440325F3CE}" type="slidenum">
              <a:rPr lang="en-US" smtClean="0"/>
              <a:pPr/>
              <a:t>7</a:t>
            </a:fld>
            <a:endParaRPr lang="en-US" dirty="0"/>
          </a:p>
        </p:txBody>
      </p:sp>
      <p:sp>
        <p:nvSpPr>
          <p:cNvPr id="3" name="Content Placeholder 2"/>
          <p:cNvSpPr>
            <a:spLocks noGrp="1"/>
          </p:cNvSpPr>
          <p:nvPr>
            <p:ph idx="1"/>
          </p:nvPr>
        </p:nvSpPr>
        <p:spPr/>
        <p:txBody>
          <a:bodyPr/>
          <a:lstStyle/>
          <a:p>
            <a:r>
              <a:rPr lang="en-US" dirty="0"/>
              <a:t>View-dependent texture maps are closely related to view interpolation. </a:t>
            </a:r>
          </a:p>
          <a:p>
            <a:endParaRPr lang="en-US" dirty="0"/>
          </a:p>
          <a:p>
            <a:r>
              <a:rPr lang="en-US" dirty="0"/>
              <a:t>Instead of associating a separate depth map with each input image, a single 3D model is created for the scene, but different images are used as texture map sources depending on the virtual camera’s current position.</a:t>
            </a:r>
          </a:p>
          <a:p>
            <a:endParaRPr lang="en-US" dirty="0"/>
          </a:p>
        </p:txBody>
      </p:sp>
    </p:spTree>
    <p:extLst>
      <p:ext uri="{BB962C8B-B14F-4D97-AF65-F5344CB8AC3E}">
        <p14:creationId xmlns:p14="http://schemas.microsoft.com/office/powerpoint/2010/main" val="3863233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13.1.1  View-Dependent Texture Maps</a:t>
            </a:r>
          </a:p>
        </p:txBody>
      </p:sp>
      <p:pic>
        <p:nvPicPr>
          <p:cNvPr id="5" name="Content Placeholder 4"/>
          <p:cNvPicPr>
            <a:picLocks noGrp="1" noChangeAspect="1"/>
          </p:cNvPicPr>
          <p:nvPr>
            <p:ph idx="1"/>
          </p:nvPr>
        </p:nvPicPr>
        <p:blipFill>
          <a:blip r:embed="rId2"/>
          <a:stretch>
            <a:fillRect/>
          </a:stretch>
        </p:blipFill>
        <p:spPr>
          <a:xfrm>
            <a:off x="628650" y="2161064"/>
            <a:ext cx="7886700" cy="3680459"/>
          </a:xfrm>
          <a:prstGeom prst="rect">
            <a:avLst/>
          </a:prstGeom>
        </p:spPr>
      </p:pic>
      <p:sp>
        <p:nvSpPr>
          <p:cNvPr id="4" name="Slide Number Placeholder 3"/>
          <p:cNvSpPr>
            <a:spLocks noGrp="1"/>
          </p:cNvSpPr>
          <p:nvPr>
            <p:ph type="sldNum" sz="quarter" idx="12"/>
          </p:nvPr>
        </p:nvSpPr>
        <p:spPr/>
        <p:txBody>
          <a:bodyPr/>
          <a:lstStyle/>
          <a:p>
            <a:fld id="{D62995E3-B9DF-497B-A936-89440325F3CE}" type="slidenum">
              <a:rPr lang="en-US" smtClean="0"/>
              <a:pPr/>
              <a:t>8</a:t>
            </a:fld>
            <a:endParaRPr lang="en-US" dirty="0"/>
          </a:p>
        </p:txBody>
      </p:sp>
    </p:spTree>
    <p:extLst>
      <p:ext uri="{BB962C8B-B14F-4D97-AF65-F5344CB8AC3E}">
        <p14:creationId xmlns:p14="http://schemas.microsoft.com/office/powerpoint/2010/main" val="2347553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13.1.1  View-Dependent Texture Maps</a:t>
            </a:r>
          </a:p>
        </p:txBody>
      </p:sp>
      <p:sp>
        <p:nvSpPr>
          <p:cNvPr id="3" name="Content Placeholder 2"/>
          <p:cNvSpPr>
            <a:spLocks noGrp="1"/>
          </p:cNvSpPr>
          <p:nvPr>
            <p:ph idx="1"/>
          </p:nvPr>
        </p:nvSpPr>
        <p:spPr/>
        <p:txBody>
          <a:bodyPr/>
          <a:lstStyle/>
          <a:p>
            <a:r>
              <a:rPr lang="en-US" dirty="0"/>
              <a:t>Given a new virtual camera position, the similarity of this camera’s view of each polygon (or pixel) is compared with that of potential source images.</a:t>
            </a:r>
          </a:p>
          <a:p>
            <a:endParaRPr lang="en-US" dirty="0"/>
          </a:p>
          <a:p>
            <a:r>
              <a:rPr lang="en-US" dirty="0"/>
              <a:t>Even though the geometric model can be fairly coarse, blending between different views gives a strong sense of more detailed geometry because of the parallax (visual motion) between corresponding pixels.</a:t>
            </a:r>
          </a:p>
          <a:p>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9</a:t>
            </a:fld>
            <a:endParaRPr lang="en-US" dirty="0"/>
          </a:p>
        </p:txBody>
      </p:sp>
    </p:spTree>
    <p:extLst>
      <p:ext uri="{BB962C8B-B14F-4D97-AF65-F5344CB8AC3E}">
        <p14:creationId xmlns:p14="http://schemas.microsoft.com/office/powerpoint/2010/main" val="8720057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1804</TotalTime>
  <Words>1926</Words>
  <Application>Microsoft Office PowerPoint</Application>
  <PresentationFormat>如螢幕大小 (4:3)</PresentationFormat>
  <Paragraphs>202</Paragraphs>
  <Slides>51</Slides>
  <Notes>0</Notes>
  <HiddenSlides>0</HiddenSlides>
  <MMClips>4</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51</vt:i4>
      </vt:variant>
    </vt:vector>
  </HeadingPairs>
  <TitlesOfParts>
    <vt:vector size="59" baseType="lpstr">
      <vt:lpstr>微軟正黑體</vt:lpstr>
      <vt:lpstr>新細明體</vt:lpstr>
      <vt:lpstr>Arial</vt:lpstr>
      <vt:lpstr>Calibri</vt:lpstr>
      <vt:lpstr>Calibri Light</vt:lpstr>
      <vt:lpstr>Cambria Math</vt:lpstr>
      <vt:lpstr>Times New Roman</vt:lpstr>
      <vt:lpstr>Office Theme</vt:lpstr>
      <vt:lpstr>Chapter 13 Image-Based Rendering</vt:lpstr>
      <vt:lpstr>Outline</vt:lpstr>
      <vt:lpstr>13.1  View Interpolation</vt:lpstr>
      <vt:lpstr>Intel® freeD Technology</vt:lpstr>
      <vt:lpstr>13.1  View Interpolation</vt:lpstr>
      <vt:lpstr>13.1  View Interpolation</vt:lpstr>
      <vt:lpstr>13.1.1  View-Dependent Texture Maps</vt:lpstr>
      <vt:lpstr>13.1.1  View-Dependent Texture Maps</vt:lpstr>
      <vt:lpstr>13.1.1  View-Dependent Texture Maps</vt:lpstr>
      <vt:lpstr>13.1.2  Application: Photo Tourism</vt:lpstr>
      <vt:lpstr>13.1.2  Application: Photo Tourism</vt:lpstr>
      <vt:lpstr>13.2  Layered Depth Images</vt:lpstr>
      <vt:lpstr>13.2  Layered Depth Images</vt:lpstr>
      <vt:lpstr>13.2  Layered Depth Images</vt:lpstr>
      <vt:lpstr>13.2  Layered Depth Images</vt:lpstr>
      <vt:lpstr>13.2.1  Imposters, Sprites, and Layers</vt:lpstr>
      <vt:lpstr>13.3  Light Fields and Lumigraphs</vt:lpstr>
      <vt:lpstr>13.3  Light Fields and Lumigraphs</vt:lpstr>
      <vt:lpstr>13.3  Light Fields and Lumigraphs</vt:lpstr>
      <vt:lpstr>13.3  Light Fields and Lumigraphs</vt:lpstr>
      <vt:lpstr>13.3  Light Fields and Lumigraphs</vt:lpstr>
      <vt:lpstr>13.3  Light Fields and Lumigraphs</vt:lpstr>
      <vt:lpstr>13.3  Light Fields and Lumigraphs</vt:lpstr>
      <vt:lpstr>13.3  Light Fields and Lumigraphs</vt:lpstr>
      <vt:lpstr>13.3  Light Fields and Lumigraphs</vt:lpstr>
      <vt:lpstr>13.3.1  Unstructured Lumigraph</vt:lpstr>
      <vt:lpstr>13.3.1  Unstructured Lumigraph</vt:lpstr>
      <vt:lpstr>13.3.1  Unstructured Lumigraph</vt:lpstr>
      <vt:lpstr>13.3.2  Surface Light Fields</vt:lpstr>
      <vt:lpstr>13.3.2  Surface Light Fields</vt:lpstr>
      <vt:lpstr>13.3.2  Surface Light Fields</vt:lpstr>
      <vt:lpstr>13.4  Environment Mattes</vt:lpstr>
      <vt:lpstr>13.4  Environment Mattes</vt:lpstr>
      <vt:lpstr>13.4  Environment Mattes</vt:lpstr>
      <vt:lpstr>13.4  Environment Mattes</vt:lpstr>
      <vt:lpstr>13.4  Environment Mattes</vt:lpstr>
      <vt:lpstr>13.4.1  Higher-Dimensional Light Fields</vt:lpstr>
      <vt:lpstr>13.4.2  The Modeling to Rendering Continuum</vt:lpstr>
      <vt:lpstr>13.4.2  The Modeling to Rendering Continuum</vt:lpstr>
      <vt:lpstr>13.4.2  The Modeling to Rendering Continuum</vt:lpstr>
      <vt:lpstr>13.5  Video-Based Rendering</vt:lpstr>
      <vt:lpstr>13.5  Video-Based Rendering</vt:lpstr>
      <vt:lpstr>13.5  Video-Based Rendering</vt:lpstr>
      <vt:lpstr>13.5.1  Video-Based Animation</vt:lpstr>
      <vt:lpstr>13.5.1  Video-Based Animation</vt:lpstr>
      <vt:lpstr>13.5.2  Video Textures</vt:lpstr>
      <vt:lpstr>13.5.3  Application: Animating Pictures</vt:lpstr>
      <vt:lpstr>13.5.4  3D Video</vt:lpstr>
      <vt:lpstr>13.5.4  3D Video</vt:lpstr>
      <vt:lpstr>13.5.4  3D Video</vt:lpstr>
      <vt:lpstr>13.5.5  Application: Video-Based Walkthroughs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Inpainting</dc:title>
  <dc:creator>Andrew Kuo</dc:creator>
  <cp:lastModifiedBy>忠憲 湯</cp:lastModifiedBy>
  <cp:revision>304</cp:revision>
  <dcterms:created xsi:type="dcterms:W3CDTF">2019-05-23T18:30:02Z</dcterms:created>
  <dcterms:modified xsi:type="dcterms:W3CDTF">2019-06-17T13:48:05Z</dcterms:modified>
</cp:coreProperties>
</file>