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8"/>
  </p:notesMasterIdLst>
  <p:sldIdLst>
    <p:sldId id="273" r:id="rId2"/>
    <p:sldId id="257" r:id="rId3"/>
    <p:sldId id="260" r:id="rId4"/>
    <p:sldId id="274" r:id="rId5"/>
    <p:sldId id="275" r:id="rId6"/>
    <p:sldId id="276" r:id="rId7"/>
    <p:sldId id="286" r:id="rId8"/>
    <p:sldId id="277" r:id="rId9"/>
    <p:sldId id="278" r:id="rId10"/>
    <p:sldId id="285" r:id="rId11"/>
    <p:sldId id="279" r:id="rId12"/>
    <p:sldId id="280" r:id="rId13"/>
    <p:sldId id="281" r:id="rId14"/>
    <p:sldId id="282" r:id="rId15"/>
    <p:sldId id="283" r:id="rId16"/>
    <p:sldId id="284" r:id="rId17"/>
  </p:sldIdLst>
  <p:sldSz cx="9144000" cy="5143500" type="screen16x9"/>
  <p:notesSz cx="6858000" cy="9144000"/>
  <p:embeddedFontLst>
    <p:embeddedFont>
      <p:font typeface="微軟正黑體" panose="020B0604030504040204" pitchFamily="34" charset="-120"/>
      <p:regular r:id="rId19"/>
      <p:bold r:id="rId20"/>
    </p:embeddedFont>
    <p:embeddedFont>
      <p:font typeface="Wingdings 3" panose="05040102010807070707" pitchFamily="18" charset="2"/>
      <p:regular r:id="rId21"/>
    </p:embeddedFont>
    <p:embeddedFont>
      <p:font typeface="Cambria Math" panose="02040503050406030204" pitchFamily="18" charset="0"/>
      <p:regular r:id="rId22"/>
    </p:embeddedFont>
    <p:embeddedFont>
      <p:font typeface="Tw Cen MT Condensed" panose="020B0606020104020203" pitchFamily="34" charset="0"/>
      <p:regular r:id="rId23"/>
      <p:bold r:id="rId24"/>
    </p:embeddedFont>
    <p:embeddedFont>
      <p:font typeface="Tw Cen MT" panose="020B0602020104020603" pitchFamily="34" charset="0"/>
      <p:regular r:id="rId25"/>
      <p:bold r:id="rId26"/>
      <p:italic r:id="rId27"/>
      <p:boldItalic r:id="rId28"/>
    </p:embeddedFont>
    <p:embeddedFont>
      <p:font typeface="微軟正黑體" panose="020B0604030504040204" pitchFamily="34" charset="-120"/>
      <p:regular r:id="rId19"/>
      <p:bold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7795885-6F38-419F-A716-12A11A54F911}">
  <a:tblStyle styleId="{17795885-6F38-419F-A716-12A11A54F91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2" d="100"/>
          <a:sy n="112" d="100"/>
        </p:scale>
        <p:origin x="768" y="39"/>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5bc98cf2e1_1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5bc98cf2e1_1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5bc98cf2e1_2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5bc98cf2e1_2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5bc98cf2e1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5bc98cf2e1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5b17d42dc9_2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5b17d42dc9_2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5a9dfb0aa9_1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5a9dfb0aa9_1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5b17d42dc9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5b17d42dc9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5bc98cf2e1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5bc98cf2e1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a8cc00de1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a8cc00de1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a95f50d12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a95f50d12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5bc98cf2e1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5bc98cf2e1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5bc98cf2e1_2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5bc98cf2e1_2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5bc98cf2e1_2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5bc98cf2e1_2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5a9dfb0aa9_7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5a9dfb0aa9_7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1299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5bc98cf2e1_2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5bc98cf2e1_2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5bc98cf2e1_2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5bc98cf2e1_2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10" name="Rectangle 9"/>
          <p:cNvSpPr/>
          <p:nvPr/>
        </p:nvSpPr>
        <p:spPr>
          <a:xfrm>
            <a:off x="0" y="0"/>
            <a:ext cx="9144000" cy="3429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9144000" cy="3429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3720103"/>
            <a:ext cx="5829300" cy="1097280"/>
          </a:xfrm>
        </p:spPr>
        <p:txBody>
          <a:bodyPr anchor="ctr">
            <a:normAutofit/>
          </a:bodyPr>
          <a:lstStyle>
            <a:lvl1pPr algn="r">
              <a:defRPr sz="3750" spc="150" baseline="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6457950" y="3720103"/>
            <a:ext cx="2400300" cy="1097280"/>
          </a:xfrm>
        </p:spPr>
        <p:txBody>
          <a:bodyPr lIns="91440" rIns="91440" anchor="ctr">
            <a:normAutofit/>
          </a:bodyPr>
          <a:lstStyle>
            <a:lvl1pPr marL="0" indent="0" algn="l">
              <a:lnSpc>
                <a:spcPct val="100000"/>
              </a:lnSpc>
              <a:spcBef>
                <a:spcPts val="0"/>
              </a:spcBef>
              <a:buNone/>
              <a:defRPr sz="1350">
                <a:solidFill>
                  <a:schemeClr val="tx1">
                    <a:lumMod val="95000"/>
                    <a:lumOff val="5000"/>
                  </a:schemeClr>
                </a:solidFill>
              </a:defRPr>
            </a:lvl1pPr>
            <a:lvl2pPr marL="342900" indent="0" algn="ctr">
              <a:buNone/>
              <a:defRPr sz="1350"/>
            </a:lvl2pPr>
            <a:lvl3pPr marL="685800" indent="0" algn="ctr">
              <a:buNone/>
              <a:defRPr sz="1350"/>
            </a:lvl3pPr>
            <a:lvl4pPr marL="1028700" indent="0" algn="ctr">
              <a:buNone/>
              <a:defRPr sz="1350"/>
            </a:lvl4pPr>
            <a:lvl5pPr marL="1371600" indent="0" algn="ctr">
              <a:buNone/>
              <a:defRPr sz="1350"/>
            </a:lvl5pPr>
            <a:lvl6pPr marL="1714500" indent="0" algn="ctr">
              <a:buNone/>
              <a:defRPr sz="1350"/>
            </a:lvl6pPr>
            <a:lvl7pPr marL="2057400" indent="0" algn="ctr">
              <a:buNone/>
              <a:defRPr sz="1350"/>
            </a:lvl7pPr>
            <a:lvl8pPr marL="2400300" indent="0" algn="ctr">
              <a:buNone/>
              <a:defRPr sz="1350"/>
            </a:lvl8pPr>
            <a:lvl9pPr marL="2743200" indent="0" algn="ctr">
              <a:buNone/>
              <a:defRPr sz="135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6/17/2019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cxnSp>
        <p:nvCxnSpPr>
          <p:cNvPr id="8" name="Straight Connector 7"/>
          <p:cNvCxnSpPr/>
          <p:nvPr/>
        </p:nvCxnSpPr>
        <p:spPr>
          <a:xfrm flipV="1">
            <a:off x="6290132" y="3948080"/>
            <a:ext cx="0" cy="6858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1782048"/>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6/17/2019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319409483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571500"/>
            <a:ext cx="1971675" cy="4057650"/>
          </a:xfrm>
        </p:spPr>
        <p:txBody>
          <a:bodyPr vert="eaVert" lIns="45720" tIns="91440" rIns="45720" bIns="91440"/>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742951" y="571500"/>
            <a:ext cx="5686425" cy="4057650"/>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6/17/2019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cxnSp>
        <p:nvCxnSpPr>
          <p:cNvPr id="7" name="Straight Connector 6"/>
          <p:cNvCxnSpPr/>
          <p:nvPr/>
        </p:nvCxnSpPr>
        <p:spPr>
          <a:xfrm rot="5400000" flipV="1">
            <a:off x="7543800" y="44447"/>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4863743"/>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extLst>
      <p:ext uri="{BB962C8B-B14F-4D97-AF65-F5344CB8AC3E}">
        <p14:creationId xmlns:p14="http://schemas.microsoft.com/office/powerpoint/2010/main" val="5715048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extLst>
      <p:ext uri="{BB962C8B-B14F-4D97-AF65-F5344CB8AC3E}">
        <p14:creationId xmlns:p14="http://schemas.microsoft.com/office/powerpoint/2010/main" val="2478638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6/17/2019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896263633"/>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spTree>
      <p:nvGrpSpPr>
        <p:cNvPr id="1" name=""/>
        <p:cNvGrpSpPr/>
        <p:nvPr/>
      </p:nvGrpSpPr>
      <p:grpSpPr>
        <a:xfrm>
          <a:off x="0" y="0"/>
          <a:ext cx="0" cy="0"/>
          <a:chOff x="0" y="0"/>
          <a:chExt cx="0" cy="0"/>
        </a:xfrm>
      </p:grpSpPr>
      <p:sp>
        <p:nvSpPr>
          <p:cNvPr id="9" name="Rectangle 8"/>
          <p:cNvSpPr/>
          <p:nvPr/>
        </p:nvSpPr>
        <p:spPr>
          <a:xfrm>
            <a:off x="0" y="0"/>
            <a:ext cx="9144000" cy="3429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9144000" cy="3429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3720103"/>
            <a:ext cx="5829300" cy="1097280"/>
          </a:xfrm>
        </p:spPr>
        <p:txBody>
          <a:bodyPr anchor="ctr">
            <a:normAutofit/>
          </a:bodyPr>
          <a:lstStyle>
            <a:lvl1pPr algn="r">
              <a:defRPr sz="3750" b="0" spc="150" baseline="0"/>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457950" y="3720103"/>
            <a:ext cx="2400300" cy="1097280"/>
          </a:xfrm>
        </p:spPr>
        <p:txBody>
          <a:bodyPr lIns="91440" rIns="91440" anchor="ctr">
            <a:normAutofit/>
          </a:bodyPr>
          <a:lstStyle>
            <a:lvl1pPr marL="0" indent="0">
              <a:lnSpc>
                <a:spcPct val="100000"/>
              </a:lnSpc>
              <a:spcBef>
                <a:spcPts val="0"/>
              </a:spcBef>
              <a:buNone/>
              <a:defRPr sz="1350">
                <a:solidFill>
                  <a:schemeClr val="tx1">
                    <a:lumMod val="95000"/>
                    <a:lumOff val="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5A61015F-7CC6-4D0A-9D87-873EA4C304CC}" type="datetimeFigureOut">
              <a:rPr lang="en-US" dirty="0"/>
              <a:t>6/17/2019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cxnSp>
        <p:nvCxnSpPr>
          <p:cNvPr id="8" name="Straight Connector 7"/>
          <p:cNvCxnSpPr/>
          <p:nvPr/>
        </p:nvCxnSpPr>
        <p:spPr>
          <a:xfrm flipV="1">
            <a:off x="6290132" y="3948080"/>
            <a:ext cx="0" cy="6858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8515463"/>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a:xfrm>
            <a:off x="768096" y="438912"/>
            <a:ext cx="7290054" cy="1124712"/>
          </a:xfrm>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768095" y="1714500"/>
            <a:ext cx="3566160" cy="301752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4491990" y="1714500"/>
            <a:ext cx="3566160" cy="301752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6/17/2019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1005054029"/>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768096" y="1634727"/>
            <a:ext cx="3566160" cy="617220"/>
          </a:xfrm>
        </p:spPr>
        <p:txBody>
          <a:bodyPr lIns="137160" rIns="137160" anchor="ctr">
            <a:normAutofit/>
          </a:bodyPr>
          <a:lstStyle>
            <a:lvl1pPr marL="0" indent="0">
              <a:spcBef>
                <a:spcPts val="0"/>
              </a:spcBef>
              <a:spcAft>
                <a:spcPts val="0"/>
              </a:spcAft>
              <a:buNone/>
              <a:defRPr sz="1725" b="0" cap="none" baseline="0">
                <a:solidFill>
                  <a:schemeClr val="accent1"/>
                </a:solidFill>
                <a:latin typeface="+mn-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smtClean="0"/>
              <a:t>編輯母片文字樣式</a:t>
            </a:r>
          </a:p>
        </p:txBody>
      </p:sp>
      <p:sp>
        <p:nvSpPr>
          <p:cNvPr id="4" name="Content Placeholder 3"/>
          <p:cNvSpPr>
            <a:spLocks noGrp="1"/>
          </p:cNvSpPr>
          <p:nvPr>
            <p:ph sz="half" idx="2"/>
          </p:nvPr>
        </p:nvSpPr>
        <p:spPr>
          <a:xfrm>
            <a:off x="768096" y="2225841"/>
            <a:ext cx="3566160" cy="2506179"/>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4493166" y="1634727"/>
            <a:ext cx="3566160" cy="617220"/>
          </a:xfrm>
        </p:spPr>
        <p:txBody>
          <a:bodyPr lIns="137160" rIns="137160" anchor="ctr">
            <a:normAutofit/>
          </a:bodyPr>
          <a:lstStyle>
            <a:lvl1pPr marL="0" indent="0">
              <a:spcBef>
                <a:spcPts val="0"/>
              </a:spcBef>
              <a:spcAft>
                <a:spcPts val="0"/>
              </a:spcAft>
              <a:buNone/>
              <a:defRPr lang="en-US" sz="1725" b="0" kern="1200" cap="none" baseline="0" dirty="0">
                <a:solidFill>
                  <a:schemeClr val="accent1"/>
                </a:solidFill>
                <a:latin typeface="+mn-lt"/>
                <a:ea typeface="+mn-ea"/>
                <a:cs typeface="+mn-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marL="0" lvl="0" indent="0" algn="l" defTabSz="685800" rtl="0" eaLnBrk="1" latinLnBrk="0" hangingPunct="1">
              <a:lnSpc>
                <a:spcPct val="90000"/>
              </a:lnSpc>
              <a:spcBef>
                <a:spcPts val="1350"/>
              </a:spcBef>
              <a:buNone/>
            </a:pPr>
            <a:r>
              <a:rPr lang="zh-TW" altLang="en-US" smtClean="0"/>
              <a:t>編輯母片文字樣式</a:t>
            </a:r>
          </a:p>
        </p:txBody>
      </p:sp>
      <p:sp>
        <p:nvSpPr>
          <p:cNvPr id="6" name="Content Placeholder 5"/>
          <p:cNvSpPr>
            <a:spLocks noGrp="1"/>
          </p:cNvSpPr>
          <p:nvPr>
            <p:ph sz="quarter" idx="4"/>
          </p:nvPr>
        </p:nvSpPr>
        <p:spPr>
          <a:xfrm>
            <a:off x="4493166" y="2225841"/>
            <a:ext cx="3566160" cy="2506179"/>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6/17/2019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3196441979"/>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6/17/2019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303833190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6/17/2019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3296770322"/>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8" name="Title 7"/>
          <p:cNvSpPr>
            <a:spLocks noGrp="1"/>
          </p:cNvSpPr>
          <p:nvPr>
            <p:ph type="title"/>
          </p:nvPr>
        </p:nvSpPr>
        <p:spPr>
          <a:xfrm>
            <a:off x="768096" y="353632"/>
            <a:ext cx="3291840" cy="1303020"/>
          </a:xfrm>
        </p:spPr>
        <p:txBody>
          <a:bodyPr>
            <a:noAutofit/>
          </a:bodyPr>
          <a:lstStyle>
            <a:lvl1pPr>
              <a:lnSpc>
                <a:spcPct val="80000"/>
              </a:lnSpc>
              <a:defRPr sz="300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4286250" y="617220"/>
            <a:ext cx="4258818" cy="3888486"/>
          </a:xfrm>
        </p:spPr>
        <p:txBody>
          <a:bodyPr/>
          <a:lstStyle>
            <a:lvl1pPr>
              <a:defRPr sz="1800"/>
            </a:lvl1pPr>
            <a:lvl2pPr>
              <a:defRPr sz="1500"/>
            </a:lvl2pPr>
            <a:lvl3pPr>
              <a:defRPr sz="1200"/>
            </a:lvl3pPr>
            <a:lvl4pPr>
              <a:defRPr sz="1200"/>
            </a:lvl4pPr>
            <a:lvl5pPr>
              <a:defRPr sz="1200"/>
            </a:lvl5pPr>
            <a:lvl6pPr>
              <a:defRPr sz="1200"/>
            </a:lvl6pPr>
            <a:lvl7pPr>
              <a:defRPr sz="1200"/>
            </a:lvl7pPr>
            <a:lvl8pPr>
              <a:defRPr sz="1200"/>
            </a:lvl8pPr>
            <a:lvl9pPr>
              <a:defRPr sz="12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768096" y="1693129"/>
            <a:ext cx="3291840" cy="2821721"/>
          </a:xfrm>
        </p:spPr>
        <p:txBody>
          <a:bodyPr lIns="91440" rIns="91440">
            <a:normAutofit/>
          </a:bodyPr>
          <a:lstStyle>
            <a:lvl1pPr marL="0" indent="0">
              <a:lnSpc>
                <a:spcPct val="108000"/>
              </a:lnSpc>
              <a:spcBef>
                <a:spcPts val="450"/>
              </a:spcBef>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05C68B11-C5A8-448C-8CE9-B1A273C79CFC}" type="datetimeFigureOut">
              <a:rPr lang="en-US" dirty="0"/>
              <a:t>6/17/2019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202311936"/>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342900" y="3720104"/>
            <a:ext cx="5829300" cy="1097280"/>
          </a:xfrm>
        </p:spPr>
        <p:txBody>
          <a:bodyPr anchor="ctr">
            <a:normAutofit/>
          </a:bodyPr>
          <a:lstStyle>
            <a:lvl1pPr algn="r">
              <a:defRPr sz="3750" spc="150" baseline="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0" y="-1"/>
            <a:ext cx="9141714" cy="3429000"/>
          </a:xfrm>
          <a:solidFill>
            <a:schemeClr val="accent1">
              <a:lumMod val="60000"/>
              <a:lumOff val="40000"/>
            </a:schemeClr>
          </a:solidFill>
        </p:spPr>
        <p:txBody>
          <a:bodyPr lIns="457200" tIns="365760" rIns="45720" bIns="4572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6457950" y="3720104"/>
            <a:ext cx="2400300" cy="1097280"/>
          </a:xfrm>
        </p:spPr>
        <p:txBody>
          <a:bodyPr lIns="91440" rIns="91440" anchor="ctr">
            <a:normAutofit/>
          </a:bodyPr>
          <a:lstStyle>
            <a:lvl1pPr marL="0" indent="0">
              <a:lnSpc>
                <a:spcPct val="100000"/>
              </a:lnSpc>
              <a:spcBef>
                <a:spcPts val="0"/>
              </a:spcBef>
              <a:buNone/>
              <a:defRPr sz="135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C7616CA0-919D-4A49-9C8A-62FDFB3A5183}" type="datetimeFigureOut">
              <a:rPr lang="en-US" dirty="0"/>
              <a:t>6/17/2019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cxnSp>
        <p:nvCxnSpPr>
          <p:cNvPr id="8" name="Straight Connector 7"/>
          <p:cNvCxnSpPr/>
          <p:nvPr/>
        </p:nvCxnSpPr>
        <p:spPr>
          <a:xfrm flipV="1">
            <a:off x="6290132" y="3948080"/>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350936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438912"/>
            <a:ext cx="7290054" cy="1124712"/>
          </a:xfrm>
          <a:prstGeom prst="rect">
            <a:avLst/>
          </a:prstGeom>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768096" y="1714500"/>
            <a:ext cx="7290055" cy="3017520"/>
          </a:xfrm>
          <a:prstGeom prst="rect">
            <a:avLst/>
          </a:prstGeom>
        </p:spPr>
        <p:txBody>
          <a:bodyPr vert="horz" lIns="45720" tIns="45720" rIns="4572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768097" y="4853028"/>
            <a:ext cx="1615607" cy="205740"/>
          </a:xfrm>
          <a:prstGeom prst="rect">
            <a:avLst/>
          </a:prstGeom>
        </p:spPr>
        <p:txBody>
          <a:bodyPr vert="horz" lIns="91440" tIns="45720" rIns="91440" bIns="45720" rtlCol="0" anchor="ctr"/>
          <a:lstStyle>
            <a:lvl1pPr algn="l">
              <a:defRPr sz="750">
                <a:solidFill>
                  <a:schemeClr val="tx1">
                    <a:lumMod val="95000"/>
                    <a:lumOff val="5000"/>
                  </a:schemeClr>
                </a:solidFill>
                <a:latin typeface="+mj-lt"/>
              </a:defRPr>
            </a:lvl1pPr>
          </a:lstStyle>
          <a:p>
            <a:fld id="{90298CD5-6C1E-4009-B41F-6DF62E31D3BE}" type="datetimeFigureOut">
              <a:rPr lang="en-US" dirty="0"/>
              <a:pPr/>
              <a:t>6/17/2019</a:t>
            </a:fld>
            <a:endParaRPr lang="en-US" dirty="0"/>
          </a:p>
        </p:txBody>
      </p:sp>
      <p:sp>
        <p:nvSpPr>
          <p:cNvPr id="5" name="Footer Placeholder 4"/>
          <p:cNvSpPr>
            <a:spLocks noGrp="1"/>
          </p:cNvSpPr>
          <p:nvPr>
            <p:ph type="ftr" sz="quarter" idx="3"/>
          </p:nvPr>
        </p:nvSpPr>
        <p:spPr>
          <a:xfrm>
            <a:off x="3632200" y="4853028"/>
            <a:ext cx="4426094" cy="205740"/>
          </a:xfrm>
          <a:prstGeom prst="rect">
            <a:avLst/>
          </a:prstGeom>
        </p:spPr>
        <p:txBody>
          <a:bodyPr vert="horz" lIns="91440" tIns="45720" rIns="91440" bIns="45720" rtlCol="0" anchor="ctr"/>
          <a:lstStyle>
            <a:lvl1pPr algn="r">
              <a:defRPr sz="75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8128000" y="4853028"/>
            <a:ext cx="730250" cy="205740"/>
          </a:xfrm>
          <a:prstGeom prst="rect">
            <a:avLst/>
          </a:prstGeom>
        </p:spPr>
        <p:txBody>
          <a:bodyPr vert="horz" lIns="91440" tIns="45720" rIns="91440" bIns="45720" rtlCol="0" anchor="ctr"/>
          <a:lstStyle>
            <a:lvl1pPr algn="l">
              <a:defRPr sz="750">
                <a:solidFill>
                  <a:schemeClr val="tx1">
                    <a:lumMod val="95000"/>
                    <a:lumOff val="5000"/>
                  </a:schemeClr>
                </a:solidFill>
                <a:latin typeface="+mj-lt"/>
              </a:defRPr>
            </a:lvl1pPr>
          </a:lstStyle>
          <a:p>
            <a:pPr marL="0" lvl="0" indent="0" algn="r" rtl="0">
              <a:spcBef>
                <a:spcPts val="0"/>
              </a:spcBef>
              <a:spcAft>
                <a:spcPts val="0"/>
              </a:spcAft>
              <a:buNone/>
            </a:pPr>
            <a:fld id="{00000000-1234-1234-1234-123412341234}" type="slidenum">
              <a:rPr lang="en-US" altLang="zh-TW" smtClean="0"/>
              <a:t>‹#›</a:t>
            </a:fld>
            <a:endParaRPr lang="zh-TW" altLang="en-US"/>
          </a:p>
        </p:txBody>
      </p:sp>
      <p:cxnSp>
        <p:nvCxnSpPr>
          <p:cNvPr id="7" name="Straight Connector 6"/>
          <p:cNvCxnSpPr/>
          <p:nvPr/>
        </p:nvCxnSpPr>
        <p:spPr>
          <a:xfrm flipV="1">
            <a:off x="571500" y="61974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17087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l" defTabSz="685800" rtl="0" eaLnBrk="1" latinLnBrk="0" hangingPunct="1">
        <a:lnSpc>
          <a:spcPct val="80000"/>
        </a:lnSpc>
        <a:spcBef>
          <a:spcPct val="0"/>
        </a:spcBef>
        <a:buNone/>
        <a:defRPr sz="3750" kern="1200" cap="all" spc="75" baseline="0">
          <a:solidFill>
            <a:schemeClr val="tx1">
              <a:lumMod val="95000"/>
              <a:lumOff val="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Tw Cen MT" panose="020B0602020104020603" pitchFamily="34" charset="0"/>
        <a:buChar char=" "/>
        <a:defRPr sz="1650" kern="1200">
          <a:solidFill>
            <a:schemeClr val="tx1"/>
          </a:solidFill>
          <a:latin typeface="+mn-lt"/>
          <a:ea typeface="+mn-ea"/>
          <a:cs typeface="+mn-cs"/>
        </a:defRPr>
      </a:lvl1pPr>
      <a:lvl2pPr marL="198882" indent="-102870" algn="l" defTabSz="685800" rtl="0" eaLnBrk="1" latinLnBrk="0" hangingPunct="1">
        <a:lnSpc>
          <a:spcPct val="90000"/>
        </a:lnSpc>
        <a:spcBef>
          <a:spcPts val="150"/>
        </a:spcBef>
        <a:spcAft>
          <a:spcPts val="300"/>
        </a:spcAft>
        <a:buClr>
          <a:schemeClr val="accent1"/>
        </a:buClr>
        <a:buFont typeface="Wingdings 3" pitchFamily="18" charset="2"/>
        <a:buChar char=""/>
        <a:defRPr sz="1350" kern="1200">
          <a:solidFill>
            <a:schemeClr val="tx1"/>
          </a:solidFill>
          <a:latin typeface="+mn-lt"/>
          <a:ea typeface="+mn-ea"/>
          <a:cs typeface="+mn-cs"/>
        </a:defRPr>
      </a:lvl2pPr>
      <a:lvl3pPr marL="336042"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3pPr>
      <a:lvl4pPr marL="445770"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4pPr>
      <a:lvl5pPr marL="582930"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5pPr>
      <a:lvl6pPr marL="685800"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6pPr>
      <a:lvl7pPr marL="795528"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7pPr>
      <a:lvl8pPr marL="912114"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8pPr>
      <a:lvl9pPr marL="1021842"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hyperlink" Target="https://youtu.be/i4crzixmy6c"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www.selaw.com.tw/LawArticle.aspx?LawID=G0101073&amp;ModifyDate=1080328&amp;rng=17"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c.ltn.com.tw/article/paper/1117744" TargetMode="External"/><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hyperlink" Target="https://www.nomurafunds.com.tw/Web/RoboContent/#/myplan/startplan"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0"/>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zh-TW" sz="4500"/>
              <a:t>Julia: Give You A Better Choice</a:t>
            </a:r>
            <a:endParaRPr sz="4500"/>
          </a:p>
        </p:txBody>
      </p:sp>
      <p:sp>
        <p:nvSpPr>
          <p:cNvPr id="188" name="Google Shape;188;p30"/>
          <p:cNvSpPr txBox="1">
            <a:spLocks noGrp="1"/>
          </p:cNvSpPr>
          <p:nvPr>
            <p:ph type="subTitle" idx="1"/>
          </p:nvPr>
        </p:nvSpPr>
        <p:spPr>
          <a:xfrm>
            <a:off x="6281715" y="4046220"/>
            <a:ext cx="2763668" cy="109728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TW" sz="2400" dirty="0"/>
              <a:t>Group 1: 風險適性</a:t>
            </a:r>
            <a:endParaRPr sz="2400" dirty="0"/>
          </a:p>
        </p:txBody>
      </p:sp>
      <p:sp>
        <p:nvSpPr>
          <p:cNvPr id="189" name="Google Shape;189;p30"/>
          <p:cNvSpPr txBox="1">
            <a:spLocks noGrp="1"/>
          </p:cNvSpPr>
          <p:nvPr>
            <p:ph type="sldNum" sz="quarter"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TW"/>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標題 8"/>
          <p:cNvSpPr>
            <a:spLocks noGrp="1"/>
          </p:cNvSpPr>
          <p:nvPr>
            <p:ph type="title"/>
          </p:nvPr>
        </p:nvSpPr>
        <p:spPr/>
        <p:txBody>
          <a:bodyPr/>
          <a:lstStyle/>
          <a:p>
            <a:r>
              <a:rPr lang="en-US" altLang="zh-TW" dirty="0" smtClean="0"/>
              <a:t>Riskiness vs Invest amount </a:t>
            </a:r>
            <a:endParaRPr lang="zh-TW" altLang="en-US" dirty="0"/>
          </a:p>
        </p:txBody>
      </p:sp>
      <p:sp>
        <p:nvSpPr>
          <p:cNvPr id="10" name="文字版面配置區 9"/>
          <p:cNvSpPr>
            <a:spLocks noGrp="1"/>
          </p:cNvSpPr>
          <p:nvPr>
            <p:ph type="body" idx="1"/>
          </p:nvPr>
        </p:nvSpPr>
        <p:spPr/>
        <p:txBody>
          <a:bodyPr>
            <a:normAutofit/>
          </a:bodyPr>
          <a:lstStyle/>
          <a:p>
            <a:r>
              <a:rPr lang="en-US" altLang="zh-TW" sz="2800" dirty="0" smtClean="0"/>
              <a:t>Risk</a:t>
            </a:r>
            <a:endParaRPr lang="zh-TW" altLang="en-US" sz="2800" dirty="0"/>
          </a:p>
        </p:txBody>
      </p:sp>
      <p:sp>
        <p:nvSpPr>
          <p:cNvPr id="11" name="內容版面配置區 10"/>
          <p:cNvSpPr>
            <a:spLocks noGrp="1"/>
          </p:cNvSpPr>
          <p:nvPr>
            <p:ph sz="half" idx="2"/>
          </p:nvPr>
        </p:nvSpPr>
        <p:spPr/>
        <p:txBody>
          <a:bodyPr/>
          <a:lstStyle/>
          <a:p>
            <a:endParaRPr lang="zh-TW" altLang="en-US"/>
          </a:p>
        </p:txBody>
      </p:sp>
      <p:sp>
        <p:nvSpPr>
          <p:cNvPr id="12" name="文字版面配置區 11"/>
          <p:cNvSpPr>
            <a:spLocks noGrp="1"/>
          </p:cNvSpPr>
          <p:nvPr>
            <p:ph type="body" sz="quarter" idx="3"/>
          </p:nvPr>
        </p:nvSpPr>
        <p:spPr/>
        <p:txBody>
          <a:bodyPr>
            <a:normAutofit/>
          </a:bodyPr>
          <a:lstStyle/>
          <a:p>
            <a:r>
              <a:rPr lang="en-US" altLang="zh-TW" sz="2800" dirty="0" smtClean="0"/>
              <a:t>Weighted risk</a:t>
            </a:r>
            <a:endParaRPr lang="zh-TW" altLang="en-US" sz="2800" dirty="0"/>
          </a:p>
        </p:txBody>
      </p:sp>
      <p:sp>
        <p:nvSpPr>
          <p:cNvPr id="13" name="內容版面配置區 12"/>
          <p:cNvSpPr>
            <a:spLocks noGrp="1"/>
          </p:cNvSpPr>
          <p:nvPr>
            <p:ph sz="quarter" idx="4"/>
          </p:nvPr>
        </p:nvSpPr>
        <p:spPr/>
        <p:txBody>
          <a:bodyPr/>
          <a:lstStyle/>
          <a:p>
            <a:endParaRPr lang="zh-TW" altLang="en-US"/>
          </a:p>
        </p:txBody>
      </p:sp>
      <p:sp>
        <p:nvSpPr>
          <p:cNvPr id="5" name="投影片編號版面配置區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10</a:t>
            </a:fld>
            <a:endParaRPr lang="zh-TW" altLang="en-US"/>
          </a:p>
        </p:txBody>
      </p:sp>
      <p:pic>
        <p:nvPicPr>
          <p:cNvPr id="6" name="Google Shape;114;p20"/>
          <p:cNvPicPr preferRelativeResize="0"/>
          <p:nvPr/>
        </p:nvPicPr>
        <p:blipFill>
          <a:blip r:embed="rId2">
            <a:alphaModFix/>
          </a:blip>
          <a:stretch>
            <a:fillRect/>
          </a:stretch>
        </p:blipFill>
        <p:spPr>
          <a:xfrm>
            <a:off x="266238" y="2121980"/>
            <a:ext cx="4068017" cy="2692442"/>
          </a:xfrm>
          <a:prstGeom prst="rect">
            <a:avLst/>
          </a:prstGeom>
          <a:noFill/>
          <a:ln>
            <a:noFill/>
          </a:ln>
        </p:spPr>
      </p:pic>
      <p:pic>
        <p:nvPicPr>
          <p:cNvPr id="14" name="Google Shape;121;p21"/>
          <p:cNvPicPr preferRelativeResize="0"/>
          <p:nvPr/>
        </p:nvPicPr>
        <p:blipFill>
          <a:blip r:embed="rId3">
            <a:alphaModFix/>
          </a:blip>
          <a:stretch>
            <a:fillRect/>
          </a:stretch>
        </p:blipFill>
        <p:spPr>
          <a:xfrm>
            <a:off x="4493166" y="2121980"/>
            <a:ext cx="4174495" cy="2692442"/>
          </a:xfrm>
          <a:prstGeom prst="rect">
            <a:avLst/>
          </a:prstGeom>
          <a:noFill/>
          <a:ln>
            <a:noFill/>
          </a:ln>
        </p:spPr>
      </p:pic>
    </p:spTree>
    <p:extLst>
      <p:ext uri="{BB962C8B-B14F-4D97-AF65-F5344CB8AC3E}">
        <p14:creationId xmlns:p14="http://schemas.microsoft.com/office/powerpoint/2010/main" val="3264848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6"/>
          <p:cNvSpPr txBox="1">
            <a:spLocks noGrp="1"/>
          </p:cNvSpPr>
          <p:nvPr>
            <p:ph type="title"/>
          </p:nvPr>
        </p:nvSpPr>
        <p:spPr>
          <a:xfrm>
            <a:off x="623400" y="700207"/>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zh-TW" dirty="0"/>
              <a:t>Solution</a:t>
            </a:r>
            <a:endParaRPr dirty="0"/>
          </a:p>
        </p:txBody>
      </p:sp>
      <p:sp>
        <p:nvSpPr>
          <p:cNvPr id="237" name="Google Shape;237;p36"/>
          <p:cNvSpPr txBox="1">
            <a:spLocks noGrp="1"/>
          </p:cNvSpPr>
          <p:nvPr>
            <p:ph type="body" idx="1"/>
          </p:nvPr>
        </p:nvSpPr>
        <p:spPr>
          <a:xfrm>
            <a:off x="341471" y="1913766"/>
            <a:ext cx="39999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zh-TW" sz="1800" dirty="0"/>
              <a:t>對於新用戶，我們提出一個具有鑑別力的問題，並找出與使用者回答最相似的人都選擇了哪些基金推薦得新用戶。</a:t>
            </a:r>
            <a:endParaRPr sz="1800" dirty="0"/>
          </a:p>
          <a:p>
            <a:pPr marL="457200" lvl="0" indent="0" algn="l" rtl="0">
              <a:spcBef>
                <a:spcPts val="1600"/>
              </a:spcBef>
              <a:spcAft>
                <a:spcPts val="1600"/>
              </a:spcAft>
              <a:buNone/>
            </a:pPr>
            <a:endParaRPr sz="1800" dirty="0"/>
          </a:p>
        </p:txBody>
      </p:sp>
      <p:sp>
        <p:nvSpPr>
          <p:cNvPr id="239" name="Google Shape;239;p36"/>
          <p:cNvSpPr txBox="1">
            <a:spLocks noGrp="1"/>
          </p:cNvSpPr>
          <p:nvPr>
            <p:ph type="body" idx="2"/>
          </p:nvPr>
        </p:nvSpPr>
        <p:spPr>
          <a:xfrm>
            <a:off x="4849412" y="1913766"/>
            <a:ext cx="39999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zh-TW" sz="1800" dirty="0"/>
              <a:t>對於舊用戶，我們利用 LightFM 建構基於 user-item interaction 的用戶特徵，推薦他還有可能有興趣的商品。</a:t>
            </a:r>
            <a:endParaRPr sz="1800" dirty="0"/>
          </a:p>
        </p:txBody>
      </p:sp>
      <p:sp>
        <p:nvSpPr>
          <p:cNvPr id="238" name="Google Shape;238;p3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TW"/>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7"/>
          <p:cNvSpPr txBox="1">
            <a:spLocks noGrp="1"/>
          </p:cNvSpPr>
          <p:nvPr>
            <p:ph type="title"/>
          </p:nvPr>
        </p:nvSpPr>
        <p:spPr>
          <a:xfrm>
            <a:off x="583893" y="653423"/>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dirty="0"/>
              <a:t>Product features</a:t>
            </a:r>
            <a:endParaRPr dirty="0"/>
          </a:p>
        </p:txBody>
      </p:sp>
      <p:sp>
        <p:nvSpPr>
          <p:cNvPr id="245" name="Google Shape;245;p37"/>
          <p:cNvSpPr txBox="1">
            <a:spLocks noGrp="1"/>
          </p:cNvSpPr>
          <p:nvPr>
            <p:ph type="body" idx="1"/>
          </p:nvPr>
        </p:nvSpPr>
        <p:spPr>
          <a:xfrm>
            <a:off x="469061" y="1462945"/>
            <a:ext cx="39999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zh-TW" sz="2400" dirty="0"/>
              <a:t>For customers:</a:t>
            </a:r>
            <a:endParaRPr sz="2400" dirty="0"/>
          </a:p>
          <a:p>
            <a:pPr marL="914400" lvl="1" indent="-317500" algn="l" rtl="0">
              <a:spcBef>
                <a:spcPts val="0"/>
              </a:spcBef>
              <a:spcAft>
                <a:spcPts val="0"/>
              </a:spcAft>
              <a:buSzPts val="1400"/>
              <a:buChar char="○"/>
            </a:pPr>
            <a:r>
              <a:rPr lang="zh-TW" sz="1800" dirty="0"/>
              <a:t>Data </a:t>
            </a:r>
            <a:r>
              <a:rPr lang="zh-TW" sz="1800" dirty="0" smtClean="0"/>
              <a:t>driven</a:t>
            </a:r>
            <a:r>
              <a:rPr lang="en-US" altLang="zh-TW" sz="1800" dirty="0" smtClean="0"/>
              <a:t>.</a:t>
            </a:r>
            <a:endParaRPr sz="1800" dirty="0"/>
          </a:p>
          <a:p>
            <a:pPr marL="914400" lvl="1" indent="-317500" algn="l" rtl="0">
              <a:spcBef>
                <a:spcPts val="0"/>
              </a:spcBef>
              <a:spcAft>
                <a:spcPts val="0"/>
              </a:spcAft>
              <a:buSzPts val="1400"/>
              <a:buChar char="○"/>
            </a:pPr>
            <a:r>
              <a:rPr lang="zh-TW" sz="1800" dirty="0"/>
              <a:t>Comfort to </a:t>
            </a:r>
            <a:r>
              <a:rPr lang="zh-TW" sz="1800" dirty="0" smtClean="0"/>
              <a:t>use</a:t>
            </a:r>
            <a:r>
              <a:rPr lang="en-US" altLang="zh-TW" sz="1800" dirty="0" smtClean="0"/>
              <a:t>.</a:t>
            </a:r>
            <a:endParaRPr sz="1800" dirty="0"/>
          </a:p>
          <a:p>
            <a:pPr marL="914400" lvl="1" indent="-317500" algn="l" rtl="0">
              <a:spcBef>
                <a:spcPts val="0"/>
              </a:spcBef>
              <a:spcAft>
                <a:spcPts val="0"/>
              </a:spcAft>
              <a:buSzPts val="1400"/>
              <a:buChar char="○"/>
            </a:pPr>
            <a:r>
              <a:rPr lang="zh-TW" sz="1800" dirty="0"/>
              <a:t>Get your foot in the door !</a:t>
            </a:r>
            <a:endParaRPr sz="1800" dirty="0"/>
          </a:p>
        </p:txBody>
      </p:sp>
      <p:sp>
        <p:nvSpPr>
          <p:cNvPr id="247" name="Google Shape;247;p37"/>
          <p:cNvSpPr txBox="1">
            <a:spLocks noGrp="1"/>
          </p:cNvSpPr>
          <p:nvPr>
            <p:ph type="body" idx="2"/>
          </p:nvPr>
        </p:nvSpPr>
        <p:spPr>
          <a:xfrm>
            <a:off x="4116927" y="1462945"/>
            <a:ext cx="4779168"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zh-TW" sz="2400" dirty="0"/>
              <a:t>For banks:</a:t>
            </a:r>
            <a:endParaRPr sz="2400" dirty="0"/>
          </a:p>
          <a:p>
            <a:pPr marL="914400" lvl="1" indent="-317500" algn="l" rtl="0">
              <a:spcBef>
                <a:spcPts val="0"/>
              </a:spcBef>
              <a:spcAft>
                <a:spcPts val="0"/>
              </a:spcAft>
              <a:buSzPts val="1400"/>
              <a:buChar char="○"/>
            </a:pPr>
            <a:r>
              <a:rPr lang="zh-TW" sz="1800" dirty="0"/>
              <a:t>Attractive to </a:t>
            </a:r>
            <a:r>
              <a:rPr lang="zh-TW" sz="1800" dirty="0" smtClean="0"/>
              <a:t>user</a:t>
            </a:r>
            <a:r>
              <a:rPr lang="en-US" altLang="zh-TW" sz="1800" dirty="0" smtClean="0"/>
              <a:t>.</a:t>
            </a:r>
            <a:endParaRPr sz="1800" dirty="0"/>
          </a:p>
          <a:p>
            <a:pPr marL="914400" lvl="1" indent="-317500" algn="l" rtl="0">
              <a:spcBef>
                <a:spcPts val="0"/>
              </a:spcBef>
              <a:spcAft>
                <a:spcPts val="0"/>
              </a:spcAft>
              <a:buSzPts val="1400"/>
              <a:buChar char="○"/>
            </a:pPr>
            <a:r>
              <a:rPr lang="zh-TW" sz="1800" dirty="0"/>
              <a:t>Reduce the </a:t>
            </a:r>
            <a:r>
              <a:rPr lang="zh-TW" sz="1800" dirty="0" smtClean="0"/>
              <a:t>cost</a:t>
            </a:r>
            <a:r>
              <a:rPr lang="en-US" altLang="zh-TW" sz="1800" dirty="0" smtClean="0"/>
              <a:t>.</a:t>
            </a:r>
            <a:endParaRPr sz="1800" dirty="0"/>
          </a:p>
          <a:p>
            <a:pPr marL="914400" lvl="1" indent="-317500" algn="l" rtl="0">
              <a:spcBef>
                <a:spcPts val="0"/>
              </a:spcBef>
              <a:spcAft>
                <a:spcPts val="0"/>
              </a:spcAft>
              <a:buSzPts val="1400"/>
              <a:buChar char="○"/>
            </a:pPr>
            <a:r>
              <a:rPr lang="zh-TW" sz="1800" dirty="0"/>
              <a:t>Benefit to running a comprehensive </a:t>
            </a:r>
            <a:r>
              <a:rPr lang="zh-TW" sz="1800" dirty="0" smtClean="0"/>
              <a:t>KYC</a:t>
            </a:r>
            <a:r>
              <a:rPr lang="en-US" altLang="zh-TW" sz="1800" dirty="0" smtClean="0"/>
              <a:t>.</a:t>
            </a:r>
            <a:endParaRPr sz="1800" dirty="0"/>
          </a:p>
          <a:p>
            <a:pPr marL="0" lvl="0" indent="0" algn="l" rtl="0">
              <a:spcBef>
                <a:spcPts val="1600"/>
              </a:spcBef>
              <a:spcAft>
                <a:spcPts val="1600"/>
              </a:spcAft>
              <a:buNone/>
            </a:pPr>
            <a:endParaRPr dirty="0"/>
          </a:p>
        </p:txBody>
      </p:sp>
      <p:sp>
        <p:nvSpPr>
          <p:cNvPr id="246" name="Google Shape;246;p37"/>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TW"/>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8"/>
          <p:cNvSpPr txBox="1">
            <a:spLocks noGrp="1"/>
          </p:cNvSpPr>
          <p:nvPr>
            <p:ph type="title"/>
          </p:nvPr>
        </p:nvSpPr>
        <p:spPr>
          <a:xfrm>
            <a:off x="702978" y="657676"/>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Our App: Julia</a:t>
            </a:r>
            <a:endParaRPr/>
          </a:p>
        </p:txBody>
      </p:sp>
      <p:sp>
        <p:nvSpPr>
          <p:cNvPr id="253" name="Google Shape;253;p38"/>
          <p:cNvSpPr txBox="1">
            <a:spLocks noGrp="1"/>
          </p:cNvSpPr>
          <p:nvPr>
            <p:ph type="body" idx="1"/>
          </p:nvPr>
        </p:nvSpPr>
        <p:spPr>
          <a:xfrm>
            <a:off x="4766566" y="3197775"/>
            <a:ext cx="3372900" cy="48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Line ID: @705ijejy</a:t>
            </a:r>
            <a:endParaRPr/>
          </a:p>
          <a:p>
            <a:pPr marL="0" lvl="0" indent="0" algn="l" rtl="0">
              <a:spcBef>
                <a:spcPts val="1600"/>
              </a:spcBef>
              <a:spcAft>
                <a:spcPts val="1600"/>
              </a:spcAft>
              <a:buNone/>
            </a:pPr>
            <a:endParaRPr/>
          </a:p>
        </p:txBody>
      </p:sp>
      <p:sp>
        <p:nvSpPr>
          <p:cNvPr id="256" name="Google Shape;256;p3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TW"/>
              <a:t>13</a:t>
            </a:fld>
            <a:endParaRPr/>
          </a:p>
        </p:txBody>
      </p:sp>
      <p:pic>
        <p:nvPicPr>
          <p:cNvPr id="254" name="Google Shape;254;p38"/>
          <p:cNvPicPr preferRelativeResize="0"/>
          <p:nvPr/>
        </p:nvPicPr>
        <p:blipFill rotWithShape="1">
          <a:blip r:embed="rId3">
            <a:alphaModFix/>
          </a:blip>
          <a:srcRect l="7237" t="7330" r="7416" b="7330"/>
          <a:stretch/>
        </p:blipFill>
        <p:spPr>
          <a:xfrm>
            <a:off x="4837850" y="1463337"/>
            <a:ext cx="1734425" cy="1734425"/>
          </a:xfrm>
          <a:prstGeom prst="rect">
            <a:avLst/>
          </a:prstGeom>
          <a:noFill/>
          <a:ln>
            <a:noFill/>
          </a:ln>
        </p:spPr>
      </p:pic>
      <p:pic>
        <p:nvPicPr>
          <p:cNvPr id="255" name="Google Shape;255;p38"/>
          <p:cNvPicPr preferRelativeResize="0"/>
          <p:nvPr/>
        </p:nvPicPr>
        <p:blipFill rotWithShape="1">
          <a:blip r:embed="rId4">
            <a:alphaModFix/>
          </a:blip>
          <a:srcRect l="19369" t="9079" r="18430" b="26892"/>
          <a:stretch/>
        </p:blipFill>
        <p:spPr>
          <a:xfrm>
            <a:off x="2390425" y="1463325"/>
            <a:ext cx="1734425" cy="1785235"/>
          </a:xfrm>
          <a:prstGeom prst="rect">
            <a:avLst/>
          </a:prstGeom>
          <a:noFill/>
          <a:ln>
            <a:noFill/>
          </a:ln>
        </p:spPr>
      </p:pic>
      <p:sp>
        <p:nvSpPr>
          <p:cNvPr id="257" name="Google Shape;257;p38"/>
          <p:cNvSpPr txBox="1"/>
          <p:nvPr/>
        </p:nvSpPr>
        <p:spPr>
          <a:xfrm>
            <a:off x="2806125" y="3190275"/>
            <a:ext cx="903000" cy="49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TW" sz="2400" b="1">
                <a:solidFill>
                  <a:srgbClr val="741B47"/>
                </a:solidFill>
              </a:rPr>
              <a:t>Julia</a:t>
            </a:r>
            <a:endParaRPr sz="2400" b="1">
              <a:solidFill>
                <a:srgbClr val="741B47"/>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9"/>
          <p:cNvSpPr txBox="1">
            <a:spLocks noGrp="1"/>
          </p:cNvSpPr>
          <p:nvPr>
            <p:ph type="title"/>
          </p:nvPr>
        </p:nvSpPr>
        <p:spPr>
          <a:xfrm>
            <a:off x="660448" y="687448"/>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zh-TW" dirty="0" smtClean="0"/>
              <a:t>Julia</a:t>
            </a:r>
            <a:endParaRPr dirty="0"/>
          </a:p>
          <a:p>
            <a:pPr marL="0" lvl="0" indent="0" algn="l" rtl="0">
              <a:spcBef>
                <a:spcPts val="0"/>
              </a:spcBef>
              <a:spcAft>
                <a:spcPts val="0"/>
              </a:spcAft>
              <a:buNone/>
            </a:pPr>
            <a:endParaRPr dirty="0"/>
          </a:p>
        </p:txBody>
      </p:sp>
      <p:sp>
        <p:nvSpPr>
          <p:cNvPr id="265" name="Google Shape;265;p39"/>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TW"/>
              <a:t>14</a:t>
            </a:fld>
            <a:endParaRPr/>
          </a:p>
        </p:txBody>
      </p:sp>
      <p:pic>
        <p:nvPicPr>
          <p:cNvPr id="263" name="Google Shape;263;p39"/>
          <p:cNvPicPr preferRelativeResize="0"/>
          <p:nvPr/>
        </p:nvPicPr>
        <p:blipFill>
          <a:blip r:embed="rId3">
            <a:alphaModFix/>
          </a:blip>
          <a:stretch>
            <a:fillRect/>
          </a:stretch>
        </p:blipFill>
        <p:spPr>
          <a:xfrm>
            <a:off x="4298150" y="836700"/>
            <a:ext cx="2287802" cy="4067201"/>
          </a:xfrm>
          <a:prstGeom prst="rect">
            <a:avLst/>
          </a:prstGeom>
          <a:noFill/>
          <a:ln>
            <a:noFill/>
          </a:ln>
        </p:spPr>
      </p:pic>
      <p:sp>
        <p:nvSpPr>
          <p:cNvPr id="264" name="Google Shape;264;p39"/>
          <p:cNvSpPr txBox="1"/>
          <p:nvPr/>
        </p:nvSpPr>
        <p:spPr>
          <a:xfrm>
            <a:off x="1207475" y="2684425"/>
            <a:ext cx="2806200" cy="197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TW">
                <a:latin typeface="Microsoft JhengHei"/>
                <a:ea typeface="Microsoft JhengHei"/>
                <a:cs typeface="Microsoft JhengHei"/>
                <a:sym typeface="Microsoft JhengHei"/>
              </a:rPr>
              <a:t>透過老顧客的購買紀錄以及問卷資料，Julia 可以直接提供用戶感興趣的投資選項。</a:t>
            </a:r>
            <a:endParaRPr>
              <a:latin typeface="Microsoft JhengHei"/>
              <a:ea typeface="Microsoft JhengHei"/>
              <a:cs typeface="Microsoft JhengHei"/>
              <a:sym typeface="Microsoft JhengHe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0"/>
          <p:cNvSpPr txBox="1">
            <a:spLocks noGrp="1"/>
          </p:cNvSpPr>
          <p:nvPr>
            <p:ph type="title"/>
          </p:nvPr>
        </p:nvSpPr>
        <p:spPr>
          <a:xfrm>
            <a:off x="626700" y="687448"/>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zh-TW" dirty="0" smtClean="0"/>
              <a:t>Julia</a:t>
            </a:r>
            <a:endParaRPr dirty="0"/>
          </a:p>
          <a:p>
            <a:pPr marL="0" lvl="0" indent="0" algn="l" rtl="0">
              <a:spcBef>
                <a:spcPts val="0"/>
              </a:spcBef>
              <a:spcAft>
                <a:spcPts val="0"/>
              </a:spcAft>
              <a:buClr>
                <a:schemeClr val="dk1"/>
              </a:buClr>
              <a:buSzPts val="1100"/>
              <a:buFont typeface="Arial"/>
              <a:buNone/>
            </a:pPr>
            <a:endParaRPr dirty="0"/>
          </a:p>
        </p:txBody>
      </p:sp>
      <p:sp>
        <p:nvSpPr>
          <p:cNvPr id="274" name="Google Shape;274;p4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TW"/>
              <a:t>15</a:t>
            </a:fld>
            <a:endParaRPr/>
          </a:p>
        </p:txBody>
      </p:sp>
      <p:pic>
        <p:nvPicPr>
          <p:cNvPr id="271" name="Google Shape;271;p40"/>
          <p:cNvPicPr preferRelativeResize="0"/>
          <p:nvPr/>
        </p:nvPicPr>
        <p:blipFill>
          <a:blip r:embed="rId3">
            <a:alphaModFix/>
          </a:blip>
          <a:stretch>
            <a:fillRect/>
          </a:stretch>
        </p:blipFill>
        <p:spPr>
          <a:xfrm>
            <a:off x="3452525" y="1152425"/>
            <a:ext cx="2102150" cy="3737201"/>
          </a:xfrm>
          <a:prstGeom prst="rect">
            <a:avLst/>
          </a:prstGeom>
          <a:noFill/>
          <a:ln>
            <a:noFill/>
          </a:ln>
        </p:spPr>
      </p:pic>
      <p:pic>
        <p:nvPicPr>
          <p:cNvPr id="272" name="Google Shape;272;p40"/>
          <p:cNvPicPr preferRelativeResize="0"/>
          <p:nvPr/>
        </p:nvPicPr>
        <p:blipFill>
          <a:blip r:embed="rId4">
            <a:alphaModFix/>
          </a:blip>
          <a:stretch>
            <a:fillRect/>
          </a:stretch>
        </p:blipFill>
        <p:spPr>
          <a:xfrm>
            <a:off x="5688600" y="1152450"/>
            <a:ext cx="2102150" cy="3737153"/>
          </a:xfrm>
          <a:prstGeom prst="rect">
            <a:avLst/>
          </a:prstGeom>
          <a:noFill/>
          <a:ln>
            <a:noFill/>
          </a:ln>
        </p:spPr>
      </p:pic>
      <p:sp>
        <p:nvSpPr>
          <p:cNvPr id="273" name="Google Shape;273;p40"/>
          <p:cNvSpPr txBox="1"/>
          <p:nvPr/>
        </p:nvSpPr>
        <p:spPr>
          <a:xfrm>
            <a:off x="626700" y="2792000"/>
            <a:ext cx="2728500" cy="114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TW">
                <a:latin typeface="Microsoft JhengHei"/>
                <a:ea typeface="Microsoft JhengHei"/>
                <a:cs typeface="Microsoft JhengHei"/>
                <a:sym typeface="Microsoft JhengHei"/>
              </a:rPr>
              <a:t>如果是新客戶來訪，回答 Julia 一個問題，讓她來給你一盞明燈。</a:t>
            </a:r>
            <a:endParaRPr>
              <a:latin typeface="Microsoft JhengHei"/>
              <a:ea typeface="Microsoft JhengHei"/>
              <a:cs typeface="Microsoft JhengHei"/>
              <a:sym typeface="Microsoft JhengHe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884" y="1143596"/>
            <a:ext cx="2072817" cy="2072817"/>
          </a:xfrm>
          <a:prstGeom prst="rect">
            <a:avLst/>
          </a:prstGeom>
        </p:spPr>
      </p:pic>
      <p:sp>
        <p:nvSpPr>
          <p:cNvPr id="279" name="Google Shape;279;p41"/>
          <p:cNvSpPr txBox="1">
            <a:spLocks noGrp="1"/>
          </p:cNvSpPr>
          <p:nvPr>
            <p:ph type="title"/>
          </p:nvPr>
        </p:nvSpPr>
        <p:spPr>
          <a:xfrm>
            <a:off x="711484" y="597502"/>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dirty="0" smtClean="0"/>
              <a:t>Julia Demo</a:t>
            </a:r>
            <a:endParaRPr dirty="0"/>
          </a:p>
        </p:txBody>
      </p:sp>
      <p:sp>
        <p:nvSpPr>
          <p:cNvPr id="280" name="Google Shape;280;p41"/>
          <p:cNvSpPr txBox="1">
            <a:spLocks noGrp="1"/>
          </p:cNvSpPr>
          <p:nvPr>
            <p:ph type="body" idx="1"/>
          </p:nvPr>
        </p:nvSpPr>
        <p:spPr>
          <a:xfrm>
            <a:off x="623400" y="2330656"/>
            <a:ext cx="8520600" cy="885757"/>
          </a:xfrm>
          <a:prstGeom prst="rect">
            <a:avLst/>
          </a:prstGeom>
        </p:spPr>
        <p:txBody>
          <a:bodyPr spcFirstLastPara="1" wrap="square" lIns="91425" tIns="91425" rIns="91425" bIns="91425" anchor="t" anchorCtr="0">
            <a:noAutofit/>
          </a:bodyPr>
          <a:lstStyle/>
          <a:p>
            <a:pPr marL="114300" lvl="0" indent="0">
              <a:buNone/>
            </a:pPr>
            <a:r>
              <a:rPr lang="en-US" altLang="zh-TW" sz="4800" dirty="0">
                <a:hlinkClick r:id="rId4"/>
              </a:rPr>
              <a:t>https://youtu.be/i4crzixmy6c</a:t>
            </a:r>
            <a:endParaRPr sz="4800" dirty="0"/>
          </a:p>
        </p:txBody>
      </p:sp>
      <p:sp>
        <p:nvSpPr>
          <p:cNvPr id="281" name="Google Shape;281;p4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TW"/>
              <a:t>16</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768096" y="744278"/>
            <a:ext cx="7290054" cy="81934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dirty="0"/>
              <a:t>Preliminary</a:t>
            </a:r>
            <a:endParaRPr dirty="0"/>
          </a:p>
          <a:p>
            <a:pPr marL="0" lvl="0" indent="0" algn="l" rtl="0">
              <a:spcBef>
                <a:spcPts val="0"/>
              </a:spcBef>
              <a:spcAft>
                <a:spcPts val="0"/>
              </a:spcAft>
              <a:buNone/>
            </a:pPr>
            <a:endParaRPr dirty="0"/>
          </a:p>
        </p:txBody>
      </p:sp>
      <p:sp>
        <p:nvSpPr>
          <p:cNvPr id="62" name="Google Shape;62;p14"/>
          <p:cNvSpPr txBox="1">
            <a:spLocks noGrp="1"/>
          </p:cNvSpPr>
          <p:nvPr>
            <p:ph idx="1"/>
          </p:nvPr>
        </p:nvSpPr>
        <p:spPr>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SzPts val="1800"/>
              <a:buChar char="●"/>
            </a:pPr>
            <a:r>
              <a:rPr lang="zh-TW" sz="1800" dirty="0"/>
              <a:t>“本風險預告書係依中華民國證券投資信託暨顧問商業同業公會</a:t>
            </a:r>
            <a:r>
              <a:rPr lang="zh-TW" sz="1800" u="sng" dirty="0">
                <a:solidFill>
                  <a:schemeClr val="hlink"/>
                </a:solidFill>
                <a:hlinkClick r:id="rId3"/>
              </a:rPr>
              <a:t>「證券投資信託基金募集發行銷售及申購或買回作業程序」第十七條規定訂定之</a:t>
            </a:r>
            <a:r>
              <a:rPr lang="zh-TW" sz="1800" dirty="0"/>
              <a:t>。基金之交易特性與存款、股票及其他投資工具不同， 台端於開戶及決定交易前，應審慎評估本身之財務狀況與風險承受能力是否適合此種交易“</a:t>
            </a:r>
            <a:endParaRPr sz="1800" dirty="0"/>
          </a:p>
          <a:p>
            <a:pPr marL="457200" lvl="0" indent="-342900" algn="l" rtl="0">
              <a:spcBef>
                <a:spcPts val="0"/>
              </a:spcBef>
              <a:spcAft>
                <a:spcPts val="0"/>
              </a:spcAft>
              <a:buSzPts val="1800"/>
              <a:buChar char="●"/>
            </a:pPr>
            <a:r>
              <a:rPr lang="zh-TW" sz="1800" dirty="0"/>
              <a:t>比起用戶挖掘，該問卷主要是一份依法行政的免責聲明。</a:t>
            </a:r>
            <a:endParaRPr sz="1800" dirty="0"/>
          </a:p>
          <a:p>
            <a:pPr marL="914400" lvl="1" indent="-317500" algn="l" rtl="0">
              <a:spcBef>
                <a:spcPts val="0"/>
              </a:spcBef>
              <a:spcAft>
                <a:spcPts val="0"/>
              </a:spcAft>
              <a:buSzPts val="1400"/>
              <a:buChar char="○"/>
            </a:pPr>
            <a:r>
              <a:rPr lang="zh-TW" sz="1400" dirty="0"/>
              <a:t>即選取積極型的投資人應認清自身所需承擔之風險</a:t>
            </a:r>
            <a:endParaRPr sz="1400" dirty="0"/>
          </a:p>
          <a:p>
            <a:pPr marL="0" lvl="0" indent="0" algn="l" rtl="0">
              <a:spcBef>
                <a:spcPts val="1600"/>
              </a:spcBef>
              <a:spcAft>
                <a:spcPts val="1600"/>
              </a:spcAft>
              <a:buNone/>
            </a:pPr>
            <a:endParaRPr dirty="0"/>
          </a:p>
        </p:txBody>
      </p:sp>
      <p:sp>
        <p:nvSpPr>
          <p:cNvPr id="63" name="Google Shape;63;p14"/>
          <p:cNvSpPr txBox="1">
            <a:spLocks noGrp="1"/>
          </p:cNvSpPr>
          <p:nvPr>
            <p:ph type="sldNum" sz="quarter"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TW"/>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768096" y="731520"/>
            <a:ext cx="7290054" cy="83210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zh-TW" dirty="0"/>
              <a:t>Investment in practice</a:t>
            </a:r>
            <a:endParaRPr dirty="0"/>
          </a:p>
          <a:p>
            <a:pPr marL="0" lvl="0" indent="0" algn="l" rtl="0">
              <a:spcBef>
                <a:spcPts val="0"/>
              </a:spcBef>
              <a:spcAft>
                <a:spcPts val="0"/>
              </a:spcAft>
              <a:buNone/>
            </a:pPr>
            <a:endParaRPr dirty="0"/>
          </a:p>
        </p:txBody>
      </p:sp>
      <p:sp>
        <p:nvSpPr>
          <p:cNvPr id="88" name="Google Shape;88;p17"/>
          <p:cNvSpPr txBox="1">
            <a:spLocks noGrp="1"/>
          </p:cNvSpPr>
          <p:nvPr>
            <p:ph idx="1"/>
          </p:nvPr>
        </p:nvSpPr>
        <p:spPr>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zh-TW" sz="1800"/>
              <a:t>風險等級統計:</a:t>
            </a:r>
            <a:endParaRPr sz="1800"/>
          </a:p>
          <a:p>
            <a:pPr marL="914400" lvl="1" indent="-317500" algn="l" rtl="0">
              <a:spcBef>
                <a:spcPts val="0"/>
              </a:spcBef>
              <a:spcAft>
                <a:spcPts val="0"/>
              </a:spcAft>
              <a:buSzPts val="1400"/>
              <a:buChar char="○"/>
            </a:pPr>
            <a:r>
              <a:rPr lang="zh-TW" sz="1400"/>
              <a:t>RR1: 61</a:t>
            </a:r>
            <a:endParaRPr sz="1400"/>
          </a:p>
          <a:p>
            <a:pPr marL="914400" lvl="1" indent="-317500" algn="l" rtl="0">
              <a:spcBef>
                <a:spcPts val="0"/>
              </a:spcBef>
              <a:spcAft>
                <a:spcPts val="0"/>
              </a:spcAft>
              <a:buSzPts val="1400"/>
              <a:buChar char="○"/>
            </a:pPr>
            <a:r>
              <a:rPr lang="zh-TW" sz="1400"/>
              <a:t>RR2: 99</a:t>
            </a:r>
            <a:endParaRPr sz="1400"/>
          </a:p>
          <a:p>
            <a:pPr marL="914400" lvl="1" indent="-317500" algn="l" rtl="0">
              <a:spcBef>
                <a:spcPts val="0"/>
              </a:spcBef>
              <a:spcAft>
                <a:spcPts val="0"/>
              </a:spcAft>
              <a:buSzPts val="1400"/>
              <a:buChar char="○"/>
            </a:pPr>
            <a:r>
              <a:rPr lang="zh-TW" sz="1400"/>
              <a:t>RR3: 521</a:t>
            </a:r>
            <a:endParaRPr sz="1400"/>
          </a:p>
          <a:p>
            <a:pPr marL="914400" lvl="1" indent="-317500" algn="l" rtl="0">
              <a:spcBef>
                <a:spcPts val="0"/>
              </a:spcBef>
              <a:spcAft>
                <a:spcPts val="0"/>
              </a:spcAft>
              <a:buSzPts val="1400"/>
              <a:buChar char="○"/>
            </a:pPr>
            <a:r>
              <a:rPr lang="zh-TW" sz="1400"/>
              <a:t>RR4: 2609</a:t>
            </a:r>
            <a:endParaRPr sz="1400"/>
          </a:p>
          <a:p>
            <a:pPr marL="914400" lvl="1" indent="-317500" algn="l" rtl="0">
              <a:spcBef>
                <a:spcPts val="0"/>
              </a:spcBef>
              <a:spcAft>
                <a:spcPts val="0"/>
              </a:spcAft>
              <a:buSzPts val="1400"/>
              <a:buChar char="○"/>
            </a:pPr>
            <a:r>
              <a:rPr lang="zh-TW" sz="1400"/>
              <a:t>RR5: 2530</a:t>
            </a:r>
            <a:endParaRPr sz="1400"/>
          </a:p>
          <a:p>
            <a:pPr marL="0" lvl="0" indent="0" algn="l" rtl="0">
              <a:spcBef>
                <a:spcPts val="1600"/>
              </a:spcBef>
              <a:spcAft>
                <a:spcPts val="1600"/>
              </a:spcAft>
              <a:buNone/>
            </a:pPr>
            <a:endParaRPr/>
          </a:p>
        </p:txBody>
      </p:sp>
      <p:sp>
        <p:nvSpPr>
          <p:cNvPr id="90" name="Google Shape;90;p17"/>
          <p:cNvSpPr txBox="1">
            <a:spLocks noGrp="1"/>
          </p:cNvSpPr>
          <p:nvPr>
            <p:ph type="sldNum" sz="quarter"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TW"/>
              <a:t>3</a:t>
            </a:fld>
            <a:endParaRPr/>
          </a:p>
        </p:txBody>
      </p:sp>
      <p:sp>
        <p:nvSpPr>
          <p:cNvPr id="89" name="Google Shape;89;p17"/>
          <p:cNvSpPr txBox="1">
            <a:spLocks noGrp="1"/>
          </p:cNvSpPr>
          <p:nvPr>
            <p:ph type="body" idx="4294967295"/>
          </p:nvPr>
        </p:nvSpPr>
        <p:spPr>
          <a:xfrm>
            <a:off x="5143500" y="1152525"/>
            <a:ext cx="4000500" cy="34163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zh-TW" sz="1800"/>
              <a:t>風險等級的意義:</a:t>
            </a:r>
            <a:endParaRPr sz="1800"/>
          </a:p>
          <a:p>
            <a:pPr marL="0" lvl="0" indent="0" algn="l" rtl="0">
              <a:spcBef>
                <a:spcPts val="1600"/>
              </a:spcBef>
              <a:spcAft>
                <a:spcPts val="1600"/>
              </a:spcAft>
              <a:buNone/>
            </a:pPr>
            <a:endParaRPr/>
          </a:p>
        </p:txBody>
      </p:sp>
      <p:pic>
        <p:nvPicPr>
          <p:cNvPr id="87" name="Google Shape;87;p17"/>
          <p:cNvPicPr preferRelativeResize="0"/>
          <p:nvPr/>
        </p:nvPicPr>
        <p:blipFill rotWithShape="1">
          <a:blip r:embed="rId3">
            <a:alphaModFix/>
          </a:blip>
          <a:srcRect t="17177"/>
          <a:stretch/>
        </p:blipFill>
        <p:spPr>
          <a:xfrm>
            <a:off x="3113175" y="1557275"/>
            <a:ext cx="6030823" cy="330791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1"/>
          <p:cNvSpPr txBox="1">
            <a:spLocks noGrp="1"/>
          </p:cNvSpPr>
          <p:nvPr>
            <p:ph type="title"/>
          </p:nvPr>
        </p:nvSpPr>
        <p:spPr>
          <a:xfrm>
            <a:off x="659585" y="6678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Problem &amp; Motivation</a:t>
            </a:r>
            <a:endParaRPr/>
          </a:p>
        </p:txBody>
      </p:sp>
      <p:sp>
        <p:nvSpPr>
          <p:cNvPr id="195" name="Google Shape;195;p31"/>
          <p:cNvSpPr txBox="1">
            <a:spLocks noGrp="1"/>
          </p:cNvSpPr>
          <p:nvPr>
            <p:ph type="body" idx="1"/>
          </p:nvPr>
        </p:nvSpPr>
        <p:spPr>
          <a:xfrm>
            <a:off x="286182" y="1369379"/>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zh-TW" dirty="0"/>
              <a:t>根據銀行業者調查，30至40歲的年輕族群是主力客群，無論開戶數或投資下單都是「男多於女」，職業以科技製造業為主</a:t>
            </a:r>
            <a:r>
              <a:rPr lang="zh-TW" baseline="30000" dirty="0"/>
              <a:t>1</a:t>
            </a:r>
            <a:endParaRPr dirty="0"/>
          </a:p>
          <a:p>
            <a:pPr marL="457200" lvl="0" indent="-342900" algn="l" rtl="0">
              <a:spcBef>
                <a:spcPts val="0"/>
              </a:spcBef>
              <a:spcAft>
                <a:spcPts val="0"/>
              </a:spcAft>
              <a:buSzPts val="1800"/>
              <a:buChar char="●"/>
            </a:pPr>
            <a:r>
              <a:rPr lang="zh-TW" dirty="0"/>
              <a:t>年輕族群傾向花較少的步驟就能輕鬆投資 (所以很多銀行都開始強調「簡單」)</a:t>
            </a:r>
            <a:endParaRPr dirty="0"/>
          </a:p>
          <a:p>
            <a:pPr marL="457200" lvl="0" indent="-342900" algn="l" rtl="0">
              <a:spcBef>
                <a:spcPts val="0"/>
              </a:spcBef>
              <a:spcAft>
                <a:spcPts val="0"/>
              </a:spcAft>
              <a:buSzPts val="1800"/>
              <a:buChar char="●"/>
            </a:pPr>
            <a:r>
              <a:rPr lang="zh-TW" dirty="0"/>
              <a:t>不過利用問卷結果</a:t>
            </a:r>
            <a:r>
              <a:rPr lang="zh-TW" baseline="30000" dirty="0"/>
              <a:t>2 </a:t>
            </a:r>
            <a:r>
              <a:rPr lang="zh-TW" dirty="0"/>
              <a:t>對照實際投資行為我們發現多數問題並不能反映消費者的最終選擇。</a:t>
            </a:r>
            <a:endParaRPr dirty="0"/>
          </a:p>
          <a:p>
            <a:pPr marL="914400" lvl="1" indent="-317500" algn="l" rtl="0">
              <a:spcBef>
                <a:spcPts val="0"/>
              </a:spcBef>
              <a:spcAft>
                <a:spcPts val="0"/>
              </a:spcAft>
              <a:buSzPts val="1400"/>
              <a:buAutoNum type="alphaLcPeriod"/>
            </a:pPr>
            <a:r>
              <a:rPr lang="zh-TW" dirty="0"/>
              <a:t>Most of the customers are belonging to risk level of 5 and 4.</a:t>
            </a:r>
            <a:endParaRPr dirty="0"/>
          </a:p>
          <a:p>
            <a:pPr marL="914400" lvl="1" indent="-317500" algn="l" rtl="0">
              <a:spcBef>
                <a:spcPts val="0"/>
              </a:spcBef>
              <a:spcAft>
                <a:spcPts val="0"/>
              </a:spcAft>
              <a:buSzPts val="1400"/>
              <a:buAutoNum type="alphaLcPeriod"/>
            </a:pPr>
            <a:r>
              <a:rPr lang="zh-TW" dirty="0"/>
              <a:t>In fact, risk level of 5 dominate over others.</a:t>
            </a:r>
            <a:endParaRPr dirty="0"/>
          </a:p>
          <a:p>
            <a:pPr marL="914400" lvl="1" indent="-317500" algn="l" rtl="0">
              <a:spcBef>
                <a:spcPts val="0"/>
              </a:spcBef>
              <a:spcAft>
                <a:spcPts val="0"/>
              </a:spcAft>
              <a:buSzPts val="1400"/>
              <a:buAutoNum type="alphaLcPeriod"/>
            </a:pPr>
            <a:r>
              <a:rPr lang="zh-TW" dirty="0"/>
              <a:t>Based on the statistics and the main purpose of given questionnaire, risk levels here are somehow useless.</a:t>
            </a:r>
            <a:endParaRPr dirty="0"/>
          </a:p>
          <a:p>
            <a:pPr marL="457200" lvl="0" indent="0" algn="l" rtl="0">
              <a:spcBef>
                <a:spcPts val="1600"/>
              </a:spcBef>
              <a:spcAft>
                <a:spcPts val="1600"/>
              </a:spcAft>
              <a:buNone/>
            </a:pPr>
            <a:endParaRPr dirty="0"/>
          </a:p>
        </p:txBody>
      </p:sp>
      <p:sp>
        <p:nvSpPr>
          <p:cNvPr id="196" name="Google Shape;196;p3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TW"/>
              <a:t>4</a:t>
            </a:fld>
            <a:endParaRPr/>
          </a:p>
        </p:txBody>
      </p:sp>
      <p:sp>
        <p:nvSpPr>
          <p:cNvPr id="197" name="Google Shape;197;p31"/>
          <p:cNvSpPr txBox="1"/>
          <p:nvPr/>
        </p:nvSpPr>
        <p:spPr>
          <a:xfrm>
            <a:off x="510832" y="3027674"/>
            <a:ext cx="5090400" cy="69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TW" baseline="30000" dirty="0"/>
              <a:t>1 </a:t>
            </a:r>
            <a:r>
              <a:rPr lang="zh-TW" sz="1200" u="sng" dirty="0">
                <a:solidFill>
                  <a:schemeClr val="hlink"/>
                </a:solidFill>
                <a:hlinkClick r:id="rId3"/>
              </a:rPr>
              <a:t>https://ec.ltn.com.tw/article/paper/1117744</a:t>
            </a:r>
            <a:endParaRPr sz="1200" dirty="0"/>
          </a:p>
          <a:p>
            <a:pPr marL="0" lvl="0" indent="0" algn="l" rtl="0">
              <a:spcBef>
                <a:spcPts val="0"/>
              </a:spcBef>
              <a:spcAft>
                <a:spcPts val="0"/>
              </a:spcAft>
              <a:buNone/>
            </a:pPr>
            <a:r>
              <a:rPr lang="zh-TW" baseline="30000" dirty="0"/>
              <a:t>2 </a:t>
            </a:r>
            <a:r>
              <a:rPr lang="zh-TW" sz="1200" u="sng" dirty="0">
                <a:solidFill>
                  <a:schemeClr val="hlink"/>
                </a:solidFill>
                <a:hlinkClick r:id="rId4"/>
              </a:rPr>
              <a:t>https://www.nomurafunds.com.tw/Web/RoboContent/#/myplan/startplan</a:t>
            </a:r>
            <a:endParaRPr sz="1200" dirty="0"/>
          </a:p>
        </p:txBody>
      </p:sp>
      <p:graphicFrame>
        <p:nvGraphicFramePr>
          <p:cNvPr id="198" name="Google Shape;198;p31"/>
          <p:cNvGraphicFramePr/>
          <p:nvPr>
            <p:extLst>
              <p:ext uri="{D42A27DB-BD31-4B8C-83A1-F6EECF244321}">
                <p14:modId xmlns:p14="http://schemas.microsoft.com/office/powerpoint/2010/main" val="2287844182"/>
              </p:ext>
            </p:extLst>
          </p:nvPr>
        </p:nvGraphicFramePr>
        <p:xfrm>
          <a:off x="2496471" y="3880159"/>
          <a:ext cx="4730025" cy="841825"/>
        </p:xfrm>
        <a:graphic>
          <a:graphicData uri="http://schemas.openxmlformats.org/drawingml/2006/table">
            <a:tbl>
              <a:tblPr>
                <a:noFill/>
                <a:tableStyleId>{17795885-6F38-419F-A716-12A11A54F911}</a:tableStyleId>
              </a:tblPr>
              <a:tblGrid>
                <a:gridCol w="1128775">
                  <a:extLst>
                    <a:ext uri="{9D8B030D-6E8A-4147-A177-3AD203B41FA5}">
                      <a16:colId xmlns:a16="http://schemas.microsoft.com/office/drawing/2014/main" val="20000"/>
                    </a:ext>
                  </a:extLst>
                </a:gridCol>
                <a:gridCol w="720250">
                  <a:extLst>
                    <a:ext uri="{9D8B030D-6E8A-4147-A177-3AD203B41FA5}">
                      <a16:colId xmlns:a16="http://schemas.microsoft.com/office/drawing/2014/main" val="20001"/>
                    </a:ext>
                  </a:extLst>
                </a:gridCol>
                <a:gridCol w="720250">
                  <a:extLst>
                    <a:ext uri="{9D8B030D-6E8A-4147-A177-3AD203B41FA5}">
                      <a16:colId xmlns:a16="http://schemas.microsoft.com/office/drawing/2014/main" val="20002"/>
                    </a:ext>
                  </a:extLst>
                </a:gridCol>
                <a:gridCol w="720250">
                  <a:extLst>
                    <a:ext uri="{9D8B030D-6E8A-4147-A177-3AD203B41FA5}">
                      <a16:colId xmlns:a16="http://schemas.microsoft.com/office/drawing/2014/main" val="20003"/>
                    </a:ext>
                  </a:extLst>
                </a:gridCol>
                <a:gridCol w="720250">
                  <a:extLst>
                    <a:ext uri="{9D8B030D-6E8A-4147-A177-3AD203B41FA5}">
                      <a16:colId xmlns:a16="http://schemas.microsoft.com/office/drawing/2014/main" val="20004"/>
                    </a:ext>
                  </a:extLst>
                </a:gridCol>
                <a:gridCol w="720250">
                  <a:extLst>
                    <a:ext uri="{9D8B030D-6E8A-4147-A177-3AD203B41FA5}">
                      <a16:colId xmlns:a16="http://schemas.microsoft.com/office/drawing/2014/main" val="20005"/>
                    </a:ext>
                  </a:extLst>
                </a:gridCol>
              </a:tblGrid>
              <a:tr h="336725">
                <a:tc>
                  <a:txBody>
                    <a:bodyPr/>
                    <a:lstStyle/>
                    <a:p>
                      <a:pPr marL="0" lvl="0" indent="0" algn="l" rtl="0">
                        <a:spcBef>
                          <a:spcPts val="0"/>
                        </a:spcBef>
                        <a:spcAft>
                          <a:spcPts val="0"/>
                        </a:spcAft>
                        <a:buClr>
                          <a:schemeClr val="dk1"/>
                        </a:buClr>
                        <a:buSzPts val="1100"/>
                        <a:buFont typeface="Arial"/>
                        <a:buNone/>
                      </a:pPr>
                      <a:r>
                        <a:rPr lang="zh-TW" b="1">
                          <a:solidFill>
                            <a:schemeClr val="dk1"/>
                          </a:solidFill>
                        </a:rPr>
                        <a:t>Risk Level</a:t>
                      </a:r>
                      <a:endParaRPr b="1"/>
                    </a:p>
                  </a:txBody>
                  <a:tcPr marL="91425" marR="91425" marT="0" marB="0" anchor="ctr"/>
                </a:tc>
                <a:tc>
                  <a:txBody>
                    <a:bodyPr/>
                    <a:lstStyle/>
                    <a:p>
                      <a:pPr marL="0" lvl="0" indent="0" algn="ctr" rtl="0">
                        <a:spcBef>
                          <a:spcPts val="0"/>
                        </a:spcBef>
                        <a:spcAft>
                          <a:spcPts val="0"/>
                        </a:spcAft>
                        <a:buNone/>
                      </a:pPr>
                      <a:r>
                        <a:rPr lang="zh-TW" b="1"/>
                        <a:t>1</a:t>
                      </a:r>
                      <a:endParaRPr b="1"/>
                    </a:p>
                  </a:txBody>
                  <a:tcPr marL="91425" marR="91425" marT="0" marB="0" anchor="ctr"/>
                </a:tc>
                <a:tc>
                  <a:txBody>
                    <a:bodyPr/>
                    <a:lstStyle/>
                    <a:p>
                      <a:pPr marL="0" lvl="0" indent="0" algn="ctr" rtl="0">
                        <a:spcBef>
                          <a:spcPts val="0"/>
                        </a:spcBef>
                        <a:spcAft>
                          <a:spcPts val="0"/>
                        </a:spcAft>
                        <a:buNone/>
                      </a:pPr>
                      <a:r>
                        <a:rPr lang="zh-TW" b="1"/>
                        <a:t>2</a:t>
                      </a:r>
                      <a:endParaRPr b="1"/>
                    </a:p>
                  </a:txBody>
                  <a:tcPr marL="91425" marR="91425" marT="0" marB="0" anchor="ctr"/>
                </a:tc>
                <a:tc>
                  <a:txBody>
                    <a:bodyPr/>
                    <a:lstStyle/>
                    <a:p>
                      <a:pPr marL="0" lvl="0" indent="0" algn="ctr" rtl="0">
                        <a:spcBef>
                          <a:spcPts val="0"/>
                        </a:spcBef>
                        <a:spcAft>
                          <a:spcPts val="0"/>
                        </a:spcAft>
                        <a:buNone/>
                      </a:pPr>
                      <a:r>
                        <a:rPr lang="zh-TW" b="1"/>
                        <a:t>3</a:t>
                      </a:r>
                      <a:endParaRPr b="1"/>
                    </a:p>
                  </a:txBody>
                  <a:tcPr marL="91425" marR="91425" marT="0" marB="0" anchor="ctr"/>
                </a:tc>
                <a:tc>
                  <a:txBody>
                    <a:bodyPr/>
                    <a:lstStyle/>
                    <a:p>
                      <a:pPr marL="0" lvl="0" indent="0" algn="ctr" rtl="0">
                        <a:spcBef>
                          <a:spcPts val="0"/>
                        </a:spcBef>
                        <a:spcAft>
                          <a:spcPts val="0"/>
                        </a:spcAft>
                        <a:buNone/>
                      </a:pPr>
                      <a:r>
                        <a:rPr lang="zh-TW" b="1"/>
                        <a:t>4</a:t>
                      </a:r>
                      <a:endParaRPr b="1"/>
                    </a:p>
                  </a:txBody>
                  <a:tcPr marL="91425" marR="91425" marT="0" marB="0" anchor="ctr"/>
                </a:tc>
                <a:tc>
                  <a:txBody>
                    <a:bodyPr/>
                    <a:lstStyle/>
                    <a:p>
                      <a:pPr marL="0" lvl="0" indent="0" algn="ctr" rtl="0">
                        <a:spcBef>
                          <a:spcPts val="0"/>
                        </a:spcBef>
                        <a:spcAft>
                          <a:spcPts val="0"/>
                        </a:spcAft>
                        <a:buNone/>
                      </a:pPr>
                      <a:r>
                        <a:rPr lang="zh-TW" b="1"/>
                        <a:t>5</a:t>
                      </a:r>
                      <a:endParaRPr b="1"/>
                    </a:p>
                  </a:txBody>
                  <a:tcPr marL="91425" marR="91425" marT="0" marB="0" anchor="ctr"/>
                </a:tc>
                <a:extLst>
                  <a:ext uri="{0D108BD9-81ED-4DB2-BD59-A6C34878D82A}">
                    <a16:rowId xmlns:a16="http://schemas.microsoft.com/office/drawing/2014/main" val="10000"/>
                  </a:ext>
                </a:extLst>
              </a:tr>
              <a:tr h="505100">
                <a:tc>
                  <a:txBody>
                    <a:bodyPr/>
                    <a:lstStyle/>
                    <a:p>
                      <a:pPr marL="0" lvl="0" indent="0" algn="l" rtl="0">
                        <a:spcBef>
                          <a:spcPts val="0"/>
                        </a:spcBef>
                        <a:spcAft>
                          <a:spcPts val="0"/>
                        </a:spcAft>
                        <a:buClr>
                          <a:schemeClr val="dk1"/>
                        </a:buClr>
                        <a:buSzPts val="1100"/>
                        <a:buFont typeface="Arial"/>
                        <a:buNone/>
                      </a:pPr>
                      <a:r>
                        <a:rPr lang="zh-TW" dirty="0">
                          <a:solidFill>
                            <a:schemeClr val="dk1"/>
                          </a:solidFill>
                        </a:rPr>
                        <a:t>Number of customers</a:t>
                      </a:r>
                      <a:endParaRPr dirty="0"/>
                    </a:p>
                  </a:txBody>
                  <a:tcPr marL="91425" marR="91425" marT="0" marB="0" anchor="ctr"/>
                </a:tc>
                <a:tc>
                  <a:txBody>
                    <a:bodyPr/>
                    <a:lstStyle/>
                    <a:p>
                      <a:pPr marL="0" lvl="0" indent="0" algn="ctr" rtl="0">
                        <a:spcBef>
                          <a:spcPts val="0"/>
                        </a:spcBef>
                        <a:spcAft>
                          <a:spcPts val="0"/>
                        </a:spcAft>
                        <a:buNone/>
                      </a:pPr>
                      <a:r>
                        <a:rPr lang="zh-TW"/>
                        <a:t>0</a:t>
                      </a:r>
                      <a:endParaRPr/>
                    </a:p>
                  </a:txBody>
                  <a:tcPr marL="91425" marR="91425" marT="0" marB="0" anchor="ctr"/>
                </a:tc>
                <a:tc>
                  <a:txBody>
                    <a:bodyPr/>
                    <a:lstStyle/>
                    <a:p>
                      <a:pPr marL="0" lvl="0" indent="0" algn="ctr" rtl="0">
                        <a:spcBef>
                          <a:spcPts val="0"/>
                        </a:spcBef>
                        <a:spcAft>
                          <a:spcPts val="0"/>
                        </a:spcAft>
                        <a:buNone/>
                      </a:pPr>
                      <a:r>
                        <a:rPr lang="zh-TW"/>
                        <a:t>2</a:t>
                      </a:r>
                      <a:endParaRPr/>
                    </a:p>
                  </a:txBody>
                  <a:tcPr marL="91425" marR="91425" marT="0" marB="0" anchor="ctr"/>
                </a:tc>
                <a:tc>
                  <a:txBody>
                    <a:bodyPr/>
                    <a:lstStyle/>
                    <a:p>
                      <a:pPr marL="0" lvl="0" indent="0" algn="ctr" rtl="0">
                        <a:spcBef>
                          <a:spcPts val="0"/>
                        </a:spcBef>
                        <a:spcAft>
                          <a:spcPts val="0"/>
                        </a:spcAft>
                        <a:buNone/>
                      </a:pPr>
                      <a:r>
                        <a:rPr lang="zh-TW"/>
                        <a:t>0</a:t>
                      </a:r>
                      <a:endParaRPr/>
                    </a:p>
                  </a:txBody>
                  <a:tcPr marL="91425" marR="91425" marT="0" marB="0" anchor="ctr"/>
                </a:tc>
                <a:tc>
                  <a:txBody>
                    <a:bodyPr/>
                    <a:lstStyle/>
                    <a:p>
                      <a:pPr marL="0" lvl="0" indent="0" algn="ctr" rtl="0">
                        <a:spcBef>
                          <a:spcPts val="0"/>
                        </a:spcBef>
                        <a:spcAft>
                          <a:spcPts val="0"/>
                        </a:spcAft>
                        <a:buNone/>
                      </a:pPr>
                      <a:r>
                        <a:rPr lang="zh-TW"/>
                        <a:t>101</a:t>
                      </a:r>
                      <a:endParaRPr/>
                    </a:p>
                  </a:txBody>
                  <a:tcPr marL="91425" marR="91425" marT="0" marB="0" anchor="ctr"/>
                </a:tc>
                <a:tc>
                  <a:txBody>
                    <a:bodyPr/>
                    <a:lstStyle/>
                    <a:p>
                      <a:pPr marL="0" lvl="0" indent="0" algn="ctr" rtl="0">
                        <a:spcBef>
                          <a:spcPts val="0"/>
                        </a:spcBef>
                        <a:spcAft>
                          <a:spcPts val="0"/>
                        </a:spcAft>
                        <a:buNone/>
                      </a:pPr>
                      <a:r>
                        <a:rPr lang="zh-TW" dirty="0"/>
                        <a:t>1786</a:t>
                      </a:r>
                      <a:endParaRPr dirty="0"/>
                    </a:p>
                  </a:txBody>
                  <a:tcPr marL="91425" marR="91425" marT="0" marB="0" anchor="ctr"/>
                </a:tc>
                <a:extLst>
                  <a:ext uri="{0D108BD9-81ED-4DB2-BD59-A6C34878D82A}">
                    <a16:rowId xmlns:a16="http://schemas.microsoft.com/office/drawing/2014/main" val="10001"/>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2"/>
          <p:cNvSpPr txBox="1">
            <a:spLocks noGrp="1"/>
          </p:cNvSpPr>
          <p:nvPr>
            <p:ph type="title"/>
          </p:nvPr>
        </p:nvSpPr>
        <p:spPr>
          <a:xfrm>
            <a:off x="768096" y="731520"/>
            <a:ext cx="7290054" cy="83210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dirty="0"/>
              <a:t>Problem &amp; Motivation</a:t>
            </a:r>
            <a:endParaRPr dirty="0"/>
          </a:p>
        </p:txBody>
      </p:sp>
      <p:sp>
        <p:nvSpPr>
          <p:cNvPr id="204" name="Google Shape;204;p32"/>
          <p:cNvSpPr txBox="1">
            <a:spLocks noGrp="1"/>
          </p:cNvSpPr>
          <p:nvPr>
            <p:ph idx="1"/>
          </p:nvPr>
        </p:nvSpPr>
        <p:spPr>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zh-TW" dirty="0"/>
              <a:t>因此，在各家均強調「簡單」的前提下，如何省去了不必要的問題，直接給予消費者投資理財的初始選項，對於快節奏的 Fintech 時代是不可或缺的考量。</a:t>
            </a:r>
            <a:endParaRPr dirty="0"/>
          </a:p>
          <a:p>
            <a:pPr marL="457200" lvl="0" indent="-342900" algn="l" rtl="0">
              <a:spcBef>
                <a:spcPts val="0"/>
              </a:spcBef>
              <a:spcAft>
                <a:spcPts val="0"/>
              </a:spcAft>
              <a:buSzPts val="1800"/>
              <a:buChar char="●"/>
            </a:pPr>
            <a:r>
              <a:rPr lang="zh-TW" dirty="0"/>
              <a:t>Julia，一個搭載人工智能的 Line Chatbot 就這麼誕生了!</a:t>
            </a:r>
            <a:endParaRPr dirty="0"/>
          </a:p>
          <a:p>
            <a:pPr marL="457200" lvl="0" indent="-342900" algn="l" rtl="0">
              <a:spcBef>
                <a:spcPts val="0"/>
              </a:spcBef>
              <a:spcAft>
                <a:spcPts val="0"/>
              </a:spcAft>
              <a:buSzPts val="1800"/>
              <a:buChar char="●"/>
            </a:pPr>
            <a:r>
              <a:rPr lang="zh-TW" dirty="0" smtClean="0"/>
              <a:t>相</a:t>
            </a:r>
            <a:r>
              <a:rPr lang="zh-TW" dirty="0"/>
              <a:t>較於傳統填寫問卷替使用者評估風險愛好，我們主打的是: </a:t>
            </a:r>
            <a:r>
              <a:rPr lang="zh-TW" dirty="0" smtClean="0"/>
              <a:t>先</a:t>
            </a:r>
            <a:r>
              <a:rPr lang="zh-TW" dirty="0"/>
              <a:t>用最簡單的方法讓客戶有個選擇，讓他們以最快的速度對投資基金有那麼一點點的</a:t>
            </a:r>
            <a:r>
              <a:rPr lang="zh-TW" dirty="0" smtClean="0"/>
              <a:t>概念</a:t>
            </a:r>
            <a:endParaRPr dirty="0"/>
          </a:p>
        </p:txBody>
      </p:sp>
      <p:sp>
        <p:nvSpPr>
          <p:cNvPr id="205" name="Google Shape;205;p32"/>
          <p:cNvSpPr txBox="1">
            <a:spLocks noGrp="1"/>
          </p:cNvSpPr>
          <p:nvPr>
            <p:ph type="sldNum" sz="quarter"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TW"/>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3"/>
          <p:cNvSpPr txBox="1">
            <a:spLocks noGrp="1"/>
          </p:cNvSpPr>
          <p:nvPr>
            <p:ph type="title"/>
          </p:nvPr>
        </p:nvSpPr>
        <p:spPr>
          <a:xfrm>
            <a:off x="623400" y="728826"/>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zh-TW" dirty="0"/>
              <a:t>Solution</a:t>
            </a:r>
            <a:endParaRPr dirty="0"/>
          </a:p>
        </p:txBody>
      </p:sp>
      <p:sp>
        <p:nvSpPr>
          <p:cNvPr id="211" name="Google Shape;211;p33"/>
          <p:cNvSpPr txBox="1">
            <a:spLocks noGrp="1"/>
          </p:cNvSpPr>
          <p:nvPr>
            <p:ph type="body" idx="1"/>
          </p:nvPr>
        </p:nvSpPr>
        <p:spPr>
          <a:xfrm>
            <a:off x="226208" y="1379807"/>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zh-TW" dirty="0"/>
              <a:t>利用問卷答案還有實際投資的資料，我們可以建構共現圖來得知使用者的回答答案與實際投資行為的關係，並且透過 t-test 過濾不具有顯著效果的問卷問題。</a:t>
            </a:r>
            <a:endParaRPr dirty="0"/>
          </a:p>
        </p:txBody>
      </p:sp>
      <p:sp>
        <p:nvSpPr>
          <p:cNvPr id="212" name="Google Shape;212;p3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TW"/>
              <a:t>6</a:t>
            </a:fld>
            <a:endParaRPr/>
          </a:p>
        </p:txBody>
      </p:sp>
      <p:pic>
        <p:nvPicPr>
          <p:cNvPr id="213" name="Google Shape;213;p33"/>
          <p:cNvPicPr preferRelativeResize="0"/>
          <p:nvPr/>
        </p:nvPicPr>
        <p:blipFill>
          <a:blip r:embed="rId3">
            <a:alphaModFix/>
          </a:blip>
          <a:stretch>
            <a:fillRect/>
          </a:stretch>
        </p:blipFill>
        <p:spPr>
          <a:xfrm>
            <a:off x="1438583" y="1980203"/>
            <a:ext cx="3073699" cy="3028750"/>
          </a:xfrm>
          <a:prstGeom prst="rect">
            <a:avLst/>
          </a:prstGeom>
          <a:noFill/>
          <a:ln>
            <a:noFill/>
          </a:ln>
        </p:spPr>
      </p:pic>
      <p:pic>
        <p:nvPicPr>
          <p:cNvPr id="214" name="Google Shape;214;p33"/>
          <p:cNvPicPr preferRelativeResize="0"/>
          <p:nvPr/>
        </p:nvPicPr>
        <p:blipFill>
          <a:blip r:embed="rId4">
            <a:alphaModFix/>
          </a:blip>
          <a:stretch>
            <a:fillRect/>
          </a:stretch>
        </p:blipFill>
        <p:spPr>
          <a:xfrm>
            <a:off x="5059716" y="2109070"/>
            <a:ext cx="3026901" cy="2644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9"/>
          <p:cNvSpPr txBox="1">
            <a:spLocks noGrp="1"/>
          </p:cNvSpPr>
          <p:nvPr>
            <p:ph type="title"/>
          </p:nvPr>
        </p:nvSpPr>
        <p:spPr>
          <a:xfrm>
            <a:off x="768096" y="740026"/>
            <a:ext cx="7290054" cy="82359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dirty="0"/>
              <a:t>Co-occurrence</a:t>
            </a:r>
            <a:endParaRPr dirty="0"/>
          </a:p>
        </p:txBody>
      </p:sp>
      <p:sp>
        <p:nvSpPr>
          <p:cNvPr id="105" name="Google Shape;105;p19"/>
          <p:cNvSpPr txBox="1">
            <a:spLocks noGrp="1"/>
          </p:cNvSpPr>
          <p:nvPr>
            <p:ph idx="1"/>
          </p:nvPr>
        </p:nvSpPr>
        <p:spPr>
          <a:xfrm>
            <a:off x="768096" y="1425295"/>
            <a:ext cx="7290055" cy="301752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zh-TW" dirty="0"/>
              <a:t>query and ranking</a:t>
            </a:r>
            <a:endParaRPr dirty="0"/>
          </a:p>
          <a:p>
            <a:pPr marL="457200" lvl="0" indent="-342900" algn="l" rtl="0">
              <a:spcBef>
                <a:spcPts val="0"/>
              </a:spcBef>
              <a:spcAft>
                <a:spcPts val="0"/>
              </a:spcAft>
              <a:buSzPts val="1800"/>
              <a:buChar char="●"/>
            </a:pPr>
            <a:r>
              <a:rPr lang="zh-TW" dirty="0"/>
              <a:t>significance testing</a:t>
            </a:r>
            <a:endParaRPr dirty="0"/>
          </a:p>
        </p:txBody>
      </p:sp>
      <p:sp>
        <p:nvSpPr>
          <p:cNvPr id="108" name="Google Shape;108;p19"/>
          <p:cNvSpPr txBox="1">
            <a:spLocks noGrp="1"/>
          </p:cNvSpPr>
          <p:nvPr>
            <p:ph type="sldNum" sz="quarter"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TW"/>
              <a:t>7</a:t>
            </a:fld>
            <a:endParaRPr/>
          </a:p>
        </p:txBody>
      </p:sp>
      <p:pic>
        <p:nvPicPr>
          <p:cNvPr id="106" name="Google Shape;106;p19"/>
          <p:cNvPicPr preferRelativeResize="0"/>
          <p:nvPr/>
        </p:nvPicPr>
        <p:blipFill>
          <a:blip r:embed="rId3">
            <a:alphaModFix/>
          </a:blip>
          <a:stretch>
            <a:fillRect/>
          </a:stretch>
        </p:blipFill>
        <p:spPr>
          <a:xfrm>
            <a:off x="1040825" y="2083075"/>
            <a:ext cx="3531175" cy="2714525"/>
          </a:xfrm>
          <a:prstGeom prst="rect">
            <a:avLst/>
          </a:prstGeom>
          <a:noFill/>
          <a:ln>
            <a:noFill/>
          </a:ln>
        </p:spPr>
      </p:pic>
      <p:pic>
        <p:nvPicPr>
          <p:cNvPr id="107" name="Google Shape;107;p19"/>
          <p:cNvPicPr preferRelativeResize="0"/>
          <p:nvPr/>
        </p:nvPicPr>
        <p:blipFill>
          <a:blip r:embed="rId4">
            <a:alphaModFix/>
          </a:blip>
          <a:stretch>
            <a:fillRect/>
          </a:stretch>
        </p:blipFill>
        <p:spPr>
          <a:xfrm>
            <a:off x="5222475" y="2083075"/>
            <a:ext cx="3137100" cy="2759976"/>
          </a:xfrm>
          <a:prstGeom prst="rect">
            <a:avLst/>
          </a:prstGeom>
          <a:noFill/>
          <a:ln>
            <a:noFill/>
          </a:ln>
        </p:spPr>
      </p:pic>
    </p:spTree>
    <p:extLst>
      <p:ext uri="{BB962C8B-B14F-4D97-AF65-F5344CB8AC3E}">
        <p14:creationId xmlns:p14="http://schemas.microsoft.com/office/powerpoint/2010/main" val="4091147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4"/>
          <p:cNvSpPr txBox="1">
            <a:spLocks noGrp="1"/>
          </p:cNvSpPr>
          <p:nvPr>
            <p:ph type="title"/>
          </p:nvPr>
        </p:nvSpPr>
        <p:spPr>
          <a:xfrm>
            <a:off x="768097" y="672829"/>
            <a:ext cx="7290054" cy="59882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zh-TW" dirty="0"/>
              <a:t>Solution</a:t>
            </a:r>
            <a:endParaRPr dirty="0"/>
          </a:p>
        </p:txBody>
      </p:sp>
      <p:sp>
        <p:nvSpPr>
          <p:cNvPr id="220" name="Google Shape;220;p34"/>
          <p:cNvSpPr txBox="1">
            <a:spLocks noGrp="1"/>
          </p:cNvSpPr>
          <p:nvPr>
            <p:ph idx="1"/>
          </p:nvPr>
        </p:nvSpPr>
        <p:spPr>
          <a:prstGeom prst="rect">
            <a:avLst/>
          </a:prstGeom>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SzPts val="1800"/>
              <a:buChar char="●"/>
            </a:pPr>
            <a:r>
              <a:rPr lang="zh-TW" sz="1800" dirty="0"/>
              <a:t>除了刪除不重要的問題，我們還需要找出重要的問題。</a:t>
            </a:r>
            <a:endParaRPr sz="1800" dirty="0"/>
          </a:p>
          <a:p>
            <a:pPr marL="457200" lvl="0" indent="-342900" algn="l" rtl="0">
              <a:lnSpc>
                <a:spcPct val="100000"/>
              </a:lnSpc>
              <a:spcBef>
                <a:spcPts val="0"/>
              </a:spcBef>
              <a:spcAft>
                <a:spcPts val="0"/>
              </a:spcAft>
              <a:buSzPts val="1800"/>
              <a:buChar char="●"/>
            </a:pPr>
            <a:r>
              <a:rPr lang="zh-TW" sz="1800" dirty="0"/>
              <a:t>利用 tree-based 的機器學習算法找出能夠有效分支的特徵:</a:t>
            </a:r>
            <a:endParaRPr sz="1800" dirty="0"/>
          </a:p>
          <a:p>
            <a:pPr marL="914400" lvl="1" indent="-317500" algn="l" rtl="0">
              <a:lnSpc>
                <a:spcPct val="100000"/>
              </a:lnSpc>
              <a:spcBef>
                <a:spcPts val="0"/>
              </a:spcBef>
              <a:spcAft>
                <a:spcPts val="0"/>
              </a:spcAft>
              <a:buSzPts val="1400"/>
              <a:buAutoNum type="arabicPeriod"/>
            </a:pPr>
            <a:r>
              <a:rPr lang="zh-TW" sz="1400" dirty="0"/>
              <a:t>以 Expected shortfall (ES) 作為基金風險指標</a:t>
            </a:r>
            <a:endParaRPr sz="1400" dirty="0"/>
          </a:p>
          <a:p>
            <a:pPr marL="914400" lvl="1" indent="-317500" algn="l" rtl="0">
              <a:lnSpc>
                <a:spcPct val="100000"/>
              </a:lnSpc>
              <a:spcBef>
                <a:spcPts val="0"/>
              </a:spcBef>
              <a:spcAft>
                <a:spcPts val="0"/>
              </a:spcAft>
              <a:buSzPts val="1400"/>
              <a:buAutoNum type="arabicPeriod"/>
            </a:pPr>
            <a:r>
              <a:rPr lang="zh-TW" sz="1400" dirty="0"/>
              <a:t>對於每一個客戶，以該客戶投資基金的金額當作權重</a:t>
            </a:r>
            <a:endParaRPr sz="1400" dirty="0"/>
          </a:p>
          <a:p>
            <a:pPr marL="914400" lvl="1" indent="-317500" algn="l" rtl="0">
              <a:lnSpc>
                <a:spcPct val="100000"/>
              </a:lnSpc>
              <a:spcBef>
                <a:spcPts val="0"/>
              </a:spcBef>
              <a:spcAft>
                <a:spcPts val="0"/>
              </a:spcAft>
              <a:buSzPts val="1400"/>
              <a:buAutoNum type="arabicPeriod"/>
            </a:pPr>
            <a:r>
              <a:rPr lang="zh-TW" sz="1400" dirty="0"/>
              <a:t>對所投資之基金 ES 取加權平均，當作該用戶能承受之風險期望值 </a:t>
            </a:r>
            <a:r>
              <a:rPr lang="zh-TW" sz="1400" dirty="0">
                <a:latin typeface="Cambria Math"/>
                <a:ea typeface="Cambria Math"/>
                <a:cs typeface="Cambria Math"/>
                <a:sym typeface="Cambria Math"/>
              </a:rPr>
              <a:t>E(</a:t>
            </a:r>
            <a:r>
              <a:rPr lang="zh-TW" sz="1400" dirty="0"/>
              <a:t>ES</a:t>
            </a:r>
            <a:r>
              <a:rPr lang="zh-TW" sz="1400" dirty="0">
                <a:latin typeface="Cambria Math"/>
                <a:ea typeface="Cambria Math"/>
                <a:cs typeface="Cambria Math"/>
                <a:sym typeface="Cambria Math"/>
              </a:rPr>
              <a:t>)</a:t>
            </a:r>
            <a:endParaRPr sz="1400" dirty="0">
              <a:latin typeface="Cambria Math"/>
              <a:ea typeface="Cambria Math"/>
              <a:cs typeface="Cambria Math"/>
              <a:sym typeface="Cambria Math"/>
            </a:endParaRPr>
          </a:p>
          <a:p>
            <a:pPr marL="914400" lvl="1" indent="-317500" algn="l" rtl="0">
              <a:lnSpc>
                <a:spcPct val="100000"/>
              </a:lnSpc>
              <a:spcBef>
                <a:spcPts val="0"/>
              </a:spcBef>
              <a:spcAft>
                <a:spcPts val="0"/>
              </a:spcAft>
              <a:buSzPts val="1400"/>
              <a:buAutoNum type="arabicPeriod"/>
            </a:pPr>
            <a:r>
              <a:rPr lang="zh-TW" sz="1400" dirty="0"/>
              <a:t>給定用戶特徵 (問題答案)，透過 Gradient Boosting Decision Tree 預測該用戶的 </a:t>
            </a:r>
            <a:r>
              <a:rPr lang="zh-TW" sz="1400" dirty="0">
                <a:latin typeface="Cambria Math"/>
                <a:ea typeface="Cambria Math"/>
                <a:cs typeface="Cambria Math"/>
                <a:sym typeface="Cambria Math"/>
              </a:rPr>
              <a:t>E(</a:t>
            </a:r>
            <a:r>
              <a:rPr lang="zh-TW" sz="1400" dirty="0"/>
              <a:t>ES</a:t>
            </a:r>
            <a:r>
              <a:rPr lang="zh-TW" sz="1400" dirty="0">
                <a:latin typeface="Cambria Math"/>
                <a:ea typeface="Cambria Math"/>
                <a:cs typeface="Cambria Math"/>
                <a:sym typeface="Cambria Math"/>
              </a:rPr>
              <a:t>)。</a:t>
            </a:r>
            <a:endParaRPr sz="1400" dirty="0">
              <a:latin typeface="Cambria Math"/>
              <a:ea typeface="Cambria Math"/>
              <a:cs typeface="Cambria Math"/>
              <a:sym typeface="Cambria Math"/>
            </a:endParaRPr>
          </a:p>
          <a:p>
            <a:pPr marL="457200" lvl="0" indent="-342900" algn="l" rtl="0">
              <a:lnSpc>
                <a:spcPct val="100000"/>
              </a:lnSpc>
              <a:spcBef>
                <a:spcPts val="0"/>
              </a:spcBef>
              <a:spcAft>
                <a:spcPts val="0"/>
              </a:spcAft>
              <a:buSzPts val="1800"/>
              <a:buChar char="●"/>
            </a:pPr>
            <a:r>
              <a:rPr lang="zh-TW" sz="1800" dirty="0"/>
              <a:t>計算 information gain 找出較為重要的特徵 (問題答案):</a:t>
            </a:r>
            <a:endParaRPr sz="1800" dirty="0"/>
          </a:p>
          <a:p>
            <a:pPr marL="914400" lvl="1" indent="-317500" algn="l" rtl="0">
              <a:lnSpc>
                <a:spcPct val="100000"/>
              </a:lnSpc>
              <a:spcBef>
                <a:spcPts val="0"/>
              </a:spcBef>
              <a:spcAft>
                <a:spcPts val="0"/>
              </a:spcAft>
              <a:buSzPts val="1400"/>
              <a:buAutoNum type="arabicPeriod"/>
            </a:pPr>
            <a:r>
              <a:rPr lang="zh-TW" sz="1400" dirty="0"/>
              <a:t>投資目的</a:t>
            </a:r>
            <a:endParaRPr sz="1400" dirty="0"/>
          </a:p>
          <a:p>
            <a:pPr marL="914400" lvl="1" indent="-317500" algn="l" rtl="0">
              <a:lnSpc>
                <a:spcPct val="100000"/>
              </a:lnSpc>
              <a:spcBef>
                <a:spcPts val="0"/>
              </a:spcBef>
              <a:spcAft>
                <a:spcPts val="0"/>
              </a:spcAft>
              <a:buSzPts val="1400"/>
              <a:buAutoNum type="arabicPeriod"/>
            </a:pPr>
            <a:r>
              <a:rPr lang="zh-TW" sz="1400" dirty="0"/>
              <a:t>您對於基金類型的投資標的偏好？</a:t>
            </a:r>
            <a:endParaRPr sz="1400" dirty="0"/>
          </a:p>
          <a:p>
            <a:pPr marL="914400" lvl="1" indent="-317500" algn="l" rtl="0">
              <a:lnSpc>
                <a:spcPct val="100000"/>
              </a:lnSpc>
              <a:spcBef>
                <a:spcPts val="0"/>
              </a:spcBef>
              <a:spcAft>
                <a:spcPts val="0"/>
              </a:spcAft>
              <a:buSzPts val="1400"/>
              <a:buAutoNum type="arabicPeriod"/>
            </a:pPr>
            <a:r>
              <a:rPr lang="zh-TW" sz="1400" dirty="0"/>
              <a:t>家庭年支出</a:t>
            </a:r>
            <a:endParaRPr sz="1400" dirty="0"/>
          </a:p>
          <a:p>
            <a:pPr marL="0" lvl="0" indent="0" algn="l" rtl="0">
              <a:spcBef>
                <a:spcPts val="1600"/>
              </a:spcBef>
              <a:spcAft>
                <a:spcPts val="1600"/>
              </a:spcAft>
              <a:buNone/>
            </a:pPr>
            <a:endParaRPr dirty="0"/>
          </a:p>
        </p:txBody>
      </p:sp>
      <p:sp>
        <p:nvSpPr>
          <p:cNvPr id="221" name="Google Shape;221;p34"/>
          <p:cNvSpPr txBox="1">
            <a:spLocks noGrp="1"/>
          </p:cNvSpPr>
          <p:nvPr>
            <p:ph type="sldNum" sz="quarter"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TW"/>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5"/>
          <p:cNvSpPr txBox="1">
            <a:spLocks noGrp="1"/>
          </p:cNvSpPr>
          <p:nvPr>
            <p:ph type="title"/>
          </p:nvPr>
        </p:nvSpPr>
        <p:spPr>
          <a:xfrm>
            <a:off x="690219" y="639648"/>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zh-TW" dirty="0"/>
              <a:t>Solution</a:t>
            </a:r>
            <a:endParaRPr dirty="0"/>
          </a:p>
        </p:txBody>
      </p:sp>
      <p:sp>
        <p:nvSpPr>
          <p:cNvPr id="227" name="Google Shape;227;p35"/>
          <p:cNvSpPr txBox="1">
            <a:spLocks noGrp="1"/>
          </p:cNvSpPr>
          <p:nvPr>
            <p:ph type="body" idx="1"/>
          </p:nvPr>
        </p:nvSpPr>
        <p:spPr>
          <a:xfrm>
            <a:off x="342525" y="1379232"/>
            <a:ext cx="3999900" cy="3416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zh-TW" dirty="0"/>
              <a:t>客戶實際投資的金額 (mean_investment)，與願意承擔的風險有很大的關係</a:t>
            </a:r>
            <a:r>
              <a:rPr lang="zh-TW" dirty="0" smtClean="0"/>
              <a:t>。</a:t>
            </a:r>
            <a:endParaRPr lang="en-US" altLang="zh-TW" dirty="0" smtClean="0"/>
          </a:p>
          <a:p>
            <a:pPr lvl="1" indent="-317500">
              <a:spcBef>
                <a:spcPts val="0"/>
              </a:spcBef>
              <a:buSzPts val="1400"/>
              <a:buChar char="●"/>
            </a:pPr>
            <a:r>
              <a:rPr lang="en-US" dirty="0" smtClean="0"/>
              <a:t>Refer to the scatter plot in next page </a:t>
            </a:r>
            <a:endParaRPr dirty="0"/>
          </a:p>
        </p:txBody>
      </p:sp>
      <p:sp>
        <p:nvSpPr>
          <p:cNvPr id="231" name="Google Shape;231;p35"/>
          <p:cNvSpPr txBox="1">
            <a:spLocks noGrp="1"/>
          </p:cNvSpPr>
          <p:nvPr>
            <p:ph type="body" idx="2"/>
          </p:nvPr>
        </p:nvSpPr>
        <p:spPr>
          <a:xfrm>
            <a:off x="4746908" y="1311183"/>
            <a:ext cx="3999900" cy="3416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zh-TW" dirty="0"/>
              <a:t>若今天客戶只填完問卷，還沒實際投資 (去掉 mean_investment 等特徵)。</a:t>
            </a:r>
            <a:endParaRPr dirty="0"/>
          </a:p>
          <a:p>
            <a:pPr marL="457200" lvl="0" indent="-317500" algn="l" rtl="0">
              <a:spcBef>
                <a:spcPts val="0"/>
              </a:spcBef>
              <a:spcAft>
                <a:spcPts val="0"/>
              </a:spcAft>
              <a:buSzPts val="1400"/>
              <a:buChar char="●"/>
            </a:pPr>
            <a:r>
              <a:rPr lang="zh-TW" dirty="0"/>
              <a:t>重新訓練後的模型可以發現: (1) 投資目的 (2) 投資偏好 (3) 家庭年支出 等特徵是重要的。</a:t>
            </a:r>
            <a:endParaRPr dirty="0"/>
          </a:p>
        </p:txBody>
      </p:sp>
      <p:sp>
        <p:nvSpPr>
          <p:cNvPr id="228" name="Google Shape;228;p3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TW"/>
              <a:t>9</a:t>
            </a:fld>
            <a:endParaRPr/>
          </a:p>
        </p:txBody>
      </p:sp>
      <p:pic>
        <p:nvPicPr>
          <p:cNvPr id="229" name="Google Shape;229;p35"/>
          <p:cNvPicPr preferRelativeResize="0"/>
          <p:nvPr/>
        </p:nvPicPr>
        <p:blipFill>
          <a:blip r:embed="rId3">
            <a:alphaModFix/>
          </a:blip>
          <a:stretch>
            <a:fillRect/>
          </a:stretch>
        </p:blipFill>
        <p:spPr>
          <a:xfrm>
            <a:off x="311700" y="2285700"/>
            <a:ext cx="4061550" cy="2639998"/>
          </a:xfrm>
          <a:prstGeom prst="rect">
            <a:avLst/>
          </a:prstGeom>
          <a:noFill/>
          <a:ln>
            <a:noFill/>
          </a:ln>
        </p:spPr>
      </p:pic>
      <p:pic>
        <p:nvPicPr>
          <p:cNvPr id="230" name="Google Shape;230;p35"/>
          <p:cNvPicPr preferRelativeResize="0"/>
          <p:nvPr/>
        </p:nvPicPr>
        <p:blipFill>
          <a:blip r:embed="rId4">
            <a:alphaModFix/>
          </a:blip>
          <a:stretch>
            <a:fillRect/>
          </a:stretch>
        </p:blipFill>
        <p:spPr>
          <a:xfrm>
            <a:off x="4720150" y="2285700"/>
            <a:ext cx="4061550" cy="2639998"/>
          </a:xfrm>
          <a:prstGeom prst="rect">
            <a:avLst/>
          </a:prstGeom>
          <a:noFill/>
          <a:ln>
            <a:noFill/>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積分">
  <a:themeElements>
    <a:clrScheme name="積分">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積分">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積分">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Integral</Template>
  <TotalTime>19</TotalTime>
  <Words>939</Words>
  <Application>Microsoft Office PowerPoint</Application>
  <PresentationFormat>如螢幕大小 (16:9)</PresentationFormat>
  <Paragraphs>100</Paragraphs>
  <Slides>16</Slides>
  <Notes>15</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16</vt:i4>
      </vt:variant>
    </vt:vector>
  </HeadingPairs>
  <TitlesOfParts>
    <vt:vector size="24" baseType="lpstr">
      <vt:lpstr>微軟正黑體</vt:lpstr>
      <vt:lpstr>Wingdings 3</vt:lpstr>
      <vt:lpstr>Cambria Math</vt:lpstr>
      <vt:lpstr>Arial</vt:lpstr>
      <vt:lpstr>Tw Cen MT Condensed</vt:lpstr>
      <vt:lpstr>Tw Cen MT</vt:lpstr>
      <vt:lpstr>微軟正黑體</vt:lpstr>
      <vt:lpstr>積分</vt:lpstr>
      <vt:lpstr>Julia: Give You A Better Choice</vt:lpstr>
      <vt:lpstr>Preliminary </vt:lpstr>
      <vt:lpstr>Investment in practice </vt:lpstr>
      <vt:lpstr>Problem &amp; Motivation</vt:lpstr>
      <vt:lpstr>Problem &amp; Motivation</vt:lpstr>
      <vt:lpstr>Solution</vt:lpstr>
      <vt:lpstr>Co-occurrence</vt:lpstr>
      <vt:lpstr>Solution</vt:lpstr>
      <vt:lpstr>Solution</vt:lpstr>
      <vt:lpstr>Riskiness vs Invest amount </vt:lpstr>
      <vt:lpstr>Solution</vt:lpstr>
      <vt:lpstr>Product features</vt:lpstr>
      <vt:lpstr>Our App: Julia</vt:lpstr>
      <vt:lpstr>Julia </vt:lpstr>
      <vt:lpstr>Julia </vt:lpstr>
      <vt:lpstr>Julia 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1</dc:title>
  <cp:lastModifiedBy>tang tsunhsien</cp:lastModifiedBy>
  <cp:revision>11</cp:revision>
  <dcterms:modified xsi:type="dcterms:W3CDTF">2019-06-17T02:13:56Z</dcterms:modified>
</cp:coreProperties>
</file>