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524" autoAdjust="0"/>
  </p:normalViewPr>
  <p:slideViewPr>
    <p:cSldViewPr snapToGrid="0">
      <p:cViewPr varScale="1">
        <p:scale>
          <a:sx n="72" d="100"/>
          <a:sy n="72" d="100"/>
        </p:scale>
        <p:origin x="81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89073-BFCA-4D53-B8D6-D07A7DC421A9}" type="datetimeFigureOut">
              <a:rPr lang="zh-TW" altLang="en-US" smtClean="0"/>
              <a:t>2020/3/9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37696-C164-497F-ABD7-33C066D484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190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37696-C164-497F-ABD7-33C066D4849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439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45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3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97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0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19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95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53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87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17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14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0AD83-4781-40E9-852E-82D7DE2F1AC1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9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Trend </a:t>
            </a:r>
            <a:r>
              <a:rPr lang="en-US" altLang="zh-TW" dirty="0" smtClean="0"/>
              <a:t>trading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Turtle strategy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682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38" y="93197"/>
            <a:ext cx="9019737" cy="6764803"/>
          </a:xfrm>
        </p:spPr>
      </p:pic>
    </p:spTree>
    <p:extLst>
      <p:ext uri="{BB962C8B-B14F-4D97-AF65-F5344CB8AC3E}">
        <p14:creationId xmlns:p14="http://schemas.microsoft.com/office/powerpoint/2010/main" val="271166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477" y="365125"/>
            <a:ext cx="8420722" cy="6315542"/>
          </a:xfrm>
        </p:spPr>
      </p:pic>
    </p:spTree>
    <p:extLst>
      <p:ext uri="{BB962C8B-B14F-4D97-AF65-F5344CB8AC3E}">
        <p14:creationId xmlns:p14="http://schemas.microsoft.com/office/powerpoint/2010/main" val="149832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Portfolio: AUDUSD,  EURUSD ,  GBPUSD ,  NZDUSD ,  USDCAD ,  USDCHF ,  USDJPY ,  USDNOK ,  USDSEK ,  USDBRL ,  USDCLP ,  USDCOP ,  USDCZK ,  USDHUF,  USDILS ,  USDINR ,  USDKRW ,  USDMXN ,  USDMYR ,  USDPHP ,  USDPLN ,  USDRON ,  USDSGD ,  USDTHB ,  USDTRY ,  USDTWD ,  USDZAR</a:t>
            </a:r>
          </a:p>
          <a:p>
            <a:r>
              <a:rPr lang="en-US" altLang="zh-TW" dirty="0" err="1" smtClean="0"/>
              <a:t>Backtest</a:t>
            </a:r>
            <a:r>
              <a:rPr lang="en-US" altLang="zh-TW" dirty="0" smtClean="0"/>
              <a:t> period: 11-Apr-2002  to 31-Jan-2020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844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Position Sizing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5512"/>
                <a:ext cx="11138210" cy="531115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𝑇𝑟𝑢𝑒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𝑅𝑎𝑛𝑔𝑒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𝑇𝑅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𝑀𝑎𝑥𝑖𝑚𝑢𝑚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𝑃𝐷𝐶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𝑃𝐷𝐶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marL="685800" lvl="3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TW" sz="26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TW" sz="2600" dirty="0"/>
                  <a:t>: current High</a:t>
                </a:r>
              </a:p>
              <a:p>
                <a:pPr marL="685800" lvl="3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TW" sz="26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sz="2600" dirty="0"/>
                  <a:t>: current Low</a:t>
                </a:r>
              </a:p>
              <a:p>
                <a:pPr marL="685800" lvl="3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TW" sz="2600" i="1" dirty="0" smtClean="0">
                        <a:latin typeface="Cambria Math" panose="02040503050406030204" pitchFamily="18" charset="0"/>
                      </a:rPr>
                      <m:t>𝑃𝐷𝐶</m:t>
                    </m:r>
                  </m:oMath>
                </a14:m>
                <a:r>
                  <a:rPr lang="en-US" altLang="zh-TW" sz="2600" dirty="0"/>
                  <a:t>: Previous Day’s Close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(19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𝑃𝐷𝑁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𝑇𝑅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altLang="zh-TW" dirty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𝑃𝐷𝑁</m:t>
                    </m:r>
                  </m:oMath>
                </a14:m>
                <a:r>
                  <a:rPr lang="en-US" altLang="zh-TW" dirty="0" smtClean="0"/>
                  <a:t>: Previous Day’s 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𝑇𝑅</m:t>
                    </m:r>
                  </m:oMath>
                </a14:m>
                <a:r>
                  <a:rPr lang="en-US" altLang="zh-TW" dirty="0" smtClean="0"/>
                  <a:t>: </a:t>
                </a:r>
                <a:r>
                  <a:rPr lang="en-US" altLang="zh-TW" dirty="0"/>
                  <a:t>c</a:t>
                </a:r>
                <a:r>
                  <a:rPr lang="en-US" altLang="zh-TW" dirty="0" smtClean="0"/>
                  <a:t>urrent </a:t>
                </a:r>
                <a:r>
                  <a:rPr lang="en-US" altLang="zh-TW" dirty="0"/>
                  <a:t>d</a:t>
                </a:r>
                <a:r>
                  <a:rPr lang="en-US" altLang="zh-TW" dirty="0" smtClean="0"/>
                  <a:t>ay’s True Range</a:t>
                </a:r>
              </a:p>
              <a:p>
                <a:pPr lvl="1"/>
                <a:r>
                  <a:rPr lang="en-US" altLang="zh-TW" dirty="0" smtClean="0"/>
                  <a:t>Underlying market’s price volatility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𝑈𝑛𝑖𝑡</m:t>
                    </m:r>
                  </m:oMath>
                </a14:m>
                <a:r>
                  <a:rPr lang="en-US" altLang="zh-TW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dirty="0"/>
                          <m:t>1% </m:t>
                        </m:r>
                        <m:r>
                          <m:rPr>
                            <m:nor/>
                          </m:rPr>
                          <a:rPr lang="en-US" altLang="zh-TW" dirty="0"/>
                          <m:t>of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  <m:r>
                          <m:rPr>
                            <m:nor/>
                          </m:rPr>
                          <a:rPr lang="en-US" altLang="zh-TW" dirty="0"/>
                          <m:t>Account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Dollars</m:t>
                        </m:r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per</m:t>
                        </m:r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Point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Account size: 10,000,000 USD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5512"/>
                <a:ext cx="11138210" cy="531115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71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87427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Rules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Entries</a:t>
                </a:r>
              </a:p>
              <a:p>
                <a:pPr lvl="1"/>
                <a:r>
                  <a:rPr lang="en-US" altLang="zh-TW" dirty="0"/>
                  <a:t>System </a:t>
                </a:r>
                <a:r>
                  <a:rPr lang="en-US" altLang="zh-TW" dirty="0" smtClean="0"/>
                  <a:t>1: </a:t>
                </a:r>
                <a:r>
                  <a:rPr lang="en-US" altLang="zh-TW" dirty="0"/>
                  <a:t>A shorter-term system based on a 20-day </a:t>
                </a:r>
                <a:r>
                  <a:rPr lang="en-US" altLang="zh-TW" dirty="0" smtClean="0"/>
                  <a:t>breakout.</a:t>
                </a:r>
              </a:p>
              <a:p>
                <a:pPr lvl="1"/>
                <a:r>
                  <a:rPr lang="en-US" altLang="zh-TW" dirty="0" smtClean="0"/>
                  <a:t>System 2: A </a:t>
                </a:r>
                <a:r>
                  <a:rPr lang="en-US" altLang="zh-TW" dirty="0"/>
                  <a:t>simpler long-term system based on a 55-day </a:t>
                </a:r>
                <a:r>
                  <a:rPr lang="en-US" altLang="zh-TW" dirty="0" smtClean="0"/>
                  <a:t>breakout.</a:t>
                </a:r>
                <a:endParaRPr lang="en-US" altLang="zh-TW" dirty="0" smtClean="0"/>
              </a:p>
              <a:p>
                <a:r>
                  <a:rPr lang="en-US" altLang="zh-TW" dirty="0" smtClean="0"/>
                  <a:t>Stop</a:t>
                </a:r>
              </a:p>
              <a:p>
                <a:pPr lvl="1"/>
                <a:r>
                  <a:rPr lang="en-US" altLang="zh-TW" dirty="0"/>
                  <a:t>stops were set at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dirty="0"/>
                  <a:t> below the entry for long positions,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dirty="0"/>
                  <a:t> above the entry for short positions. </a:t>
                </a:r>
                <a:endParaRPr lang="en-US" altLang="zh-TW" dirty="0" smtClean="0"/>
              </a:p>
              <a:p>
                <a:r>
                  <a:rPr lang="en-US" altLang="zh-TW" dirty="0" smtClean="0"/>
                  <a:t>Exit</a:t>
                </a:r>
              </a:p>
              <a:p>
                <a:pPr lvl="1"/>
                <a:r>
                  <a:rPr lang="en-US" altLang="zh-TW" dirty="0" smtClean="0"/>
                  <a:t>System 1: 10 </a:t>
                </a:r>
                <a:r>
                  <a:rPr lang="en-US" altLang="zh-TW" dirty="0"/>
                  <a:t>day low for long positions </a:t>
                </a:r>
                <a:r>
                  <a:rPr lang="en-US" altLang="zh-TW" dirty="0" smtClean="0"/>
                  <a:t>or a </a:t>
                </a:r>
                <a:r>
                  <a:rPr lang="en-US" altLang="zh-TW" dirty="0"/>
                  <a:t>10 day high for short </a:t>
                </a:r>
                <a:r>
                  <a:rPr lang="en-US" altLang="zh-TW" dirty="0" smtClean="0"/>
                  <a:t>positions</a:t>
                </a:r>
              </a:p>
              <a:p>
                <a:pPr lvl="1"/>
                <a:r>
                  <a:rPr lang="en-US" altLang="zh-TW" dirty="0"/>
                  <a:t>System </a:t>
                </a:r>
                <a:r>
                  <a:rPr lang="en-US" altLang="zh-TW" dirty="0" smtClean="0"/>
                  <a:t>2: 20 </a:t>
                </a:r>
                <a:r>
                  <a:rPr lang="en-US" altLang="zh-TW" dirty="0"/>
                  <a:t>day low for long positions or a </a:t>
                </a:r>
                <a:r>
                  <a:rPr lang="en-US" altLang="zh-TW" dirty="0" smtClean="0"/>
                  <a:t>20 </a:t>
                </a:r>
                <a:r>
                  <a:rPr lang="en-US" altLang="zh-TW" dirty="0"/>
                  <a:t>day high for short positions</a:t>
                </a:r>
                <a:endParaRPr lang="zh-TW" altLang="en-US" dirty="0"/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47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1711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Experiment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33889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Standard parameters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910015"/>
              </p:ext>
            </p:extLst>
          </p:nvPr>
        </p:nvGraphicFramePr>
        <p:xfrm>
          <a:off x="970408" y="1686238"/>
          <a:ext cx="10251184" cy="4932777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46834">
                  <a:extLst>
                    <a:ext uri="{9D8B030D-6E8A-4147-A177-3AD203B41FA5}">
                      <a16:colId xmlns:a16="http://schemas.microsoft.com/office/drawing/2014/main" val="3687604917"/>
                    </a:ext>
                  </a:extLst>
                </a:gridCol>
                <a:gridCol w="672200">
                  <a:extLst>
                    <a:ext uri="{9D8B030D-6E8A-4147-A177-3AD203B41FA5}">
                      <a16:colId xmlns:a16="http://schemas.microsoft.com/office/drawing/2014/main" val="2781254096"/>
                    </a:ext>
                  </a:extLst>
                </a:gridCol>
                <a:gridCol w="646834">
                  <a:extLst>
                    <a:ext uri="{9D8B030D-6E8A-4147-A177-3AD203B41FA5}">
                      <a16:colId xmlns:a16="http://schemas.microsoft.com/office/drawing/2014/main" val="1092402120"/>
                    </a:ext>
                  </a:extLst>
                </a:gridCol>
                <a:gridCol w="1405871">
                  <a:extLst>
                    <a:ext uri="{9D8B030D-6E8A-4147-A177-3AD203B41FA5}">
                      <a16:colId xmlns:a16="http://schemas.microsoft.com/office/drawing/2014/main" val="3596582598"/>
                    </a:ext>
                  </a:extLst>
                </a:gridCol>
                <a:gridCol w="815940">
                  <a:extLst>
                    <a:ext uri="{9D8B030D-6E8A-4147-A177-3AD203B41FA5}">
                      <a16:colId xmlns:a16="http://schemas.microsoft.com/office/drawing/2014/main" val="2255442206"/>
                    </a:ext>
                  </a:extLst>
                </a:gridCol>
                <a:gridCol w="869296">
                  <a:extLst>
                    <a:ext uri="{9D8B030D-6E8A-4147-A177-3AD203B41FA5}">
                      <a16:colId xmlns:a16="http://schemas.microsoft.com/office/drawing/2014/main" val="2448556302"/>
                    </a:ext>
                  </a:extLst>
                </a:gridCol>
                <a:gridCol w="388947">
                  <a:extLst>
                    <a:ext uri="{9D8B030D-6E8A-4147-A177-3AD203B41FA5}">
                      <a16:colId xmlns:a16="http://schemas.microsoft.com/office/drawing/2014/main" val="1483225204"/>
                    </a:ext>
                  </a:extLst>
                </a:gridCol>
                <a:gridCol w="782120">
                  <a:extLst>
                    <a:ext uri="{9D8B030D-6E8A-4147-A177-3AD203B41FA5}">
                      <a16:colId xmlns:a16="http://schemas.microsoft.com/office/drawing/2014/main" val="3998493347"/>
                    </a:ext>
                  </a:extLst>
                </a:gridCol>
                <a:gridCol w="869296">
                  <a:extLst>
                    <a:ext uri="{9D8B030D-6E8A-4147-A177-3AD203B41FA5}">
                      <a16:colId xmlns:a16="http://schemas.microsoft.com/office/drawing/2014/main" val="247508502"/>
                    </a:ext>
                  </a:extLst>
                </a:gridCol>
                <a:gridCol w="388947">
                  <a:extLst>
                    <a:ext uri="{9D8B030D-6E8A-4147-A177-3AD203B41FA5}">
                      <a16:colId xmlns:a16="http://schemas.microsoft.com/office/drawing/2014/main" val="79838683"/>
                    </a:ext>
                  </a:extLst>
                </a:gridCol>
                <a:gridCol w="875129">
                  <a:extLst>
                    <a:ext uri="{9D8B030D-6E8A-4147-A177-3AD203B41FA5}">
                      <a16:colId xmlns:a16="http://schemas.microsoft.com/office/drawing/2014/main" val="233287345"/>
                    </a:ext>
                  </a:extLst>
                </a:gridCol>
                <a:gridCol w="925861">
                  <a:extLst>
                    <a:ext uri="{9D8B030D-6E8A-4147-A177-3AD203B41FA5}">
                      <a16:colId xmlns:a16="http://schemas.microsoft.com/office/drawing/2014/main" val="3633597797"/>
                    </a:ext>
                  </a:extLst>
                </a:gridCol>
                <a:gridCol w="963909">
                  <a:extLst>
                    <a:ext uri="{9D8B030D-6E8A-4147-A177-3AD203B41FA5}">
                      <a16:colId xmlns:a16="http://schemas.microsoft.com/office/drawing/2014/main" val="3978020307"/>
                    </a:ext>
                  </a:extLst>
                </a:gridCol>
              </a:tblGrid>
              <a:tr h="2489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code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Start time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End time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Annualized rate of return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System 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System 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volatility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sharpe ratio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holding period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2957285747"/>
                  </a:ext>
                </a:extLst>
              </a:tr>
              <a:tr h="248973"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transactions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trading interval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odds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transactions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trading interval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odds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94093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AUDUSD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3.49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36.57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37.80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68.31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32.35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0.008150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15.30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2374112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EURUSD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4.00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36.57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35.43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70.38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34.85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0.008432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0.36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14.90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1604225628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GBPUSD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-1.25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146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31.82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28.08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61.12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27.63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0.008881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-0.02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13.22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592165651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NZDUSD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3.17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37.46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37.10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71.46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36.92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0.008067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0.31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16.14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1929036545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USDCAD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0.13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36.01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31.01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68.31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32.35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0.007949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0.07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14.54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3068534693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USDCHF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31-Jan-20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-2.77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34.66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33.58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66.36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32.86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0.010788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-0.06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13.70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32293968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USDJPY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2.08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33.91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32.85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71.46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33.85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0.008974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0.22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13.50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907552629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USDNOK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4.22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38.07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37.70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70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66.36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34.29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0.008943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0.36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15.50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1128777462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USDSEK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1.82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34.92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34.59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69.33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35.82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0.008025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0.21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14.65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2150194149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USDBRL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7.83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37.46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34.68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71.46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33.85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0.012354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0.48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15.84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518361410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USDCLP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8.97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34.92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37.59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76.15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42.62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0.010223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0.61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15.27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1615096377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USDCOP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11-Apr-02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10.55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109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42.61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48.62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71.46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41.54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0.009362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0.75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17.66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2754597855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USDCZK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2.60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38.71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40.83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69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67.32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39.13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0.007619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0.27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16.26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3793983849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USDHUF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-0.28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35.19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31.06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76.15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39.34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0.007789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0.04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14.37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3780661718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USDILS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11-Apr-02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4.43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38.71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43.33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78.73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45.76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0.007471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0.43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17.11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1671558670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USDINR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10.38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105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44.24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40.00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87.64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49.06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0.009453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0.74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19.62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1608947856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USDKRW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11-Apr-02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4.29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37.76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34.96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67.32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27.54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0.011934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0.32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14.96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2874785908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USDMXN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1.24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36.01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35.66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77.42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35.00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0.009561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0.16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14.80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115821984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USDMYR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11.87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101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45.99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38.61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87.64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45.28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0.010210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0.78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16.86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2597845159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USDPHP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0.73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103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45.10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35.92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84.45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41.82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0.006470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0.12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19.02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729066233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USDPLN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1.33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36.57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34.65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70.38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31.82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0.008304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0.17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15.19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1483853920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USDRON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1.39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113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41.11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31.86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71.46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32.31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0.008035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0.17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16.45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1845489581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USDSGD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4.83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38.39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41.32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80.09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36.21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0.008137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0.43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17.85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1649414087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USDTHB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1" u="none" strike="noStrike" dirty="0">
                          <a:effectLst/>
                        </a:rPr>
                        <a:t>14.51</a:t>
                      </a:r>
                      <a:endParaRPr lang="en-US" altLang="zh-TW" sz="105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1" u="none" strike="noStrike" dirty="0">
                          <a:effectLst/>
                        </a:rPr>
                        <a:t>58.06</a:t>
                      </a:r>
                      <a:endParaRPr lang="en-US" altLang="zh-TW" sz="105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1" u="none" strike="noStrike" dirty="0">
                          <a:effectLst/>
                        </a:rPr>
                        <a:t>55.00</a:t>
                      </a:r>
                      <a:endParaRPr lang="en-US" altLang="zh-TW" sz="105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52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89.33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53.85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0.009974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0.94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1" u="none" strike="noStrike" dirty="0">
                          <a:effectLst/>
                        </a:rPr>
                        <a:t>25.38</a:t>
                      </a:r>
                      <a:endParaRPr lang="en-US" altLang="zh-TW" sz="105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253933485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USDTRY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3.95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38.71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38.33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69.33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32.84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0.010276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0.32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15.59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2732877643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USDTWD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19-Apr-02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13.47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54.01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46.51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1" u="none" strike="noStrike" dirty="0">
                          <a:effectLst/>
                        </a:rPr>
                        <a:t>94.80</a:t>
                      </a:r>
                      <a:endParaRPr lang="en-US" altLang="zh-TW" sz="105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1" u="none" strike="noStrike" dirty="0">
                          <a:effectLst/>
                        </a:rPr>
                        <a:t>59.18</a:t>
                      </a:r>
                      <a:endParaRPr lang="en-US" altLang="zh-TW" sz="105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0.008705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1" u="none" strike="noStrike" dirty="0">
                          <a:effectLst/>
                        </a:rPr>
                        <a:t>0.99</a:t>
                      </a:r>
                      <a:endParaRPr lang="en-US" altLang="zh-TW" sz="105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23.19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2514088469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USDZAR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-1.88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35.46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30.53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68.31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27.94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0.008627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-0.07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14.00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1653988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9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45" y="1214050"/>
            <a:ext cx="7315146" cy="548635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dirty="0"/>
              <a:t>Experiment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88534"/>
            <a:ext cx="10515600" cy="4351338"/>
          </a:xfrm>
        </p:spPr>
        <p:txBody>
          <a:bodyPr/>
          <a:lstStyle/>
          <a:p>
            <a:r>
              <a:rPr lang="en-US" altLang="zh-TW" dirty="0"/>
              <a:t>Standard parameters</a:t>
            </a:r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582652"/>
              </p:ext>
            </p:extLst>
          </p:nvPr>
        </p:nvGraphicFramePr>
        <p:xfrm>
          <a:off x="425604" y="2844710"/>
          <a:ext cx="4460488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0244">
                  <a:extLst>
                    <a:ext uri="{9D8B030D-6E8A-4147-A177-3AD203B41FA5}">
                      <a16:colId xmlns:a16="http://schemas.microsoft.com/office/drawing/2014/main" val="2849152152"/>
                    </a:ext>
                  </a:extLst>
                </a:gridCol>
                <a:gridCol w="2230244">
                  <a:extLst>
                    <a:ext uri="{9D8B030D-6E8A-4147-A177-3AD203B41FA5}">
                      <a16:colId xmlns:a16="http://schemas.microsoft.com/office/drawing/2014/main" val="8681228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 smtClean="0"/>
                        <a:t>Portfolio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6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Start time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/>
                        <a:t>11-Apr-02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3096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End time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/>
                        <a:t>31-Jan-20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30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Volatility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/>
                        <a:t>0.0128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Sharpe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/>
                        <a:t>1.1713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27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Holding period</a:t>
                      </a:r>
                      <a:endParaRPr lang="zh-TW" alt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/>
                        <a:t>16.3281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734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09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Comparison of different parameter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967696"/>
              </p:ext>
            </p:extLst>
          </p:nvPr>
        </p:nvGraphicFramePr>
        <p:xfrm>
          <a:off x="1769532" y="1552575"/>
          <a:ext cx="8652936" cy="435133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562580">
                  <a:extLst>
                    <a:ext uri="{9D8B030D-6E8A-4147-A177-3AD203B41FA5}">
                      <a16:colId xmlns:a16="http://schemas.microsoft.com/office/drawing/2014/main" val="1121822453"/>
                    </a:ext>
                  </a:extLst>
                </a:gridCol>
                <a:gridCol w="1763888">
                  <a:extLst>
                    <a:ext uri="{9D8B030D-6E8A-4147-A177-3AD203B41FA5}">
                      <a16:colId xmlns:a16="http://schemas.microsoft.com/office/drawing/2014/main" val="1756348402"/>
                    </a:ext>
                  </a:extLst>
                </a:gridCol>
                <a:gridCol w="2163234">
                  <a:extLst>
                    <a:ext uri="{9D8B030D-6E8A-4147-A177-3AD203B41FA5}">
                      <a16:colId xmlns:a16="http://schemas.microsoft.com/office/drawing/2014/main" val="1288065246"/>
                    </a:ext>
                  </a:extLst>
                </a:gridCol>
                <a:gridCol w="2163234">
                  <a:extLst>
                    <a:ext uri="{9D8B030D-6E8A-4147-A177-3AD203B41FA5}">
                      <a16:colId xmlns:a16="http://schemas.microsoft.com/office/drawing/2014/main" val="2296503998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Para.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Volatility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Sharpe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ratio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Holding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period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80712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</a:rPr>
                        <a:t>10_20_10_55_20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0.016031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1.145533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16.56179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1728572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</a:rPr>
                        <a:t>20_10_10_55_20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0.012861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1.178268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16.08477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extLst>
                  <a:ext uri="{0D108BD9-81ED-4DB2-BD59-A6C34878D82A}">
                    <a16:rowId xmlns:a16="http://schemas.microsoft.com/office/drawing/2014/main" val="377179730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</a:rPr>
                        <a:t>20_20_5_55_20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0.012144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</a:rPr>
                        <a:t>1.234640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12.34572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extLst>
                  <a:ext uri="{0D108BD9-81ED-4DB2-BD59-A6C34878D82A}">
                    <a16:rowId xmlns:a16="http://schemas.microsoft.com/office/drawing/2014/main" val="267973631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</a:rPr>
                        <a:t>20_20_10_45_20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0.012755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1.187222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16.45861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extLst>
                  <a:ext uri="{0D108BD9-81ED-4DB2-BD59-A6C34878D82A}">
                    <a16:rowId xmlns:a16="http://schemas.microsoft.com/office/drawing/2014/main" val="257831225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</a:rPr>
                        <a:t>20_20_10_55_10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0.012247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</a:rPr>
                        <a:t>1.198821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13.60866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extLst>
                  <a:ext uri="{0D108BD9-81ED-4DB2-BD59-A6C34878D82A}">
                    <a16:rowId xmlns:a16="http://schemas.microsoft.com/office/drawing/2014/main" val="383408762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 smtClean="0">
                          <a:effectLst/>
                        </a:rPr>
                        <a:t>20_20_10_55_20 (standard)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0.012812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1.171378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16.32812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extLst>
                  <a:ext uri="{0D108BD9-81ED-4DB2-BD59-A6C34878D82A}">
                    <a16:rowId xmlns:a16="http://schemas.microsoft.com/office/drawing/2014/main" val="217258544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</a:rPr>
                        <a:t>20_20_10_55_30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0.013328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1.091737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17.97544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extLst>
                  <a:ext uri="{0D108BD9-81ED-4DB2-BD59-A6C34878D82A}">
                    <a16:rowId xmlns:a16="http://schemas.microsoft.com/office/drawing/2014/main" val="317371529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</a:rPr>
                        <a:t>20_20_10_65_20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0.014062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1.056719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</a:rPr>
                        <a:t>16.12930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extLst>
                  <a:ext uri="{0D108BD9-81ED-4DB2-BD59-A6C34878D82A}">
                    <a16:rowId xmlns:a16="http://schemas.microsoft.com/office/drawing/2014/main" val="373111007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</a:rPr>
                        <a:t>20_20_20_55_20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</a:rPr>
                        <a:t>0.013510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1.112189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21.11727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extLst>
                  <a:ext uri="{0D108BD9-81ED-4DB2-BD59-A6C34878D82A}">
                    <a16:rowId xmlns:a16="http://schemas.microsoft.com/office/drawing/2014/main" val="328770656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</a:rPr>
                        <a:t>20_30_10_55_20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0.012835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1.157646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16.61336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extLst>
                  <a:ext uri="{0D108BD9-81ED-4DB2-BD59-A6C34878D82A}">
                    <a16:rowId xmlns:a16="http://schemas.microsoft.com/office/drawing/2014/main" val="337574464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</a:rPr>
                        <a:t>30_20_10_55_20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</a:rPr>
                        <a:t>0.012670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1.172853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16.38738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extLst>
                  <a:ext uri="{0D108BD9-81ED-4DB2-BD59-A6C34878D82A}">
                    <a16:rowId xmlns:a16="http://schemas.microsoft.com/office/drawing/2014/main" val="3626717357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415822" y="5982067"/>
            <a:ext cx="9036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[volatility </a:t>
            </a:r>
            <a:r>
              <a:rPr lang="en-US" altLang="zh-TW" dirty="0" smtClean="0"/>
              <a:t>smoothing, </a:t>
            </a:r>
            <a:r>
              <a:rPr lang="en-US" altLang="zh-TW" dirty="0"/>
              <a:t>sys1 entries, sys1 exits, sys2 entries, sys2 exits]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3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Pnl</a:t>
            </a:r>
            <a:r>
              <a:rPr lang="en-US" altLang="zh-TW" dirty="0" smtClean="0"/>
              <a:t> using different parameter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96" y="1498777"/>
            <a:ext cx="10065607" cy="482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5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010703"/>
              </p:ext>
            </p:extLst>
          </p:nvPr>
        </p:nvGraphicFramePr>
        <p:xfrm>
          <a:off x="890698" y="908431"/>
          <a:ext cx="10322832" cy="513906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63211">
                  <a:extLst>
                    <a:ext uri="{9D8B030D-6E8A-4147-A177-3AD203B41FA5}">
                      <a16:colId xmlns:a16="http://schemas.microsoft.com/office/drawing/2014/main" val="1972223990"/>
                    </a:ext>
                  </a:extLst>
                </a:gridCol>
                <a:gridCol w="743092">
                  <a:extLst>
                    <a:ext uri="{9D8B030D-6E8A-4147-A177-3AD203B41FA5}">
                      <a16:colId xmlns:a16="http://schemas.microsoft.com/office/drawing/2014/main" val="2973711613"/>
                    </a:ext>
                  </a:extLst>
                </a:gridCol>
                <a:gridCol w="702177">
                  <a:extLst>
                    <a:ext uri="{9D8B030D-6E8A-4147-A177-3AD203B41FA5}">
                      <a16:colId xmlns:a16="http://schemas.microsoft.com/office/drawing/2014/main" val="4108998150"/>
                    </a:ext>
                  </a:extLst>
                </a:gridCol>
                <a:gridCol w="1405567">
                  <a:extLst>
                    <a:ext uri="{9D8B030D-6E8A-4147-A177-3AD203B41FA5}">
                      <a16:colId xmlns:a16="http://schemas.microsoft.com/office/drawing/2014/main" val="834381897"/>
                    </a:ext>
                  </a:extLst>
                </a:gridCol>
                <a:gridCol w="773742">
                  <a:extLst>
                    <a:ext uri="{9D8B030D-6E8A-4147-A177-3AD203B41FA5}">
                      <a16:colId xmlns:a16="http://schemas.microsoft.com/office/drawing/2014/main" val="318820659"/>
                    </a:ext>
                  </a:extLst>
                </a:gridCol>
                <a:gridCol w="868992">
                  <a:extLst>
                    <a:ext uri="{9D8B030D-6E8A-4147-A177-3AD203B41FA5}">
                      <a16:colId xmlns:a16="http://schemas.microsoft.com/office/drawing/2014/main" val="293309322"/>
                    </a:ext>
                  </a:extLst>
                </a:gridCol>
                <a:gridCol w="539614">
                  <a:extLst>
                    <a:ext uri="{9D8B030D-6E8A-4147-A177-3AD203B41FA5}">
                      <a16:colId xmlns:a16="http://schemas.microsoft.com/office/drawing/2014/main" val="3999907031"/>
                    </a:ext>
                  </a:extLst>
                </a:gridCol>
                <a:gridCol w="703892">
                  <a:extLst>
                    <a:ext uri="{9D8B030D-6E8A-4147-A177-3AD203B41FA5}">
                      <a16:colId xmlns:a16="http://schemas.microsoft.com/office/drawing/2014/main" val="3141488252"/>
                    </a:ext>
                  </a:extLst>
                </a:gridCol>
                <a:gridCol w="868992">
                  <a:extLst>
                    <a:ext uri="{9D8B030D-6E8A-4147-A177-3AD203B41FA5}">
                      <a16:colId xmlns:a16="http://schemas.microsoft.com/office/drawing/2014/main" val="3697317683"/>
                    </a:ext>
                  </a:extLst>
                </a:gridCol>
                <a:gridCol w="571356">
                  <a:extLst>
                    <a:ext uri="{9D8B030D-6E8A-4147-A177-3AD203B41FA5}">
                      <a16:colId xmlns:a16="http://schemas.microsoft.com/office/drawing/2014/main" val="3356662933"/>
                    </a:ext>
                  </a:extLst>
                </a:gridCol>
                <a:gridCol w="683600">
                  <a:extLst>
                    <a:ext uri="{9D8B030D-6E8A-4147-A177-3AD203B41FA5}">
                      <a16:colId xmlns:a16="http://schemas.microsoft.com/office/drawing/2014/main" val="35090526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8727758"/>
                    </a:ext>
                  </a:extLst>
                </a:gridCol>
                <a:gridCol w="1036597">
                  <a:extLst>
                    <a:ext uri="{9D8B030D-6E8A-4147-A177-3AD203B41FA5}">
                      <a16:colId xmlns:a16="http://schemas.microsoft.com/office/drawing/2014/main" val="533721592"/>
                    </a:ext>
                  </a:extLst>
                </a:gridCol>
              </a:tblGrid>
              <a:tr h="235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code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smtClean="0">
                          <a:effectLst/>
                        </a:rPr>
                        <a:t>Start</a:t>
                      </a:r>
                      <a:r>
                        <a:rPr lang="en-US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effectLst/>
                        </a:rPr>
                        <a:t>time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smtClean="0">
                          <a:effectLst/>
                        </a:rPr>
                        <a:t>End</a:t>
                      </a:r>
                      <a:r>
                        <a:rPr lang="en-US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effectLst/>
                        </a:rPr>
                        <a:t>time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smtClean="0">
                          <a:effectLst/>
                        </a:rPr>
                        <a:t>Annualized</a:t>
                      </a:r>
                      <a:r>
                        <a:rPr lang="en-US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effectLst/>
                        </a:rPr>
                        <a:t>rate of</a:t>
                      </a:r>
                      <a:r>
                        <a:rPr lang="en-US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effectLst/>
                        </a:rPr>
                        <a:t>return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Syetem 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System2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volatility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sharpe ratio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holding period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1793635486"/>
                  </a:ext>
                </a:extLst>
              </a:tr>
              <a:tr h="468593"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smtClean="0">
                          <a:effectLst/>
                        </a:rPr>
                        <a:t>transactions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trading interval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odds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transactions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trading interval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odds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2811954429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AUDUSD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15-Apr-02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3.168804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37.16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39.20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68.31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32.35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0.0080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0.31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15.44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1549049967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EURUSD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3.489216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36.29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35.16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70.38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34.85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0.0083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14.73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51681812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GBPUSD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-0.9041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145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32.03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28.28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61.12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27.63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0.0088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0.00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13.31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35945069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NZDUSD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3.792271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37.46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37.10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72.58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37.50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0.0082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0.35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16.20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3225667728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USDCAD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0.403908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36.01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31.01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69.33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34.33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0.0079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0.09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14.77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1818515627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USDCHF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-2.83693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34.92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33.83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66.36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31.43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0.0107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-0.07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13.83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1985616119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USDJPY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1.443202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33.91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32.85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70.38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34.85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0.0087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0.17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13.46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3235335320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USDNOK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4.74682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38.39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38.02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66.36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34.29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0.0088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0.40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15.65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3837391851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USDSEK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1.963339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34.92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34.59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69.33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35.82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0.0080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0.22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14.75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2312644478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USDBRL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7.910856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37.76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34.96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71.46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33.85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0.0121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0.49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15.93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3140282731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USDCLP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9.280176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35.19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37.88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76.15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42.62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0.0102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0.63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15.37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2255852114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USDCOP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11-Apr-02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11.96776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109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42.61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48.62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72.58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42.19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0.0097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0.82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17.53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1925342663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USDCZK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3.497496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118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39.36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40.68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67.32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39.13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0.0077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0.34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16.43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3903543334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USDHUF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0.299185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35.19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31.06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78.73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38.98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0.0078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0.09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14.73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1305423573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USDILS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11-Apr-02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4.363472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119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39.03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43.70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78.73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45.76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0.0075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0.42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17.26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468627348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USDINR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10.37311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105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44.24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40.00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87.64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49.06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0.0093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0.74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19.64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1047546723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USDKRW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11-Apr-02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4.046958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37.46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33.87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69.33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29.85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0.0116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0.31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15.10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2515148613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USDMXN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12-Apr-02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1.584175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36.01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35.66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78.73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35.59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0.0095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0.18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15.00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179656716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USDMYR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15-Apr-02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solidFill>
                            <a:srgbClr val="FF0000"/>
                          </a:solidFill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27.24039</a:t>
                      </a:r>
                      <a:endParaRPr lang="en-US" altLang="zh-TW" sz="105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solidFill>
                            <a:srgbClr val="FF0000"/>
                          </a:solidFill>
                          <a:effectLst/>
                        </a:rPr>
                        <a:t>100</a:t>
                      </a:r>
                      <a:endParaRPr lang="en-US" altLang="zh-TW" sz="1050" b="0" i="0" u="none" strike="noStrike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46.45</a:t>
                      </a:r>
                      <a:endParaRPr lang="en-US" altLang="zh-TW" sz="105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solidFill>
                            <a:srgbClr val="FF0000"/>
                          </a:solidFill>
                          <a:effectLst/>
                        </a:rPr>
                        <a:t>39.00</a:t>
                      </a:r>
                      <a:endParaRPr lang="en-US" altLang="zh-TW" sz="1050" b="0" i="0" u="none" strike="noStrike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52</a:t>
                      </a:r>
                      <a:endParaRPr lang="en-US" altLang="zh-TW" sz="105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89.33</a:t>
                      </a:r>
                      <a:endParaRPr lang="en-US" altLang="zh-TW" sz="105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44.23</a:t>
                      </a:r>
                      <a:endParaRPr lang="en-US" altLang="zh-TW" sz="105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0.1524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0.28</a:t>
                      </a:r>
                      <a:endParaRPr lang="en-US" altLang="zh-TW" sz="105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19.31</a:t>
                      </a:r>
                      <a:endParaRPr lang="en-US" altLang="zh-TW" sz="105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3680021163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USDPHP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0.709665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103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45.10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35.92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84.45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41.82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0.0064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0.12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19.09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2863393056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USDPLN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1.5572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37.16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35.20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66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70.38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31.82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0.0082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0.18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15.39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1524615478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USDRON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1.856299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110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42.23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33.64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73.73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34.92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0.0079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0.21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17.07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2892775377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USDSGD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4.79095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38.07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40.16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78.73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35.59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0.0081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0.43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17.63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3282808484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USDTHB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13.62716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58.06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56.25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89.33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53.85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0.0100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0.89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25.49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636308548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USDTRY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4.448049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118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39.36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38.98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70.38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33.33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0.0102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0.35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15.93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4196627744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USDTWD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19-Apr-02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14.00399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54.65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48.24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94.80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59.18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0.0087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1.03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23.92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2018761662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USDZAR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-1.70767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35.73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30.77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69.33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28.36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0.0086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-0.06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14.20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189670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6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1056</Words>
  <Application>Microsoft Office PowerPoint</Application>
  <PresentationFormat>寬螢幕</PresentationFormat>
  <Paragraphs>824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Cambria Math</vt:lpstr>
      <vt:lpstr>Office 佈景主題</vt:lpstr>
      <vt:lpstr>Trend trading</vt:lpstr>
      <vt:lpstr>Data</vt:lpstr>
      <vt:lpstr>Position Sizing</vt:lpstr>
      <vt:lpstr>Rules</vt:lpstr>
      <vt:lpstr>Experiment results</vt:lpstr>
      <vt:lpstr>Experiment results</vt:lpstr>
      <vt:lpstr>Comparison of different parameter</vt:lpstr>
      <vt:lpstr>Pnl using different parameter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Turtle Trading</dc:title>
  <dc:creator>湯忠憲</dc:creator>
  <cp:lastModifiedBy>湯忠憲</cp:lastModifiedBy>
  <cp:revision>35</cp:revision>
  <dcterms:created xsi:type="dcterms:W3CDTF">2020-03-08T09:12:05Z</dcterms:created>
  <dcterms:modified xsi:type="dcterms:W3CDTF">2020-03-08T17:31:39Z</dcterms:modified>
</cp:coreProperties>
</file>