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1" r:id="rId3"/>
    <p:sldId id="282" r:id="rId4"/>
    <p:sldId id="257" r:id="rId5"/>
    <p:sldId id="290" r:id="rId6"/>
    <p:sldId id="267" r:id="rId7"/>
    <p:sldId id="270" r:id="rId8"/>
    <p:sldId id="269" r:id="rId9"/>
    <p:sldId id="268" r:id="rId10"/>
    <p:sldId id="258" r:id="rId11"/>
    <p:sldId id="278" r:id="rId12"/>
    <p:sldId id="283" r:id="rId13"/>
    <p:sldId id="272" r:id="rId14"/>
    <p:sldId id="271" r:id="rId15"/>
    <p:sldId id="260" r:id="rId16"/>
    <p:sldId id="276" r:id="rId17"/>
    <p:sldId id="280" r:id="rId18"/>
    <p:sldId id="284" r:id="rId19"/>
    <p:sldId id="275" r:id="rId20"/>
    <p:sldId id="286" r:id="rId21"/>
    <p:sldId id="264" r:id="rId22"/>
    <p:sldId id="261" r:id="rId23"/>
    <p:sldId id="273" r:id="rId24"/>
    <p:sldId id="274" r:id="rId25"/>
    <p:sldId id="265" r:id="rId26"/>
    <p:sldId id="266" r:id="rId27"/>
    <p:sldId id="292" r:id="rId28"/>
    <p:sldId id="294" r:id="rId29"/>
    <p:sldId id="287" r:id="rId30"/>
    <p:sldId id="288" r:id="rId31"/>
    <p:sldId id="285" r:id="rId32"/>
    <p:sldId id="279" r:id="rId33"/>
    <p:sldId id="289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0E6BA-51BE-4886-9978-6E72CFCC6C38}">
  <a:tblStyle styleId="{A590E6BA-51BE-4886-9978-6E72CFCC6C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24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34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91b6cd3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91b6cd3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91b6cd3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91b6cd3c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S2</a:t>
            </a:r>
            <a:r>
              <a:rPr lang="en-US" altLang="zh-TW" baseline="0" dirty="0" smtClean="0"/>
              <a:t>: </a:t>
            </a:r>
            <a:r>
              <a:rPr lang="en-US" altLang="zh-TW" baseline="0" dirty="0" err="1" smtClean="0"/>
              <a:t>traing</a:t>
            </a:r>
            <a:r>
              <a:rPr lang="en-US" altLang="zh-TW" baseline="0" dirty="0" smtClean="0"/>
              <a:t> ~2018, test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780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Modify lookback</a:t>
            </a:r>
            <a:r>
              <a:rPr lang="en-US" altLang="zh-TW" baseline="0" dirty="0" smtClean="0"/>
              <a:t> window size for rolling-LS </a:t>
            </a:r>
            <a:r>
              <a:rPr lang="en-US" altLang="zh-TW" dirty="0" smtClean="0"/>
              <a:t>S3</a:t>
            </a:r>
            <a:r>
              <a:rPr lang="en-US" altLang="zh-TW" baseline="0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365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925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63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91b6cd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91b6cd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单整是处理伪回归问题的一种方式。如果一个时间序列经过一次差分变成平稳的，则称原序列是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阶单整的，记为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 一般地，如果时间序列经过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次差分后变成平稳序列，而经过</a:t>
            </a:r>
            <a:r>
              <a:rPr lang="en-US" altLang="zh-CN" dirty="0" smtClean="0"/>
              <a:t>d-1</a:t>
            </a:r>
            <a:r>
              <a:rPr lang="zh-CN" altLang="en-US" dirty="0" smtClean="0"/>
              <a:t>次差分仍不平稳，则称原序列是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阶单整序列，记为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如果一个随机过程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}</a:t>
            </a:r>
            <a:r>
              <a:rPr lang="zh-CN" altLang="en-US" dirty="0" smtClean="0"/>
              <a:t>如果必须经过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次差分之后才能变成一个平稳的，可逆的</a:t>
            </a:r>
            <a:r>
              <a:rPr lang="en-US" altLang="zh-CN" dirty="0" smtClean="0"/>
              <a:t>ARMA</a:t>
            </a:r>
            <a:r>
              <a:rPr lang="zh-CN" altLang="en-US" dirty="0" smtClean="0"/>
              <a:t>过程，而当进行</a:t>
            </a:r>
            <a:r>
              <a:rPr lang="en-US" altLang="zh-CN" dirty="0" smtClean="0"/>
              <a:t>d-1</a:t>
            </a:r>
            <a:r>
              <a:rPr lang="zh-CN" altLang="en-US" dirty="0" smtClean="0"/>
              <a:t>次差分后仍是一个非平稳的过程，则称该过程具有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阶单整性。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5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91b6cd3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91b6cd3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15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91b6cd3c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91b6cd3c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957e8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957e8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Pair trading for Currencies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Jason </a:t>
            </a:r>
            <a:r>
              <a:rPr lang="zh-TW" dirty="0" smtClean="0"/>
              <a:t>Tang</a:t>
            </a:r>
            <a:r>
              <a:rPr lang="en-US" altLang="zh-TW" dirty="0" smtClean="0"/>
              <a:t> (</a:t>
            </a:r>
            <a:r>
              <a:rPr lang="zh-TW" altLang="en-US" dirty="0" smtClean="0"/>
              <a:t>湯忠憲</a:t>
            </a:r>
            <a:r>
              <a:rPr lang="en-US" altLang="zh-TW" dirty="0" smtClean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 smtClean="0"/>
              <a:t>thtang@nlg.csie.ntu.edu.tw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tading period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6" y="3078562"/>
            <a:ext cx="3097387" cy="20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6" y="968711"/>
            <a:ext cx="3097387" cy="20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00" y="968691"/>
            <a:ext cx="3097400" cy="206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00" y="3078560"/>
            <a:ext cx="3097400" cy="20649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333075" y="3176875"/>
            <a:ext cx="647400" cy="5727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333075" y="1017725"/>
            <a:ext cx="647400" cy="5727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Prices of AUD and NZD against USD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19" y="1245694"/>
            <a:ext cx="5695761" cy="32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Trading </a:t>
            </a:r>
            <a:r>
              <a:rPr lang="en-US" altLang="zh-TW" dirty="0" smtClean="0"/>
              <a:t>strategy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Trading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</p:spPr>
            <p:txBody>
              <a:bodyPr/>
              <a:lstStyle/>
              <a:p>
                <a:r>
                  <a:rPr lang="en-US" altLang="zh-TW" dirty="0" smtClean="0"/>
                  <a:t>Suppose </a:t>
                </a:r>
                <a:r>
                  <a:rPr lang="en-US" altLang="zh-TW" dirty="0"/>
                  <a:t>the stationary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mean </a:t>
                </a:r>
                <a:r>
                  <a:rPr lang="en-US" altLang="zh-TW" dirty="0" smtClean="0"/>
                  <a:t>zero.</a:t>
                </a:r>
              </a:p>
              <a:p>
                <a:r>
                  <a:rPr lang="en-US" altLang="zh-TW" dirty="0" smtClean="0"/>
                  <a:t>Statistical Arbitrage: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TW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If spread is low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Buy the spread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Unwind the position when it reverts to</a:t>
                </a:r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dirty="0" smtClean="0"/>
                  <a:t>zero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 time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TW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If spread is </a:t>
                </a:r>
                <a:r>
                  <a:rPr lang="en-US" altLang="zh-TW" dirty="0" smtClean="0"/>
                  <a:t>high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short-sell the spread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Unwind the position when it reverts to</a:t>
                </a:r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dirty="0"/>
                  <a:t>zero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time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11" y="1663368"/>
            <a:ext cx="3986689" cy="30960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75378" y="4882626"/>
            <a:ext cx="787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​</a:t>
            </a:r>
            <a:r>
              <a:rPr lang="en-US" altLang="zh-TW" sz="800" dirty="0" err="1"/>
              <a:t>Yiyong</a:t>
            </a:r>
            <a:r>
              <a:rPr lang="en-US" altLang="zh-TW" sz="800" dirty="0"/>
              <a:t> Feng and Daniel P. Palomar,  A Signal Processing Perspective on Financial Engineering, Foundations and Trends® in Signal Processing, Now Publishers, 2016.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725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Optimum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altLang="zh-TW" dirty="0"/>
                  <a:t>: </a:t>
                </a:r>
                <a:r>
                  <a:rPr lang="en-US" altLang="zh-TW" dirty="0"/>
                  <a:t>Parametric approach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TW" sz="2000" dirty="0"/>
                  <a:t>Fit the spread dynamic with a specific </a:t>
                </a:r>
                <a:r>
                  <a:rPr lang="en-US" altLang="zh-TW" sz="2000" dirty="0" smtClean="0"/>
                  <a:t>model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white </a:t>
                </a:r>
                <a:r>
                  <a:rPr lang="en-US" altLang="zh-TW" sz="1600" dirty="0"/>
                  <a:t>Gaussian noise </a:t>
                </a:r>
                <a:r>
                  <a:rPr lang="en-US" altLang="zh-TW" sz="1600" dirty="0" smtClean="0"/>
                  <a:t>model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Set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 altLang="zh-TW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 = 0.75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70" b="8173"/>
          <a:stretch/>
        </p:blipFill>
        <p:spPr>
          <a:xfrm>
            <a:off x="4572000" y="2447050"/>
            <a:ext cx="4121024" cy="16834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7593" y="4905383"/>
            <a:ext cx="787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​</a:t>
            </a:r>
            <a:r>
              <a:rPr lang="en-US" altLang="zh-TW" sz="800" dirty="0" err="1"/>
              <a:t>Yiyong</a:t>
            </a:r>
            <a:r>
              <a:rPr lang="en-US" altLang="zh-TW" sz="800" dirty="0"/>
              <a:t> Feng and Daniel P. Palomar,  A Signal Processing Perspective on Financial Engineering, Foundations and Trends® in Signal Processing, Now Publishers, 2016.</a:t>
            </a:r>
            <a:endParaRPr lang="zh-TW" altLang="en-US" sz="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5"/>
          <a:stretch/>
        </p:blipFill>
        <p:spPr>
          <a:xfrm>
            <a:off x="240639" y="2501374"/>
            <a:ext cx="4121024" cy="1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Methodology for </a:t>
            </a:r>
            <a:r>
              <a:rPr lang="en-US" altLang="zh-TW" dirty="0" smtClean="0"/>
              <a:t>estimating </a:t>
            </a:r>
            <a:r>
              <a:rPr 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r>
              <a:rPr lang="zh-TW" dirty="0" smtClean="0"/>
              <a:t> </a:t>
            </a:r>
            <a:r>
              <a:rPr lang="zh-TW" dirty="0"/>
              <a:t>and </a:t>
            </a:r>
            <a:r>
              <a:rPr lang="zh-TW" i="1" dirty="0">
                <a:latin typeface="Cambria Math"/>
                <a:ea typeface="Cambria Math"/>
                <a:cs typeface="Cambria Math"/>
                <a:sym typeface="Cambria Math"/>
              </a:rPr>
              <a:t>μ</a:t>
            </a:r>
            <a:endParaRPr i="1"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2000" dirty="0" smtClean="0"/>
                  <a:t>LS regression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altLang="zh-TW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imize</m:t>
                            </m:r>
                          </m:e>
                          <m:lim>
                            <m:r>
                              <a:rPr lang="zh-TW" altLang="ar-AE" sz="1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ar-AE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ar-AE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1600" dirty="0" smtClean="0"/>
                  <a:t> 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 observation in training period</a:t>
                </a:r>
              </a:p>
              <a:p>
                <a:pPr marL="571500" lvl="1" indent="0">
                  <a:spcBef>
                    <a:spcPts val="0"/>
                  </a:spcBef>
                  <a:buSzPts val="1800"/>
                  <a:buNone/>
                </a:pPr>
                <a:endParaRPr lang="ar-AE" sz="1600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2000" dirty="0"/>
                  <a:t>rolling LS </a:t>
                </a:r>
                <a:r>
                  <a:rPr lang="en-US" altLang="zh-TW" sz="2000" dirty="0" smtClean="0"/>
                  <a:t>regression (for time-varying estimation)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altLang="zh-TW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altLang="zh-TW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ar-AE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ar-AE" altLang="zh-TW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𝐿𝑜𝑜𝑘𝑏𝑎𝑐𝑘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ar-AE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zh-TW" sz="1600" dirty="0"/>
                  <a:t> </a:t>
                </a:r>
                <a:endParaRPr lang="en-US" altLang="zh-TW" sz="1600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altLang="zh-TW" sz="1600" dirty="0" smtClean="0"/>
                  <a:t>over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1600" dirty="0"/>
                  <a:t> observation in training period</a:t>
                </a:r>
                <a:endParaRPr lang="en-US" altLang="zh-TW" sz="1600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/>
                  <a:t>L</a:t>
                </a:r>
                <a:r>
                  <a:rPr lang="en-US" sz="1600" dirty="0" smtClean="0"/>
                  <a:t>ookback window length: 300 days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Update rate: 10  days</a:t>
                </a:r>
              </a:p>
            </p:txBody>
          </p:sp>
        </mc:Choice>
        <mc:Fallback xmlns="">
          <p:sp>
            <p:nvSpPr>
              <p:cNvPr id="87" name="Google Shape;8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Methodology for </a:t>
            </a:r>
            <a:r>
              <a:rPr lang="en-US" altLang="zh-TW" dirty="0"/>
              <a:t>estimating </a:t>
            </a:r>
            <a:r>
              <a:rPr lang="zh-TW" altLang="zh-TW" i="1" dirty="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r>
              <a:rPr lang="zh-TW" altLang="zh-TW" dirty="0"/>
              <a:t> and </a:t>
            </a:r>
            <a:r>
              <a:rPr lang="zh-TW" alt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μ</a:t>
            </a:r>
            <a:r>
              <a:rPr lang="en-US" alt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altLang="zh-TW" sz="1800" dirty="0" smtClean="0">
                <a:latin typeface="+mj-lt"/>
                <a:ea typeface="Cambria Math"/>
                <a:cs typeface="Cambria Math"/>
                <a:sym typeface="Cambria Math"/>
              </a:rPr>
              <a:t>(cont’d)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err="1" smtClean="0"/>
                  <a:t>Kalman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filter </a:t>
                </a:r>
                <a:r>
                  <a:rPr lang="en-US" altLang="zh-TW" dirty="0"/>
                  <a:t>(for time-varying estimation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altLang="zh-TW" dirty="0" smtClean="0"/>
                  <a:t>state </a:t>
                </a:r>
                <a:r>
                  <a:rPr lang="en-US" altLang="zh-TW" dirty="0"/>
                  <a:t>transition </a:t>
                </a:r>
                <a:r>
                  <a:rPr lang="en-US" altLang="zh-TW" dirty="0" smtClean="0"/>
                  <a:t>equation: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TW" b="1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:r>
                  <a:rPr lang="en-US" altLang="zh-TW" dirty="0"/>
                  <a:t>observation equation</a:t>
                </a:r>
                <a:r>
                  <a:rPr lang="en-US" altLang="zh-TW" dirty="0" smtClean="0"/>
                  <a:t>: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:r>
                  <a:rPr lang="en-US" altLang="zh-TW" dirty="0" smtClean="0"/>
                  <a:t>where: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is the hidden state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is the </a:t>
                </a:r>
                <a:r>
                  <a:rPr lang="en-US" altLang="zh-TW" dirty="0" smtClean="0"/>
                  <a:t>state transition state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TW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is the </a:t>
                </a:r>
                <a:r>
                  <a:rPr lang="en-US" altLang="zh-TW" dirty="0" err="1"/>
                  <a:t>i.i.d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state transition noise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TW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b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b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TW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is the observation coefficient matrix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is the i.i.d. observation noise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Z-normalization and </a:t>
            </a:r>
            <a:r>
              <a:rPr lang="en-US" altLang="zh-TW" dirty="0"/>
              <a:t>S</a:t>
            </a:r>
            <a:r>
              <a:rPr lang="en-US" altLang="zh-TW" dirty="0" smtClean="0"/>
              <a:t>ignal generating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The Z-score is a normalized version of the spread, which is useful to generate the trading signal.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score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If the normalized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exceed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trigger </a:t>
                </a:r>
                <a:r>
                  <a:rPr lang="en-US" altLang="zh-TW" sz="2000" dirty="0"/>
                  <a:t>the trading </a:t>
                </a:r>
                <a:r>
                  <a:rPr lang="en-US" altLang="zh-TW" sz="2000" dirty="0" smtClean="0"/>
                  <a:t>signal.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0: no position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1: long position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-1: short </a:t>
                </a:r>
                <a:r>
                  <a:rPr lang="en-US" altLang="zh-TW" sz="1600" dirty="0"/>
                  <a:t>position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1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3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 tracking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34" y="1152475"/>
            <a:ext cx="6024531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Pairs </a:t>
            </a:r>
            <a:r>
              <a:rPr lang="en-US" altLang="zh-TW" dirty="0" smtClean="0"/>
              <a:t>formation</a:t>
            </a:r>
          </a:p>
          <a:p>
            <a:r>
              <a:rPr lang="en-US" altLang="zh-TW" dirty="0" smtClean="0"/>
              <a:t>Trading strategy</a:t>
            </a:r>
          </a:p>
          <a:p>
            <a:r>
              <a:rPr lang="en-US" altLang="zh-TW" dirty="0" smtClean="0"/>
              <a:t>Experiment results</a:t>
            </a:r>
          </a:p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4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 using different estimation method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84" y="1152475"/>
            <a:ext cx="5403431" cy="36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Spread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89" y="1017725"/>
            <a:ext cx="5582621" cy="3752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LS regression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7" y="1017725"/>
            <a:ext cx="5628706" cy="378361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6215767" y="1449880"/>
            <a:ext cx="869058" cy="808602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371856" y="2238775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spread </a:t>
            </a:r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seems to be drift 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</a:t>
            </a:r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equilibrium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橢圓 7"/>
          <p:cNvSpPr/>
          <p:nvPr/>
        </p:nvSpPr>
        <p:spPr>
          <a:xfrm>
            <a:off x="2929050" y="2032475"/>
            <a:ext cx="576047" cy="57009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-26448" y="2254097"/>
            <a:ext cx="2920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spread </a:t>
            </a:r>
            <a:r>
              <a:rPr lang="en-US" altLang="zh-TW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blows up and incurs losses</a:t>
            </a:r>
            <a:endParaRPr lang="zh-TW" altLang="en-US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91" y="1017725"/>
            <a:ext cx="5810817" cy="3906027"/>
          </a:xfrm>
          <a:prstGeom prst="rect">
            <a:avLst/>
          </a:prstGeom>
        </p:spPr>
      </p:pic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Rolling LS regression</a:t>
            </a:r>
            <a:endParaRPr dirty="0"/>
          </a:p>
        </p:txBody>
      </p:sp>
      <p:sp>
        <p:nvSpPr>
          <p:cNvPr id="5" name="橢圓 4"/>
          <p:cNvSpPr/>
          <p:nvPr/>
        </p:nvSpPr>
        <p:spPr>
          <a:xfrm>
            <a:off x="6289181" y="1596374"/>
            <a:ext cx="714882" cy="7839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494114" y="2333622"/>
            <a:ext cx="3425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spread seems to be drift from equilibrium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5176721" y="1466576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090725" y="1181531"/>
            <a:ext cx="576047" cy="57009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11064" y="1207408"/>
            <a:ext cx="2920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spread </a:t>
            </a:r>
            <a:r>
              <a:rPr lang="en-US" altLang="zh-TW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blows up and incurs losses</a:t>
            </a:r>
            <a:endParaRPr lang="zh-TW" altLang="en-US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913936" y="2115602"/>
            <a:ext cx="576047" cy="57009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17" y="1017725"/>
            <a:ext cx="5984553" cy="4022811"/>
          </a:xfrm>
          <a:prstGeom prst="rect">
            <a:avLst/>
          </a:prstGeom>
        </p:spPr>
      </p:pic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/>
              <a:t>Kalman</a:t>
            </a:r>
            <a:r>
              <a:rPr lang="en-US" altLang="zh-TW" dirty="0" smtClean="0"/>
              <a:t> filter</a:t>
            </a:r>
            <a:endParaRPr dirty="0"/>
          </a:p>
        </p:txBody>
      </p:sp>
      <p:sp>
        <p:nvSpPr>
          <p:cNvPr id="3" name="橢圓 2"/>
          <p:cNvSpPr/>
          <p:nvPr/>
        </p:nvSpPr>
        <p:spPr>
          <a:xfrm>
            <a:off x="3117272" y="1196966"/>
            <a:ext cx="657461" cy="55922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233379" y="2217357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915565" y="2333293"/>
            <a:ext cx="309836" cy="2443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287204" y="1424867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24378" y="1156641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TW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pread </a:t>
            </a:r>
            <a:r>
              <a:rPr lang="en-US" altLang="zh-TW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blows up and incurs losses</a:t>
            </a:r>
            <a:endParaRPr lang="zh-TW" altLang="en-US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650042" y="2217357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088349" y="1299547"/>
            <a:ext cx="317393" cy="250641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96414" y="2179404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</a:t>
            </a:r>
            <a:r>
              <a:rPr lang="en-US" altLang="zh-TW" dirty="0" smtClean="0">
                <a:solidFill>
                  <a:srgbClr val="00B0F0"/>
                </a:solidFill>
              </a:rPr>
              <a:t>atch parameters shift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36169" y="1540659"/>
            <a:ext cx="778374" cy="7428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Performance </a:t>
            </a:r>
            <a:r>
              <a:rPr lang="zh-TW" dirty="0" smtClean="0"/>
              <a:t>measurement</a:t>
            </a:r>
            <a:r>
              <a:rPr lang="en-US" altLang="zh-TW" dirty="0" smtClean="0"/>
              <a:t> (on testing period)</a:t>
            </a:r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Volatility: standard deviation of daily return</a:t>
            </a:r>
          </a:p>
          <a:p>
            <a:r>
              <a:rPr lang="en-US" altLang="zh-TW" dirty="0"/>
              <a:t>Holding </a:t>
            </a:r>
            <a:r>
              <a:rPr lang="en-US" altLang="zh-TW" dirty="0"/>
              <a:t>period = sum(abs(position</a:t>
            </a:r>
            <a:r>
              <a:rPr lang="en-US" altLang="zh-TW" dirty="0"/>
              <a:t>))/ sum(abs(trade)), </a:t>
            </a:r>
            <a:endParaRPr lang="en-US" altLang="zh-TW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dirty="0" smtClean="0"/>
              <a:t>where trade(t</a:t>
            </a:r>
            <a:r>
              <a:rPr lang="en-US" altLang="zh-TW" dirty="0"/>
              <a:t>) = position(t) - position(t-1</a:t>
            </a:r>
            <a:r>
              <a:rPr lang="en-US" altLang="zh-TW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Cumulative </a:t>
            </a:r>
            <a:r>
              <a:rPr lang="en-US" altLang="zh-TW" dirty="0" smtClean="0"/>
              <a:t>return: cumulative return during testing period (2018/01/01~)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graphicFrame>
        <p:nvGraphicFramePr>
          <p:cNvPr id="117" name="Google Shape;117;p22"/>
          <p:cNvGraphicFramePr/>
          <p:nvPr>
            <p:extLst>
              <p:ext uri="{D42A27DB-BD31-4B8C-83A1-F6EECF244321}">
                <p14:modId xmlns:p14="http://schemas.microsoft.com/office/powerpoint/2010/main" val="2516636733"/>
              </p:ext>
            </p:extLst>
          </p:nvPr>
        </p:nvGraphicFramePr>
        <p:xfrm>
          <a:off x="2278442" y="1246906"/>
          <a:ext cx="4692913" cy="19655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50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594"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rolling-LS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Kalman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Volatility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0.001362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0.001545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0.001201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StdDev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0.038492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-0.02113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0.074352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0.016732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-0.00976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0.034483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Holding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period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12.55556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Cumulative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0.067313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-0.04095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0.109977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4667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Cumulative </a:t>
            </a:r>
            <a:r>
              <a:rPr lang="zh-TW" dirty="0" smtClean="0"/>
              <a:t>P</a:t>
            </a:r>
            <a:r>
              <a:rPr lang="en-US" altLang="zh-TW" dirty="0" smtClean="0"/>
              <a:t>&amp;</a:t>
            </a:r>
            <a:r>
              <a:rPr lang="zh-TW" dirty="0" smtClean="0"/>
              <a:t>L </a:t>
            </a:r>
            <a:r>
              <a:rPr lang="zh-TW" dirty="0"/>
              <a:t>Curve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Compute the cumulative P&amp;L.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The same initial budget of, say, 1$ is reinvested every time we enter a trade (even if the wealth at some point is 10$, still only 1$ is invested). 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33"/>
          <a:stretch/>
        </p:blipFill>
        <p:spPr>
          <a:xfrm>
            <a:off x="848073" y="2398133"/>
            <a:ext cx="7357492" cy="2476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about considering testing period more recently?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 testing period: 2019/01/01 ~ 2019/07/30</a:t>
            </a:r>
          </a:p>
          <a:p>
            <a:r>
              <a:rPr lang="en-US" altLang="zh-TW" dirty="0" smtClean="0"/>
              <a:t>Parameters shifted a little bit since the end of 2018.</a:t>
            </a:r>
          </a:p>
          <a:p>
            <a:r>
              <a:rPr lang="en-US" altLang="zh-TW" dirty="0" smtClean="0"/>
              <a:t>LS and rolling-LS can </a:t>
            </a:r>
            <a:r>
              <a:rPr lang="en-US" altLang="zh-TW" dirty="0"/>
              <a:t>not deal with time-varying </a:t>
            </a:r>
            <a:r>
              <a:rPr lang="en-US" altLang="zh-TW" dirty="0" smtClean="0"/>
              <a:t>parameters </a:t>
            </a:r>
            <a:r>
              <a:rPr lang="en-US" altLang="zh-TW" dirty="0"/>
              <a:t>effectively.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Google Shape;117;p22"/>
          <p:cNvGraphicFramePr/>
          <p:nvPr>
            <p:extLst>
              <p:ext uri="{D42A27DB-BD31-4B8C-83A1-F6EECF244321}">
                <p14:modId xmlns:p14="http://schemas.microsoft.com/office/powerpoint/2010/main" val="576065944"/>
              </p:ext>
            </p:extLst>
          </p:nvPr>
        </p:nvGraphicFramePr>
        <p:xfrm>
          <a:off x="503007" y="3681109"/>
          <a:ext cx="3948547" cy="10629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2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862"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rolling-LS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Kalman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Volatility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0.001471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0.001585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StdDev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-0.04736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0.075074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-0.00972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-0.01964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0.067789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Holding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period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Cumulative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-0.01722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-0.03618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0.030539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466718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71"/>
          <a:stretch/>
        </p:blipFill>
        <p:spPr>
          <a:xfrm>
            <a:off x="4737683" y="3586636"/>
            <a:ext cx="4178129" cy="14387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89"/>
          <a:stretch/>
        </p:blipFill>
        <p:spPr>
          <a:xfrm>
            <a:off x="362324" y="2364413"/>
            <a:ext cx="4375359" cy="1214666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3834258" y="2605227"/>
            <a:ext cx="737742" cy="6116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21054" y="2093442"/>
            <a:ext cx="5505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spread seems to be drift from </a:t>
            </a:r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equilibrium for both LS and rolling-LS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10"/>
          <a:stretch/>
        </p:blipFill>
        <p:spPr>
          <a:xfrm>
            <a:off x="4674951" y="2367848"/>
            <a:ext cx="4418872" cy="1218788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8094558" y="2742366"/>
            <a:ext cx="737742" cy="6116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rolling-LS more sensitive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r>
              <a:rPr lang="en-US" altLang="zh-TW" dirty="0"/>
              <a:t>Set look back </a:t>
            </a:r>
            <a:r>
              <a:rPr lang="en-US" altLang="zh-TW" dirty="0" smtClean="0"/>
              <a:t>window size from 300 to 90 days for rolling-LS</a:t>
            </a:r>
          </a:p>
          <a:p>
            <a:r>
              <a:rPr lang="en-US" altLang="zh-TW" dirty="0" smtClean="0"/>
              <a:t>Update rate: 10 days</a:t>
            </a:r>
          </a:p>
          <a:p>
            <a:r>
              <a:rPr lang="en-US" altLang="zh-TW" dirty="0" smtClean="0"/>
              <a:t>Catch the parameter shifts!</a:t>
            </a:r>
          </a:p>
          <a:p>
            <a:r>
              <a:rPr lang="en-US" altLang="zh-TW" dirty="0" smtClean="0"/>
              <a:t>But trigger more “spread </a:t>
            </a:r>
            <a:r>
              <a:rPr lang="en-US" altLang="zh-TW" dirty="0"/>
              <a:t>exploding </a:t>
            </a:r>
            <a:r>
              <a:rPr lang="en-US" altLang="zh-TW" dirty="0" smtClean="0"/>
              <a:t>”.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3" y="2366726"/>
            <a:ext cx="3973052" cy="2670683"/>
          </a:xfrm>
          <a:prstGeom prst="rect">
            <a:avLst/>
          </a:prstGeom>
        </p:spPr>
      </p:pic>
      <p:graphicFrame>
        <p:nvGraphicFramePr>
          <p:cNvPr id="6" name="Google Shape;117;p22"/>
          <p:cNvGraphicFramePr/>
          <p:nvPr>
            <p:extLst>
              <p:ext uri="{D42A27DB-BD31-4B8C-83A1-F6EECF244321}">
                <p14:modId xmlns:p14="http://schemas.microsoft.com/office/powerpoint/2010/main" val="1087838420"/>
              </p:ext>
            </p:extLst>
          </p:nvPr>
        </p:nvGraphicFramePr>
        <p:xfrm>
          <a:off x="5091468" y="3674962"/>
          <a:ext cx="3323702" cy="10629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8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58"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rolling-LS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Kalman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Volatility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0.001471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0.001144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StdDev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0.129176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0.075074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Sharpe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-0.00972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0.030789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0.067789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Holding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period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Cumulative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-0.01722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0.063944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0.030539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466718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3"/>
          <a:stretch/>
        </p:blipFill>
        <p:spPr>
          <a:xfrm>
            <a:off x="4752890" y="2323959"/>
            <a:ext cx="3850288" cy="12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exponential smoothing window for spread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16301" cy="3416400"/>
          </a:xfrm>
        </p:spPr>
        <p:txBody>
          <a:bodyPr/>
          <a:lstStyle/>
          <a:p>
            <a:r>
              <a:rPr lang="en-US" altLang="zh-TW" dirty="0" smtClean="0"/>
              <a:t>Here we can </a:t>
            </a:r>
            <a:r>
              <a:rPr lang="en-US" altLang="zh-TW" b="1" dirty="0" smtClean="0"/>
              <a:t>smooth</a:t>
            </a:r>
            <a:r>
              <a:rPr lang="en-US" altLang="zh-TW" dirty="0" smtClean="0"/>
              <a:t> the mean and variance for normalization to control the trading frequency.</a:t>
            </a:r>
          </a:p>
          <a:p>
            <a:r>
              <a:rPr lang="en-US" altLang="zh-TW" dirty="0" smtClean="0"/>
              <a:t>The parameters are then time-varying.</a:t>
            </a:r>
          </a:p>
          <a:p>
            <a:r>
              <a:rPr lang="en-US" altLang="zh-TW" dirty="0" smtClean="0"/>
              <a:t>Spread normalized by various smoothing window is visualized.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1" y="1017725"/>
            <a:ext cx="4559541" cy="404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Pair 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2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Cumulative P&amp;L using various spread smoothing window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70"/>
          <a:stretch/>
        </p:blipFill>
        <p:spPr>
          <a:xfrm>
            <a:off x="311700" y="1542858"/>
            <a:ext cx="4300594" cy="13316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30"/>
          <a:stretch/>
        </p:blipFill>
        <p:spPr>
          <a:xfrm>
            <a:off x="311700" y="3009253"/>
            <a:ext cx="4247695" cy="13322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0"/>
          <a:stretch/>
        </p:blipFill>
        <p:spPr>
          <a:xfrm>
            <a:off x="4653475" y="1511325"/>
            <a:ext cx="4259413" cy="13316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14"/>
          <a:stretch/>
        </p:blipFill>
        <p:spPr>
          <a:xfrm>
            <a:off x="4559395" y="3009253"/>
            <a:ext cx="4353493" cy="13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our considered time period (2014-2019), the </a:t>
            </a:r>
            <a:r>
              <a:rPr lang="en-US" altLang="zh-TW" dirty="0"/>
              <a:t>parameters </a:t>
            </a:r>
            <a:r>
              <a:rPr lang="en-US" altLang="zh-TW" dirty="0" smtClean="0"/>
              <a:t>do not change abruptly</a:t>
            </a:r>
            <a:r>
              <a:rPr lang="en-US" altLang="zh-TW" dirty="0"/>
              <a:t> </a:t>
            </a:r>
            <a:r>
              <a:rPr lang="en-US" altLang="zh-TW" dirty="0" smtClean="0"/>
              <a:t>so that LS generates comparable results.</a:t>
            </a:r>
          </a:p>
          <a:p>
            <a:r>
              <a:rPr lang="en-US" altLang="zh-TW" dirty="0" err="1" smtClean="0"/>
              <a:t>Cointegration</a:t>
            </a:r>
            <a:r>
              <a:rPr lang="en-US" altLang="zh-TW" dirty="0" smtClean="0"/>
              <a:t> </a:t>
            </a:r>
            <a:r>
              <a:rPr lang="en-US" altLang="zh-TW" dirty="0"/>
              <a:t>can be </a:t>
            </a:r>
            <a:r>
              <a:rPr lang="en-US" altLang="zh-TW" dirty="0" smtClean="0"/>
              <a:t>detected in the given dataset, </a:t>
            </a:r>
            <a:r>
              <a:rPr lang="en-US" altLang="zh-TW" dirty="0"/>
              <a:t>but its persistence is not </a:t>
            </a:r>
            <a:r>
              <a:rPr lang="en-US" altLang="zh-TW" dirty="0" smtClean="0"/>
              <a:t>clear and hard to find a proper period.</a:t>
            </a:r>
          </a:p>
          <a:p>
            <a:r>
              <a:rPr lang="en-US" altLang="zh-TW" dirty="0" smtClean="0"/>
              <a:t>There is a trade off between tracking frequency (how often the parameters update) </a:t>
            </a:r>
            <a:r>
              <a:rPr lang="en-US" altLang="zh-TW" dirty="0"/>
              <a:t>and stability </a:t>
            </a:r>
            <a:r>
              <a:rPr lang="en-US" altLang="zh-TW" dirty="0" smtClean="0"/>
              <a:t>of spreads.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h</a:t>
            </a:r>
            <a:r>
              <a:rPr lang="en-US" altLang="zh-TW" dirty="0" smtClean="0"/>
              <a:t>igh tracking frequency-&gt; estimate the parameters locally-&gt; easily cause spread exploding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l</a:t>
            </a:r>
            <a:r>
              <a:rPr lang="en-US" altLang="zh-TW" dirty="0" smtClean="0"/>
              <a:t>ow tracking frequency-&gt; hard to handle parameter shift-&gt; spread never revert</a:t>
            </a:r>
          </a:p>
          <a:p>
            <a:r>
              <a:rPr lang="en-US" altLang="zh-TW" dirty="0"/>
              <a:t>Parameters for normalized spread construction is sensitive to the trading performance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98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600" dirty="0"/>
              <a:t>Feng, </a:t>
            </a:r>
            <a:r>
              <a:rPr lang="en-US" altLang="zh-TW" sz="1600" dirty="0" err="1"/>
              <a:t>Yiyong</a:t>
            </a:r>
            <a:r>
              <a:rPr lang="en-US" altLang="zh-TW" sz="1600" dirty="0"/>
              <a:t>, and Daniel P. Palomar. "A signal processing perspective on financial engineering." Foundations and Trends® in Signal Processing 9.1–2 (2016): 1-231.</a:t>
            </a:r>
            <a:endParaRPr lang="en-US" altLang="zh-TW" sz="1600" dirty="0" smtClean="0"/>
          </a:p>
          <a:p>
            <a:r>
              <a:rPr lang="en-US" altLang="zh-TW" sz="1600" dirty="0" err="1" smtClean="0"/>
              <a:t>Gatev</a:t>
            </a:r>
            <a:r>
              <a:rPr lang="en-US" altLang="zh-TW" sz="1600" dirty="0" smtClean="0"/>
              <a:t>, Evan, William N. </a:t>
            </a:r>
            <a:r>
              <a:rPr lang="en-US" altLang="zh-TW" sz="1600" dirty="0" err="1" smtClean="0"/>
              <a:t>Goetzmann</a:t>
            </a:r>
            <a:r>
              <a:rPr lang="en-US" altLang="zh-TW" sz="1600" dirty="0" smtClean="0"/>
              <a:t>, and K. Geert </a:t>
            </a:r>
            <a:r>
              <a:rPr lang="en-US" altLang="zh-TW" sz="1600" dirty="0" err="1" smtClean="0"/>
              <a:t>Rouwenhorst</a:t>
            </a:r>
            <a:r>
              <a:rPr lang="en-US" altLang="zh-TW" sz="1600" dirty="0" smtClean="0"/>
              <a:t>. "Pairs trading: Performance of a relative-value arbitrage rule." The Review of Financial Studies 19.3 (2006): 797-827.</a:t>
            </a:r>
          </a:p>
          <a:p>
            <a:r>
              <a:rPr lang="en-US" altLang="zh-TW" sz="1600" dirty="0" smtClean="0"/>
              <a:t>Chen</a:t>
            </a:r>
            <a:r>
              <a:rPr lang="en-US" altLang="zh-TW" sz="1600" dirty="0"/>
              <a:t>, Cathy WS, Max Chen, and Shu-Yu Chen. "Pairs trading via three-regime threshold autoregressive GARCH models." Modeling Dependence in Econometrics. Springer, Cham, 2014. 127-140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/>
              <a:t>Engle, Robert F., and Clive WJ Granger. "Co-integration and error correction: representation, estimation, and testing." </a:t>
            </a:r>
            <a:r>
              <a:rPr lang="en-US" altLang="zh-TW" sz="1600" dirty="0" err="1"/>
              <a:t>Econometrica</a:t>
            </a:r>
            <a:r>
              <a:rPr lang="en-US" altLang="zh-TW" sz="1600" dirty="0"/>
              <a:t>: journal of the Econometric Society (1987): 251-276.</a:t>
            </a:r>
            <a:endParaRPr lang="en-US" altLang="zh-TW" sz="1600" dirty="0" smtClean="0"/>
          </a:p>
          <a:p>
            <a:r>
              <a:rPr lang="en-US" altLang="zh-TW" sz="1600" dirty="0" smtClean="0"/>
              <a:t>PPT </a:t>
            </a:r>
            <a:r>
              <a:rPr lang="en-US" altLang="zh-TW" sz="1600" dirty="0"/>
              <a:t>from Prof. Daniel P. </a:t>
            </a:r>
            <a:r>
              <a:rPr lang="en-US" altLang="zh-TW" sz="1600" dirty="0" smtClean="0"/>
              <a:t>Palomar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24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Pairs </a:t>
            </a:r>
            <a:r>
              <a:rPr lang="en-US" altLang="zh-TW" dirty="0"/>
              <a:t>formation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dirty="0" smtClean="0"/>
              <a:t>Computes </a:t>
            </a:r>
            <a:r>
              <a:rPr lang="en-US" altLang="zh-TW" dirty="0"/>
              <a:t>the Engle-Granger </a:t>
            </a:r>
            <a:r>
              <a:rPr lang="en-US" altLang="zh-TW" dirty="0" err="1"/>
              <a:t>cointegration</a:t>
            </a:r>
            <a:r>
              <a:rPr lang="en-US" altLang="zh-TW" dirty="0"/>
              <a:t> </a:t>
            </a:r>
            <a:r>
              <a:rPr lang="en-US" altLang="zh-TW" dirty="0" smtClean="0"/>
              <a:t>test (1987)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zh-TW" dirty="0"/>
              <a:t>Select training </a:t>
            </a:r>
            <a:r>
              <a:rPr lang="en-US" altLang="zh-TW" dirty="0" smtClean="0"/>
              <a:t>period</a:t>
            </a:r>
          </a:p>
          <a:p>
            <a:pPr marL="285750" indent="-285750">
              <a:spcAft>
                <a:spcPts val="1600"/>
              </a:spcAft>
            </a:pPr>
            <a:r>
              <a:rPr lang="zh-TW" dirty="0" smtClean="0"/>
              <a:t>Testing </a:t>
            </a:r>
            <a:r>
              <a:rPr lang="zh-TW" dirty="0"/>
              <a:t>Period: </a:t>
            </a:r>
            <a:r>
              <a:rPr lang="zh-TW" dirty="0" smtClean="0"/>
              <a:t>201</a:t>
            </a:r>
            <a:r>
              <a:rPr lang="en-US" altLang="zh-TW" dirty="0" smtClean="0"/>
              <a:t>8</a:t>
            </a:r>
            <a:r>
              <a:rPr lang="zh-TW" dirty="0" smtClean="0"/>
              <a:t>/01/01 </a:t>
            </a:r>
            <a:r>
              <a:rPr lang="zh-TW" dirty="0"/>
              <a:t>~ 2019/07/30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Cointegration</a:t>
            </a:r>
            <a:r>
              <a:rPr lang="en-US" altLang="zh-TW" dirty="0" smtClean="0"/>
              <a:t>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group of nonstationary stock prices </a:t>
                </a:r>
                <a:r>
                  <a:rPr lang="en-US" altLang="zh-TW" dirty="0" smtClean="0"/>
                  <a:t>can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have </a:t>
                </a:r>
                <a:r>
                  <a:rPr lang="en-US" altLang="zh-TW" dirty="0"/>
                  <a:t>a common stochastic </a:t>
                </a:r>
                <a:r>
                  <a:rPr lang="en-US" altLang="zh-TW" dirty="0" smtClean="0"/>
                  <a:t>trend.</a:t>
                </a:r>
              </a:p>
              <a:p>
                <a:r>
                  <a:rPr lang="en-US" altLang="zh-TW" dirty="0" smtClean="0"/>
                  <a:t>Two non-stationary time series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</a:t>
                </a:r>
                <a:r>
                  <a:rPr lang="en-US" altLang="zh-TW" dirty="0" err="1" smtClean="0"/>
                  <a:t>cointegrated</a:t>
                </a:r>
                <a:r>
                  <a:rPr lang="en-US" altLang="zh-TW" dirty="0" smtClean="0"/>
                  <a:t> if some linear combination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being constants, is a stationary series.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3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1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Engle-Granger </a:t>
            </a:r>
            <a:r>
              <a:rPr lang="en-US" altLang="zh-TW" dirty="0" err="1"/>
              <a:t>cointegration</a:t>
            </a:r>
            <a:r>
              <a:rPr lang="en-US" altLang="zh-TW" dirty="0"/>
              <a:t> test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Given two series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, it search for parameter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such that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TW" sz="1600" b="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TW" sz="16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 smtClean="0"/>
                  <a:t> is the residual and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 smtClean="0"/>
                  <a:t> is the innovation.</a:t>
                </a:r>
              </a:p>
              <a:p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 are </a:t>
                </a:r>
                <a:r>
                  <a:rPr lang="en-US" altLang="zh-TW" sz="2000" dirty="0" err="1" smtClean="0"/>
                  <a:t>cointegrated</a:t>
                </a:r>
                <a:r>
                  <a:rPr lang="en-US" altLang="zh-TW" sz="2000" dirty="0" smtClean="0"/>
                  <a:t> (no unit root for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)</a:t>
                </a:r>
              </a:p>
              <a:p>
                <a:r>
                  <a:rPr lang="en-US" altLang="zh-TW" sz="2000" dirty="0" smtClean="0"/>
                  <a:t>Use LS regression to estimate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r>
                  <a:rPr lang="en-US" altLang="zh-TW" sz="2000" dirty="0" smtClean="0"/>
                  <a:t>Use the Augmented </a:t>
                </a:r>
                <a:r>
                  <a:rPr lang="en-US" altLang="zh-TW" sz="2000" dirty="0"/>
                  <a:t>Dickey-Fuller (ADF) </a:t>
                </a:r>
                <a:r>
                  <a:rPr lang="en-US" altLang="zh-TW" sz="2000" dirty="0" smtClean="0"/>
                  <a:t>test for unit root test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a unit root is </a:t>
                </a:r>
                <a:r>
                  <a:rPr lang="en-US" altLang="zh-TW" sz="1600" dirty="0" smtClean="0">
                    <a:latin typeface="Cambria Math" panose="02040503050406030204" pitchFamily="18" charset="0"/>
                  </a:rPr>
                  <a:t>present</a:t>
                </a:r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the series is </a:t>
                </a:r>
                <a:r>
                  <a:rPr lang="en-US" altLang="zh-TW" sz="1600" dirty="0" smtClean="0">
                    <a:latin typeface="Cambria Math" panose="02040503050406030204" pitchFamily="18" charset="0"/>
                  </a:rPr>
                  <a:t>stationary</a:t>
                </a:r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23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045481" y="4774168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Engle, Robert F., and Clive WJ Granger. "Co-integration and error correction: representation, estimation, and testing." </a:t>
            </a:r>
            <a:endParaRPr lang="en-US" altLang="zh-TW" sz="900" dirty="0" smtClean="0"/>
          </a:p>
          <a:p>
            <a:r>
              <a:rPr lang="en-US" altLang="zh-TW" sz="900" dirty="0" err="1" smtClean="0"/>
              <a:t>Econometrica</a:t>
            </a:r>
            <a:r>
              <a:rPr lang="en-US" altLang="zh-TW" sz="900" dirty="0"/>
              <a:t>: journal of the Econometric Society (1987): 251-276</a:t>
            </a:r>
            <a:r>
              <a:rPr lang="en-US" altLang="zh-TW" sz="900" dirty="0" smtClean="0"/>
              <a:t>.</a:t>
            </a:r>
            <a:endParaRPr lang="en-US" altLang="zh-TW" sz="900" dirty="0"/>
          </a:p>
        </p:txBody>
      </p:sp>
    </p:spTree>
    <p:extLst>
      <p:ext uri="{BB962C8B-B14F-4D97-AF65-F5344CB8AC3E}">
        <p14:creationId xmlns:p14="http://schemas.microsoft.com/office/powerpoint/2010/main" val="1309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result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Pair: AUD/USD and NZD/USD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"/>
          <a:stretch/>
        </p:blipFill>
        <p:spPr>
          <a:xfrm>
            <a:off x="921457" y="1760787"/>
            <a:ext cx="7301086" cy="30228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3716" y="2675187"/>
            <a:ext cx="5584641" cy="143583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 testing result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7" b="3114"/>
          <a:stretch/>
        </p:blipFill>
        <p:spPr>
          <a:xfrm>
            <a:off x="1217266" y="1017725"/>
            <a:ext cx="6709467" cy="390423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332787" y="243336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obvious trend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Selected pair and period</a:t>
            </a:r>
            <a:endParaRPr lang="zh-TW" altLang="en-US" dirty="0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6" y="1384469"/>
            <a:ext cx="4114800" cy="271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23" y="1473477"/>
            <a:ext cx="3366085" cy="2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1510</TotalTime>
  <Words>1083</Words>
  <Application>Microsoft Office PowerPoint</Application>
  <PresentationFormat>如螢幕大小 (16:9)</PresentationFormat>
  <Paragraphs>214</Paragraphs>
  <Slides>33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新細明體</vt:lpstr>
      <vt:lpstr>Cambria Math</vt:lpstr>
      <vt:lpstr>Arial</vt:lpstr>
      <vt:lpstr>Times New Roman</vt:lpstr>
      <vt:lpstr>Simple Light</vt:lpstr>
      <vt:lpstr>Pair trading for Currencies</vt:lpstr>
      <vt:lpstr>Outline</vt:lpstr>
      <vt:lpstr>Pair formation</vt:lpstr>
      <vt:lpstr>Pairs formation</vt:lpstr>
      <vt:lpstr>Cointegration model</vt:lpstr>
      <vt:lpstr>Engle-Granger cointegration test</vt:lpstr>
      <vt:lpstr>Testing result</vt:lpstr>
      <vt:lpstr>Plot testing result</vt:lpstr>
      <vt:lpstr>Selected pair and period</vt:lpstr>
      <vt:lpstr>Other tading period</vt:lpstr>
      <vt:lpstr>Prices of AUD and NZD against USD</vt:lpstr>
      <vt:lpstr>Trading strategy</vt:lpstr>
      <vt:lpstr>Trading strategy</vt:lpstr>
      <vt:lpstr>Optimum threshold s_0: Parametric approach</vt:lpstr>
      <vt:lpstr>Methodology for estimating γ and μ</vt:lpstr>
      <vt:lpstr>Methodology for estimating γ and μ  (cont’d)</vt:lpstr>
      <vt:lpstr>Z-normalization and Signal generating</vt:lpstr>
      <vt:lpstr>Experiment results</vt:lpstr>
      <vt:lpstr>Parameter tracking</vt:lpstr>
      <vt:lpstr>Regression using different estimation method</vt:lpstr>
      <vt:lpstr>Spread</vt:lpstr>
      <vt:lpstr>LS regression</vt:lpstr>
      <vt:lpstr>Rolling LS regression</vt:lpstr>
      <vt:lpstr>Kalman filter</vt:lpstr>
      <vt:lpstr>Performance measurement (on testing period)</vt:lpstr>
      <vt:lpstr>Cumulative P&amp;L Curve</vt:lpstr>
      <vt:lpstr>How about considering testing period more recently?</vt:lpstr>
      <vt:lpstr>Make rolling-LS more sensitive</vt:lpstr>
      <vt:lpstr>Different exponential smoothing window for spread</vt:lpstr>
      <vt:lpstr>Cumulative P&amp;L using various spread smoothing window</vt:lpstr>
      <vt:lpstr>Conclusion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trading for Currencies</dc:title>
  <dc:creator>湯忠憲</dc:creator>
  <cp:lastModifiedBy>忠憲 湯</cp:lastModifiedBy>
  <cp:revision>218</cp:revision>
  <dcterms:modified xsi:type="dcterms:W3CDTF">2019-08-18T16:53:07Z</dcterms:modified>
</cp:coreProperties>
</file>