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1" r:id="rId3"/>
    <p:sldId id="282" r:id="rId4"/>
    <p:sldId id="257" r:id="rId5"/>
    <p:sldId id="267" r:id="rId6"/>
    <p:sldId id="270" r:id="rId7"/>
    <p:sldId id="269" r:id="rId8"/>
    <p:sldId id="268" r:id="rId9"/>
    <p:sldId id="258" r:id="rId10"/>
    <p:sldId id="278" r:id="rId11"/>
    <p:sldId id="283" r:id="rId12"/>
    <p:sldId id="272" r:id="rId13"/>
    <p:sldId id="271" r:id="rId14"/>
    <p:sldId id="260" r:id="rId15"/>
    <p:sldId id="276" r:id="rId16"/>
    <p:sldId id="280" r:id="rId17"/>
    <p:sldId id="284" r:id="rId18"/>
    <p:sldId id="275" r:id="rId19"/>
    <p:sldId id="286" r:id="rId20"/>
    <p:sldId id="264" r:id="rId21"/>
    <p:sldId id="261" r:id="rId22"/>
    <p:sldId id="273" r:id="rId23"/>
    <p:sldId id="274" r:id="rId24"/>
    <p:sldId id="265" r:id="rId25"/>
    <p:sldId id="266" r:id="rId26"/>
    <p:sldId id="285" r:id="rId27"/>
    <p:sldId id="279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90E6BA-51BE-4886-9978-6E72CFCC6C38}">
  <a:tblStyle styleId="{A590E6BA-51BE-4886-9978-6E72CFCC6C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24" autoAdjust="0"/>
  </p:normalViewPr>
  <p:slideViewPr>
    <p:cSldViewPr snapToGrid="0">
      <p:cViewPr varScale="1">
        <p:scale>
          <a:sx n="127" d="100"/>
          <a:sy n="127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34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f91b6cd3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f91b6cd3c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f91b6cd3c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f91b6cd3c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f91b6cd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f91b6cd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单整是处理伪回归问题的一种方式。如果一个时间序列经过一次差分变成平稳的，则称原序列是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阶单整的，记为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 一般地，如果时间序列经过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次差分后变成平稳序列，而经过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次差分仍不平稳，则称原序列是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阶单整序列，记为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endParaRPr lang="en-US" altLang="zh-TW" dirty="0" smtClean="0"/>
          </a:p>
          <a:p>
            <a:r>
              <a:rPr lang="zh-CN" altLang="en-US" dirty="0" smtClean="0"/>
              <a:t>如果一个随机过程</a:t>
            </a:r>
            <a:r>
              <a:rPr lang="en-US" altLang="zh-CN" dirty="0" smtClean="0"/>
              <a:t>{</a:t>
            </a:r>
            <a:r>
              <a:rPr lang="en-US" altLang="zh-CN" dirty="0" err="1" smtClean="0"/>
              <a:t>xt</a:t>
            </a:r>
            <a:r>
              <a:rPr lang="en-US" altLang="zh-CN" dirty="0" smtClean="0"/>
              <a:t>}</a:t>
            </a:r>
            <a:r>
              <a:rPr lang="zh-CN" altLang="en-US" dirty="0" smtClean="0"/>
              <a:t>如果必须经过</a:t>
            </a:r>
            <a:r>
              <a:rPr lang="en-US" altLang="zh-CN" dirty="0" smtClean="0"/>
              <a:t>d</a:t>
            </a:r>
            <a:r>
              <a:rPr lang="zh-CN" altLang="en-US" dirty="0" smtClean="0"/>
              <a:t>次差分之后才能变成一个平稳的，可逆的</a:t>
            </a:r>
            <a:r>
              <a:rPr lang="en-US" altLang="zh-CN" dirty="0" smtClean="0"/>
              <a:t>ARMA</a:t>
            </a:r>
            <a:r>
              <a:rPr lang="zh-CN" altLang="en-US" dirty="0" smtClean="0"/>
              <a:t>过程，而当进行</a:t>
            </a:r>
            <a:r>
              <a:rPr lang="en-US" altLang="zh-CN" dirty="0" smtClean="0"/>
              <a:t>d-1</a:t>
            </a:r>
            <a:r>
              <a:rPr lang="zh-CN" altLang="en-US" dirty="0" smtClean="0"/>
              <a:t>次差分后仍是一个非平稳的过程，则称该过程具有</a:t>
            </a:r>
            <a:r>
              <a:rPr lang="en-US" altLang="zh-CN" dirty="0" smtClean="0"/>
              <a:t>d</a:t>
            </a:r>
            <a:r>
              <a:rPr lang="zh-CN" altLang="en-US" dirty="0" smtClean="0"/>
              <a:t>阶单整性。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57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f91b6cd3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f91b6cd3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15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f91b6cd3c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f91b6cd3c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f957e82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f957e82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f91b6cd3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f91b6cd3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Pair trading for Currencies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Jason </a:t>
            </a:r>
            <a:r>
              <a:rPr lang="zh-TW" dirty="0" smtClean="0"/>
              <a:t>Tang</a:t>
            </a:r>
            <a:endParaRPr lang="en-US" altLang="zh-TW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 smtClean="0"/>
              <a:t>thtang@nlg.csie.ntu.edu.tw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Log prices of AUD and NZD against USD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2"/>
          <a:stretch/>
        </p:blipFill>
        <p:spPr>
          <a:xfrm>
            <a:off x="611620" y="1445985"/>
            <a:ext cx="8220680" cy="267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7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</a:t>
            </a:r>
            <a:r>
              <a:rPr lang="en-US" altLang="zh-TW" dirty="0" smtClean="0"/>
              <a:t>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3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Trading strategy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</p:spPr>
            <p:txBody>
              <a:bodyPr/>
              <a:lstStyle/>
              <a:p>
                <a:r>
                  <a:rPr lang="en-US" altLang="zh-TW" dirty="0" smtClean="0"/>
                  <a:t>Suppose </a:t>
                </a:r>
                <a:r>
                  <a:rPr lang="en-US" altLang="zh-TW" dirty="0"/>
                  <a:t>the stationary spread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mean </a:t>
                </a:r>
                <a:r>
                  <a:rPr lang="en-US" altLang="zh-TW" dirty="0" smtClean="0"/>
                  <a:t>zero.</a:t>
                </a:r>
              </a:p>
              <a:p>
                <a:r>
                  <a:rPr lang="en-US" altLang="zh-TW" dirty="0" smtClean="0"/>
                  <a:t>Statistical Arbitrage: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If spread is low 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:</a:t>
                </a:r>
                <a:endParaRPr lang="en-US" altLang="zh-TW" dirty="0" smtClean="0"/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Buy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 smtClean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 smtClean="0"/>
                  <a:t>zero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 smtClean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 smtClean="0"/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altLang="zh-TW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If spread is </a:t>
                </a:r>
                <a:r>
                  <a:rPr lang="en-US" altLang="zh-TW" dirty="0" smtClean="0"/>
                  <a:t>high 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: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short-sell the spread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Unwind the position when it reverts to</a:t>
                </a:r>
              </a:p>
              <a:p>
                <a:pPr marL="1511300" lvl="3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dirty="0"/>
                  <a:t>zero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time steps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TW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11" y="1663368"/>
            <a:ext cx="3986689" cy="309609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375378" y="4882626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7253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Optimum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altLang="zh-TW" dirty="0"/>
                  <a:t>: </a:t>
                </a:r>
                <a:r>
                  <a:rPr lang="en-US" altLang="zh-TW" dirty="0"/>
                  <a:t>Parametric approach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en-US" altLang="zh-TW" sz="2000" dirty="0"/>
                  <a:t>Fit the spread dynamic with a specific </a:t>
                </a:r>
                <a:r>
                  <a:rPr lang="en-US" altLang="zh-TW" sz="20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white </a:t>
                </a:r>
                <a:r>
                  <a:rPr lang="en-US" altLang="zh-TW" sz="1600" dirty="0"/>
                  <a:t>Gaussian noise </a:t>
                </a:r>
                <a:r>
                  <a:rPr lang="en-US" altLang="zh-TW" sz="1600" dirty="0" smtClean="0"/>
                  <a:t>model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Set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ar-AE" sz="16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 altLang="zh-TW" sz="1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 = </a:t>
                </a:r>
                <a:r>
                  <a:rPr lang="en-US" altLang="zh-TW" sz="1600" dirty="0"/>
                  <a:t>0.72</a:t>
                </a:r>
                <a:endParaRPr lang="en-US" altLang="zh-TW" sz="1600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70" b="8173"/>
          <a:stretch/>
        </p:blipFill>
        <p:spPr>
          <a:xfrm>
            <a:off x="4572000" y="2447050"/>
            <a:ext cx="4121024" cy="168346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7593" y="4905383"/>
            <a:ext cx="787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/>
              <a:t>​</a:t>
            </a:r>
            <a:r>
              <a:rPr lang="en-US" altLang="zh-TW" sz="800" dirty="0" err="1"/>
              <a:t>Yiyong</a:t>
            </a:r>
            <a:r>
              <a:rPr lang="en-US" altLang="zh-TW" sz="800" dirty="0"/>
              <a:t> Feng and Daniel P. Palomar,  A Signal Processing Perspective on Financial Engineering, Foundations and Trends® in Signal Processing, Now Publishers, 2016.</a:t>
            </a:r>
            <a:endParaRPr lang="zh-TW" altLang="en-US" sz="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75"/>
          <a:stretch/>
        </p:blipFill>
        <p:spPr>
          <a:xfrm>
            <a:off x="240639" y="2501374"/>
            <a:ext cx="4121024" cy="168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7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Methodology for </a:t>
            </a:r>
            <a:r>
              <a:rPr lang="en-US" altLang="zh-TW" dirty="0" smtClean="0"/>
              <a:t>estimating </a:t>
            </a:r>
            <a:r>
              <a:rPr 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dirty="0" smtClean="0"/>
              <a:t> </a:t>
            </a:r>
            <a:r>
              <a:rPr lang="zh-TW" dirty="0"/>
              <a:t>and </a:t>
            </a:r>
            <a:r>
              <a:rPr lang="zh-TW" i="1" dirty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endParaRPr i="1"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Google Shape;8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 smtClean="0"/>
                  <a:t>LS regression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m:rPr>
                                <m:sty m:val="p"/>
                              </m:rPr>
                              <a:rPr lang="en-US" altLang="zh-TW" sz="1600" b="0" i="0" smtClean="0">
                                <a:latin typeface="Cambria Math" panose="02040503050406030204" pitchFamily="18" charset="0"/>
                              </a:rPr>
                              <m:t>imize</m:t>
                            </m:r>
                          </m:e>
                          <m:lim>
                            <m:r>
                              <a:rPr lang="zh-TW" altLang="ar-AE" sz="160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TW" alt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lim>
                        </m:limLow>
                      </m:fName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ar-AE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sz="1600" dirty="0" smtClean="0"/>
                  <a:t> 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 observation in training period</a:t>
                </a:r>
              </a:p>
              <a:p>
                <a:pPr marL="571500" lvl="1" indent="0">
                  <a:spcBef>
                    <a:spcPts val="0"/>
                  </a:spcBef>
                  <a:buSzPts val="1800"/>
                  <a:buNone/>
                </a:pPr>
                <a:endParaRPr lang="ar-AE" sz="1600" dirty="0"/>
              </a:p>
              <a:p>
                <a:pPr marL="457200" lvl="0" indent="-342900" algn="l" rtl="0">
                  <a:spcBef>
                    <a:spcPts val="0"/>
                  </a:spcBef>
                  <a:spcAft>
                    <a:spcPts val="0"/>
                  </a:spcAft>
                  <a:buSzPts val="1800"/>
                  <a:buChar char="●"/>
                </a:pPr>
                <a:r>
                  <a:rPr lang="en-US" altLang="zh-TW" sz="2000" dirty="0"/>
                  <a:t>rolling LS </a:t>
                </a:r>
                <a:r>
                  <a:rPr lang="en-US" altLang="zh-TW" sz="2000" dirty="0" smtClean="0"/>
                  <a:t>regression (for time-varying estimation)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ar-AE" altLang="zh-TW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minimize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ar-AE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TW" altLang="en-US" sz="16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ar-AE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𝐿𝑜𝑜𝑘𝑏𝑎𝑐𝑘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ar-AE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func>
                  </m:oMath>
                </a14:m>
                <a:r>
                  <a:rPr lang="en-US" altLang="zh-TW" sz="1600" dirty="0"/>
                  <a:t> 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sz="1600" dirty="0" smtClean="0"/>
                  <a:t>over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sz="1600" dirty="0"/>
                  <a:t> observation in training period</a:t>
                </a:r>
                <a:endParaRPr lang="en-US" altLang="zh-TW" sz="1600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/>
                  <a:t>L</a:t>
                </a:r>
                <a:r>
                  <a:rPr lang="en-US" sz="1600" dirty="0" smtClean="0"/>
                  <a:t>ookback window length: </a:t>
                </a:r>
                <a:r>
                  <a:rPr lang="en-US" sz="1600" dirty="0"/>
                  <a:t>500 </a:t>
                </a:r>
                <a:r>
                  <a:rPr lang="en-US" sz="1600" dirty="0" smtClean="0"/>
                  <a:t>days</a:t>
                </a:r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sz="1600" dirty="0" smtClean="0"/>
                  <a:t>Update rate: 10  days</a:t>
                </a:r>
                <a:endParaRPr lang="en-US" sz="1600" dirty="0" smtClean="0"/>
              </a:p>
            </p:txBody>
          </p:sp>
        </mc:Choice>
        <mc:Fallback>
          <p:sp>
            <p:nvSpPr>
              <p:cNvPr id="87" name="Google Shape;8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Methodology for </a:t>
            </a:r>
            <a:r>
              <a:rPr lang="en-US" altLang="zh-TW" dirty="0"/>
              <a:t>estimating </a:t>
            </a:r>
            <a:r>
              <a:rPr lang="zh-TW" altLang="zh-TW" i="1" dirty="0">
                <a:latin typeface="Cambria Math"/>
                <a:ea typeface="Cambria Math"/>
                <a:cs typeface="Cambria Math"/>
                <a:sym typeface="Cambria Math"/>
              </a:rPr>
              <a:t>γ</a:t>
            </a:r>
            <a:r>
              <a:rPr lang="zh-TW" altLang="zh-TW" dirty="0"/>
              <a:t> and </a:t>
            </a:r>
            <a:r>
              <a:rPr lang="zh-TW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μ</a:t>
            </a:r>
            <a:r>
              <a:rPr lang="en-US" altLang="zh-TW" i="1" dirty="0" smtClean="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altLang="zh-TW" sz="1800" dirty="0" smtClean="0">
                <a:latin typeface="+mj-lt"/>
                <a:ea typeface="Cambria Math"/>
                <a:cs typeface="Cambria Math"/>
                <a:sym typeface="Cambria Math"/>
              </a:rPr>
              <a:t>(cont’d)</a:t>
            </a:r>
            <a:endParaRPr lang="zh-TW" alt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/>
                  <a:t>Kalman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filter </a:t>
                </a:r>
                <a:r>
                  <a:rPr lang="en-US" altLang="zh-TW" dirty="0"/>
                  <a:t>(for time-varying estimation</a:t>
                </a:r>
                <a:r>
                  <a:rPr lang="en-US" altLang="zh-TW" dirty="0" smtClean="0"/>
                  <a:t>)</a:t>
                </a:r>
                <a:endParaRPr lang="en-US" altLang="zh-TW" dirty="0"/>
              </a:p>
              <a:p>
                <a:pPr lvl="1" indent="-342900">
                  <a:spcBef>
                    <a:spcPts val="0"/>
                  </a:spcBef>
                  <a:buSzPts val="1800"/>
                  <a:buChar char="●"/>
                </a:pPr>
                <a:r>
                  <a:rPr lang="en-US" altLang="zh-TW" dirty="0" smtClean="0"/>
                  <a:t>state </a:t>
                </a:r>
                <a:r>
                  <a:rPr lang="en-US" altLang="zh-TW" dirty="0"/>
                  <a:t>transition </a:t>
                </a:r>
                <a:r>
                  <a:rPr lang="en-US" altLang="zh-TW" dirty="0" smtClean="0"/>
                  <a:t>equation: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b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US" altLang="zh-TW" b="1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/>
                  <a:t>observation equation</a:t>
                </a:r>
                <a:r>
                  <a:rPr lang="en-US" altLang="zh-TW" dirty="0" smtClean="0"/>
                  <a:t>: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:r>
                  <a:rPr lang="en-US" altLang="zh-TW" dirty="0" smtClean="0"/>
                  <a:t>where: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hidden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is the </a:t>
                </a:r>
                <a:r>
                  <a:rPr lang="en-US" altLang="zh-TW" dirty="0" smtClean="0"/>
                  <a:t>state transition state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1" i="1">
                            <a:latin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 is the </a:t>
                </a:r>
                <a:r>
                  <a:rPr lang="en-US" altLang="zh-TW" dirty="0" err="1"/>
                  <a:t>i.i.d</a:t>
                </a:r>
                <a:r>
                  <a:rPr lang="en-US" altLang="zh-TW" dirty="0"/>
                  <a:t>. </a:t>
                </a:r>
                <a:r>
                  <a:rPr lang="en-US" altLang="zh-TW" dirty="0" smtClean="0"/>
                  <a:t>state transition noise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𝐐</m:t>
                        </m:r>
                      </m:e>
                      <m:sub>
                        <m:r>
                          <a:rPr lang="en-US" altLang="zh-TW" b="1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altLang="zh-TW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altLang="zh-TW" b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TW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𝛔</m:t>
                                  </m:r>
                                </m:e>
                                <m:sub>
                                  <m:r>
                                    <a:rPr lang="en-US" altLang="zh-TW" b="1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is the observation coefficient matrix</a:t>
                </a:r>
              </a:p>
              <a:p>
                <a:pPr lvl="2" indent="-342900">
                  <a:spcBef>
                    <a:spcPts val="0"/>
                  </a:spcBef>
                  <a:buSzPts val="1800"/>
                  <a:buFont typeface="Arial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altLang="zh-TW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TW" alt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zh-TW" altLang="en-US" b="0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TW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 is the i.i.d. observation noise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8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Z-normalization and </a:t>
            </a:r>
            <a:r>
              <a:rPr lang="en-US" altLang="zh-TW" dirty="0"/>
              <a:t>S</a:t>
            </a:r>
            <a:r>
              <a:rPr lang="en-US" altLang="zh-TW" dirty="0" smtClean="0"/>
              <a:t>ignal generating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The Z-score is a normalized version of the spread, which is useful to generate the trading signal.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score</m:t>
                        </m:r>
                      </m:sup>
                    </m:sSub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b="0" i="1" smtClean="0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𝒵</m:t>
                            </m:r>
                          </m:e>
                          <m:sub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If the normalized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 exceed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 smtClean="0"/>
                  <a:t>, trigger </a:t>
                </a:r>
                <a:r>
                  <a:rPr lang="en-US" altLang="zh-TW" sz="2000" dirty="0"/>
                  <a:t>the trading </a:t>
                </a:r>
                <a:r>
                  <a:rPr lang="en-US" altLang="zh-TW" sz="2000" dirty="0" smtClean="0"/>
                  <a:t>signal.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0: no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1: long position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1600" dirty="0" smtClean="0"/>
                  <a:t>-1: short </a:t>
                </a:r>
                <a:r>
                  <a:rPr lang="en-US" altLang="zh-TW" sz="1600" dirty="0"/>
                  <a:t>position</a:t>
                </a:r>
                <a:endParaRPr lang="zh-TW" altLang="en-US" sz="1600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10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</a:t>
            </a:r>
            <a:r>
              <a:rPr lang="en-US" altLang="zh-TW" dirty="0" smtClean="0"/>
              <a:t>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3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 tracking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702" y="1152475"/>
            <a:ext cx="5606595" cy="36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4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Regression using different estimation method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207" y="1152475"/>
            <a:ext cx="5605586" cy="36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Pair Selection</a:t>
            </a:r>
          </a:p>
          <a:p>
            <a:r>
              <a:rPr lang="en-US" altLang="zh-TW" dirty="0" smtClean="0"/>
              <a:t>Trading strategy</a:t>
            </a:r>
          </a:p>
          <a:p>
            <a:r>
              <a:rPr lang="en-US" altLang="zh-TW" dirty="0" smtClean="0"/>
              <a:t>Experiment results</a:t>
            </a:r>
          </a:p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949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Spread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29"/>
          <a:stretch/>
        </p:blipFill>
        <p:spPr>
          <a:xfrm>
            <a:off x="311700" y="1368083"/>
            <a:ext cx="8485114" cy="284267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LS regression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59" y="1152475"/>
            <a:ext cx="5321480" cy="345026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zh-TW" dirty="0"/>
              <a:t>Rolling LS regression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152475"/>
            <a:ext cx="5321480" cy="34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 err="1" smtClean="0"/>
              <a:t>Kalman</a:t>
            </a:r>
            <a:r>
              <a:rPr lang="en-US" altLang="zh-TW" dirty="0" smtClean="0"/>
              <a:t> filter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260" y="1152475"/>
            <a:ext cx="5321480" cy="345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Performance </a:t>
            </a:r>
            <a:r>
              <a:rPr lang="zh-TW" dirty="0" smtClean="0"/>
              <a:t>measurement</a:t>
            </a:r>
            <a:r>
              <a:rPr lang="en-US" altLang="zh-TW" dirty="0" smtClean="0"/>
              <a:t> (on testing period)</a:t>
            </a:r>
            <a:endParaRPr dirty="0"/>
          </a:p>
        </p:txBody>
      </p:sp>
      <p:graphicFrame>
        <p:nvGraphicFramePr>
          <p:cNvPr id="117" name="Google Shape;117;p22"/>
          <p:cNvGraphicFramePr/>
          <p:nvPr>
            <p:extLst>
              <p:ext uri="{D42A27DB-BD31-4B8C-83A1-F6EECF244321}">
                <p14:modId xmlns:p14="http://schemas.microsoft.com/office/powerpoint/2010/main" val="70408392"/>
              </p:ext>
            </p:extLst>
          </p:nvPr>
        </p:nvGraphicFramePr>
        <p:xfrm>
          <a:off x="1039090" y="1445267"/>
          <a:ext cx="7065820" cy="27734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9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Metrics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regression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rolling LS regression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Kalman filter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 daily volatility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0.001026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0.001054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0.000979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(StdDev</a:t>
                      </a:r>
                      <a:r>
                        <a:rPr 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0.025906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0.029714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0.020090</a:t>
                      </a:r>
                      <a:endParaRPr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</a:t>
                      </a:r>
                      <a:r>
                        <a:rPr 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</a:t>
                      </a:r>
                      <a:r>
                        <a:rPr 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0.016180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0.019463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0.011779</a:t>
                      </a:r>
                      <a:endParaRPr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Sharpe 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r>
                        <a:rPr 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0.010278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0.013776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0.006883</a:t>
                      </a:r>
                      <a:endParaRPr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Holding Period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20.47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18.86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9.70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Cumulative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Profit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0.01096</a:t>
                      </a:r>
                      <a:endParaRPr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0.01291</a:t>
                      </a:r>
                      <a:endParaRPr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0.008307</a:t>
                      </a:r>
                      <a:endParaRPr lang="zh-TW" alt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174667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Cumulative </a:t>
            </a:r>
            <a:r>
              <a:rPr lang="zh-TW" dirty="0" smtClean="0"/>
              <a:t>P</a:t>
            </a:r>
            <a:r>
              <a:rPr lang="en-US" altLang="zh-TW" dirty="0" smtClean="0"/>
              <a:t>&amp;</a:t>
            </a:r>
            <a:r>
              <a:rPr lang="zh-TW" dirty="0" smtClean="0"/>
              <a:t>L </a:t>
            </a:r>
            <a:r>
              <a:rPr lang="zh-TW" dirty="0"/>
              <a:t>Curve</a:t>
            </a:r>
            <a:endParaRPr dirty="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/>
              <a:t>Compute the cumulative P&amp;L.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The same initial budget of, say, 1$ is reinvested every time we enter a trade (even if the wealth at some point is 10$, still only 1$ is invested). 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27"/>
          <a:stretch/>
        </p:blipFill>
        <p:spPr>
          <a:xfrm>
            <a:off x="854644" y="2426115"/>
            <a:ext cx="7439432" cy="24393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43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In our considered time period (2014-2019), the </a:t>
            </a:r>
            <a:r>
              <a:rPr lang="en-US" altLang="zh-TW" dirty="0"/>
              <a:t>parameters </a:t>
            </a:r>
            <a:r>
              <a:rPr lang="en-US" altLang="zh-TW" dirty="0" smtClean="0"/>
              <a:t>do not change abruptly</a:t>
            </a:r>
            <a:r>
              <a:rPr lang="en-US" altLang="zh-TW" dirty="0"/>
              <a:t> </a:t>
            </a:r>
            <a:r>
              <a:rPr lang="en-US" altLang="zh-TW" dirty="0" smtClean="0"/>
              <a:t>so that LS generates comparable results.</a:t>
            </a:r>
          </a:p>
          <a:p>
            <a:r>
              <a:rPr lang="en-US" altLang="zh-TW" dirty="0" err="1" smtClean="0"/>
              <a:t>Cointegration</a:t>
            </a:r>
            <a:r>
              <a:rPr lang="en-US" altLang="zh-TW" dirty="0" smtClean="0"/>
              <a:t> </a:t>
            </a:r>
            <a:r>
              <a:rPr lang="en-US" altLang="zh-TW" dirty="0"/>
              <a:t>can be </a:t>
            </a:r>
            <a:r>
              <a:rPr lang="en-US" altLang="zh-TW" dirty="0" smtClean="0"/>
              <a:t>detected in the given dataset, </a:t>
            </a:r>
            <a:r>
              <a:rPr lang="en-US" altLang="zh-TW" dirty="0"/>
              <a:t>but its persistence is not </a:t>
            </a:r>
            <a:r>
              <a:rPr lang="en-US" altLang="zh-TW" dirty="0" smtClean="0"/>
              <a:t>clear and hard to find a proper period.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88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Pair </a:t>
            </a:r>
            <a:r>
              <a:rPr lang="en-US" altLang="zh-TW" dirty="0" smtClean="0"/>
              <a:t>Selection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2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Pairs selection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altLang="zh-TW" dirty="0" smtClean="0"/>
              <a:t>Computes </a:t>
            </a:r>
            <a:r>
              <a:rPr lang="en-US" altLang="zh-TW" dirty="0"/>
              <a:t>the 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</a:t>
            </a:r>
            <a:r>
              <a:rPr lang="en-US" altLang="zh-TW" dirty="0" smtClean="0"/>
              <a:t>test</a:t>
            </a:r>
          </a:p>
          <a:p>
            <a:pPr marL="285750" indent="-285750">
              <a:spcAft>
                <a:spcPts val="1600"/>
              </a:spcAft>
            </a:pPr>
            <a:r>
              <a:rPr lang="en-US" altLang="zh-TW" dirty="0"/>
              <a:t>Select training </a:t>
            </a:r>
            <a:r>
              <a:rPr lang="en-US" altLang="zh-TW" dirty="0" smtClean="0"/>
              <a:t>period</a:t>
            </a:r>
          </a:p>
          <a:p>
            <a:pPr marL="285750" indent="-285750">
              <a:spcAft>
                <a:spcPts val="1600"/>
              </a:spcAft>
            </a:pPr>
            <a:r>
              <a:rPr lang="zh-TW" dirty="0" smtClean="0"/>
              <a:t>Testing </a:t>
            </a:r>
            <a:r>
              <a:rPr lang="zh-TW" dirty="0"/>
              <a:t>Period: </a:t>
            </a:r>
            <a:r>
              <a:rPr lang="zh-TW" dirty="0" smtClean="0"/>
              <a:t>201</a:t>
            </a:r>
            <a:r>
              <a:rPr lang="en-US" altLang="zh-TW" dirty="0" smtClean="0"/>
              <a:t>8</a:t>
            </a:r>
            <a:r>
              <a:rPr lang="zh-TW" dirty="0" smtClean="0"/>
              <a:t>/01/01 </a:t>
            </a:r>
            <a:r>
              <a:rPr lang="zh-TW" dirty="0"/>
              <a:t>~ 2019/07/30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Engle-Granger </a:t>
            </a:r>
            <a:r>
              <a:rPr lang="en-US" altLang="zh-TW" dirty="0" err="1"/>
              <a:t>cointegration</a:t>
            </a:r>
            <a:r>
              <a:rPr lang="en-US" altLang="zh-TW" dirty="0"/>
              <a:t> test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Given two series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 smtClean="0"/>
                  <a:t>, it search for parameter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such that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b="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altLang="zh-TW" sz="16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TW" sz="16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residual and </a:t>
                </a:r>
                <a14:m>
                  <m:oMath xmlns:m="http://schemas.openxmlformats.org/officeDocument/2006/math">
                    <m:r>
                      <a:rPr lang="zh-TW" altLang="en-US" sz="1600" i="1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 smtClean="0"/>
                  <a:t> is the innovation.</a:t>
                </a:r>
              </a:p>
              <a:p>
                <a:r>
                  <a:rPr lang="en-US" altLang="zh-TW" sz="20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sz="20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00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are </a:t>
                </a:r>
                <a:r>
                  <a:rPr lang="en-US" altLang="zh-TW" sz="2000" dirty="0" err="1" smtClean="0"/>
                  <a:t>cointegrated</a:t>
                </a:r>
                <a:r>
                  <a:rPr lang="en-US" altLang="zh-TW" sz="2000" dirty="0" smtClean="0"/>
                  <a:t> (no unit root for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)</a:t>
                </a:r>
              </a:p>
              <a:p>
                <a:r>
                  <a:rPr lang="en-US" altLang="zh-TW" sz="2000" dirty="0" smtClean="0"/>
                  <a:t>Use LS regression to estimate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sz="2000" dirty="0" smtClean="0"/>
                  <a:t>.</a:t>
                </a:r>
              </a:p>
              <a:p>
                <a:r>
                  <a:rPr lang="en-US" altLang="zh-TW" sz="2000" dirty="0" smtClean="0"/>
                  <a:t>Use the Augmented </a:t>
                </a:r>
                <a:r>
                  <a:rPr lang="en-US" altLang="zh-TW" sz="2000" dirty="0"/>
                  <a:t>Dickey-Fuller (ADF) </a:t>
                </a:r>
                <a:r>
                  <a:rPr lang="en-US" altLang="zh-TW" sz="2000" dirty="0" smtClean="0"/>
                  <a:t>test for unit root test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a 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unit root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present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zh-TW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altLang="zh-TW" sz="1600" dirty="0">
                    <a:latin typeface="Cambria Math" panose="02040503050406030204" pitchFamily="18" charset="0"/>
                  </a:rPr>
                  <a:t>series is </a:t>
                </a:r>
                <a:r>
                  <a:rPr lang="en-US" altLang="zh-TW" sz="1600" dirty="0" smtClean="0">
                    <a:latin typeface="Cambria Math" panose="02040503050406030204" pitchFamily="18" charset="0"/>
                  </a:rPr>
                  <a:t>stationary</a:t>
                </a:r>
                <a:endParaRPr lang="en-US" altLang="zh-TW" sz="1600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3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78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Testing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/>
          <a:stretch/>
        </p:blipFill>
        <p:spPr>
          <a:xfrm>
            <a:off x="921457" y="1186453"/>
            <a:ext cx="7301086" cy="302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testing result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7" b="3114"/>
          <a:stretch/>
        </p:blipFill>
        <p:spPr>
          <a:xfrm>
            <a:off x="1217266" y="1017725"/>
            <a:ext cx="6709467" cy="390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Selected pair and period</a:t>
            </a:r>
            <a:endParaRPr lang="zh-TW" altLang="en-US" dirty="0"/>
          </a:p>
        </p:txBody>
      </p:sp>
      <p:pic>
        <p:nvPicPr>
          <p:cNvPr id="5" name="Google Shape;63;p14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06" y="1384469"/>
            <a:ext cx="4114800" cy="271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23" y="1473477"/>
            <a:ext cx="3366085" cy="23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Other tading period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3078562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56" y="968711"/>
            <a:ext cx="3097387" cy="20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968691"/>
            <a:ext cx="3097400" cy="206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00" y="3078560"/>
            <a:ext cx="3097400" cy="206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7333075" y="317687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333075" y="1017725"/>
            <a:ext cx="647400" cy="572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545</Words>
  <Application>Microsoft Office PowerPoint</Application>
  <PresentationFormat>如螢幕大小 (16:9)</PresentationFormat>
  <Paragraphs>122</Paragraphs>
  <Slides>27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新細明體</vt:lpstr>
      <vt:lpstr>Cambria Math</vt:lpstr>
      <vt:lpstr>Simple Light</vt:lpstr>
      <vt:lpstr>Pair trading for Currencies</vt:lpstr>
      <vt:lpstr>Outline</vt:lpstr>
      <vt:lpstr>Pair Selection</vt:lpstr>
      <vt:lpstr>Pairs selection</vt:lpstr>
      <vt:lpstr>Engle-Granger cointegration test</vt:lpstr>
      <vt:lpstr>Testing result</vt:lpstr>
      <vt:lpstr>Plot testing result</vt:lpstr>
      <vt:lpstr>Selected pair and period</vt:lpstr>
      <vt:lpstr>Other tading period</vt:lpstr>
      <vt:lpstr>Log prices of AUD and NZD against USD</vt:lpstr>
      <vt:lpstr>Trading strategy</vt:lpstr>
      <vt:lpstr>Trading strategy</vt:lpstr>
      <vt:lpstr>Optimum threshold s_0: Parametric approach</vt:lpstr>
      <vt:lpstr>Methodology for estimating γ and μ</vt:lpstr>
      <vt:lpstr>Methodology for estimating γ and μ  (cont’d)</vt:lpstr>
      <vt:lpstr>Z-normalization and Signal generating</vt:lpstr>
      <vt:lpstr>Experiment results</vt:lpstr>
      <vt:lpstr>Parameter tracking</vt:lpstr>
      <vt:lpstr>Regression using different estimation method</vt:lpstr>
      <vt:lpstr>Spread</vt:lpstr>
      <vt:lpstr>LS regression</vt:lpstr>
      <vt:lpstr>Rolling LS regression</vt:lpstr>
      <vt:lpstr>Kalman filter</vt:lpstr>
      <vt:lpstr>Performance measurement (on testing period)</vt:lpstr>
      <vt:lpstr>Cumulative P&amp;L Curve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trading for Currencies</dc:title>
  <dc:creator>湯忠憲</dc:creator>
  <cp:lastModifiedBy>忠憲 湯</cp:lastModifiedBy>
  <cp:revision>109</cp:revision>
  <dcterms:modified xsi:type="dcterms:W3CDTF">2019-08-16T18:40:21Z</dcterms:modified>
</cp:coreProperties>
</file>