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23"/>
  </p:notesMasterIdLst>
  <p:sldIdLst>
    <p:sldId id="256" r:id="rId5"/>
    <p:sldId id="257" r:id="rId6"/>
    <p:sldId id="473" r:id="rId7"/>
    <p:sldId id="474" r:id="rId8"/>
    <p:sldId id="594" r:id="rId9"/>
    <p:sldId id="644" r:id="rId10"/>
    <p:sldId id="595" r:id="rId11"/>
    <p:sldId id="621" r:id="rId12"/>
    <p:sldId id="600" r:id="rId13"/>
    <p:sldId id="601" r:id="rId14"/>
    <p:sldId id="622" r:id="rId15"/>
    <p:sldId id="602" r:id="rId16"/>
    <p:sldId id="623" r:id="rId17"/>
    <p:sldId id="603" r:id="rId18"/>
    <p:sldId id="624" r:id="rId19"/>
    <p:sldId id="604" r:id="rId20"/>
    <p:sldId id="627" r:id="rId21"/>
    <p:sldId id="606" r:id="rId22"/>
    <p:sldId id="626" r:id="rId23"/>
    <p:sldId id="611" r:id="rId24"/>
    <p:sldId id="475" r:id="rId25"/>
    <p:sldId id="476" r:id="rId26"/>
    <p:sldId id="482" r:id="rId27"/>
    <p:sldId id="645" r:id="rId28"/>
    <p:sldId id="646" r:id="rId29"/>
    <p:sldId id="480" r:id="rId30"/>
    <p:sldId id="647" r:id="rId31"/>
    <p:sldId id="481" r:id="rId32"/>
    <p:sldId id="557" r:id="rId33"/>
    <p:sldId id="648" r:id="rId34"/>
    <p:sldId id="556" r:id="rId35"/>
    <p:sldId id="483" r:id="rId36"/>
    <p:sldId id="486" r:id="rId37"/>
    <p:sldId id="484" r:id="rId38"/>
    <p:sldId id="485" r:id="rId39"/>
    <p:sldId id="649" r:id="rId40"/>
    <p:sldId id="489" r:id="rId41"/>
    <p:sldId id="487" r:id="rId42"/>
    <p:sldId id="650" r:id="rId43"/>
    <p:sldId id="488" r:id="rId44"/>
    <p:sldId id="477" r:id="rId45"/>
    <p:sldId id="478" r:id="rId46"/>
    <p:sldId id="651" r:id="rId47"/>
    <p:sldId id="479" r:id="rId48"/>
    <p:sldId id="491" r:id="rId49"/>
    <p:sldId id="652" r:id="rId50"/>
    <p:sldId id="497" r:id="rId51"/>
    <p:sldId id="498" r:id="rId52"/>
    <p:sldId id="499" r:id="rId53"/>
    <p:sldId id="508" r:id="rId54"/>
    <p:sldId id="509" r:id="rId55"/>
    <p:sldId id="500" r:id="rId56"/>
    <p:sldId id="653" r:id="rId57"/>
    <p:sldId id="513" r:id="rId58"/>
    <p:sldId id="501" r:id="rId59"/>
    <p:sldId id="502" r:id="rId60"/>
    <p:sldId id="654" r:id="rId61"/>
    <p:sldId id="503" r:id="rId62"/>
    <p:sldId id="504" r:id="rId63"/>
    <p:sldId id="656" r:id="rId64"/>
    <p:sldId id="506" r:id="rId65"/>
    <p:sldId id="657" r:id="rId66"/>
    <p:sldId id="512" r:id="rId67"/>
    <p:sldId id="516" r:id="rId68"/>
    <p:sldId id="492" r:id="rId69"/>
    <p:sldId id="618" r:id="rId70"/>
    <p:sldId id="619" r:id="rId71"/>
    <p:sldId id="518" r:id="rId72"/>
    <p:sldId id="553" r:id="rId73"/>
    <p:sldId id="540" r:id="rId74"/>
    <p:sldId id="519" r:id="rId75"/>
    <p:sldId id="520" r:id="rId76"/>
    <p:sldId id="522" r:id="rId77"/>
    <p:sldId id="521" r:id="rId78"/>
    <p:sldId id="523" r:id="rId79"/>
    <p:sldId id="524" r:id="rId80"/>
    <p:sldId id="525" r:id="rId81"/>
    <p:sldId id="526" r:id="rId82"/>
    <p:sldId id="554" r:id="rId83"/>
    <p:sldId id="527" r:id="rId84"/>
    <p:sldId id="528" r:id="rId85"/>
    <p:sldId id="555" r:id="rId86"/>
    <p:sldId id="529" r:id="rId87"/>
    <p:sldId id="530" r:id="rId88"/>
    <p:sldId id="532" r:id="rId89"/>
    <p:sldId id="533" r:id="rId90"/>
    <p:sldId id="534" r:id="rId91"/>
    <p:sldId id="535" r:id="rId92"/>
    <p:sldId id="575" r:id="rId93"/>
    <p:sldId id="536" r:id="rId94"/>
    <p:sldId id="538" r:id="rId95"/>
    <p:sldId id="559" r:id="rId96"/>
    <p:sldId id="561" r:id="rId97"/>
    <p:sldId id="562" r:id="rId98"/>
    <p:sldId id="560" r:id="rId99"/>
    <p:sldId id="494" r:id="rId100"/>
    <p:sldId id="658" r:id="rId101"/>
    <p:sldId id="631" r:id="rId102"/>
    <p:sldId id="545" r:id="rId103"/>
    <p:sldId id="632" r:id="rId104"/>
    <p:sldId id="548" r:id="rId105"/>
    <p:sldId id="549" r:id="rId106"/>
    <p:sldId id="550" r:id="rId107"/>
    <p:sldId id="629" r:id="rId108"/>
    <p:sldId id="633" r:id="rId109"/>
    <p:sldId id="580" r:id="rId110"/>
    <p:sldId id="634" r:id="rId111"/>
    <p:sldId id="581" r:id="rId112"/>
    <p:sldId id="637" r:id="rId113"/>
    <p:sldId id="493" r:id="rId114"/>
    <p:sldId id="636" r:id="rId115"/>
    <p:sldId id="495" r:id="rId116"/>
    <p:sldId id="638" r:id="rId117"/>
    <p:sldId id="643" r:id="rId118"/>
    <p:sldId id="640" r:id="rId119"/>
    <p:sldId id="641" r:id="rId120"/>
    <p:sldId id="642" r:id="rId121"/>
    <p:sldId id="368" r:id="rId1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F500A-3CAC-46D5-AEA7-35414545AEE8}" v="1" dt="2021-11-18T11:17:58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 autoAdjust="0"/>
    <p:restoredTop sz="86745" autoAdjust="0"/>
  </p:normalViewPr>
  <p:slideViewPr>
    <p:cSldViewPr>
      <p:cViewPr varScale="1">
        <p:scale>
          <a:sx n="74" d="100"/>
          <a:sy n="74" d="100"/>
        </p:scale>
        <p:origin x="1613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notesMaster" Target="notesMasters/notesMaster1.xml"/><Relationship Id="rId128" Type="http://schemas.microsoft.com/office/2016/11/relationships/changesInfo" Target="changesInfos/changesInfo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presProps" Target="presProps.xml"/><Relationship Id="rId129" Type="http://schemas.microsoft.com/office/2015/10/relationships/revisionInfo" Target="revisionInfo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Ngọc Thanh" userId="S::at150348@actvn.edu.vn::c2d45ff5-b00e-41f9-aae7-584204e35df1" providerId="AD" clId="Web-{7FDF500A-3CAC-46D5-AEA7-35414545AEE8}"/>
    <pc:docChg chg="modSld">
      <pc:chgData name="Vũ Ngọc Thanh" userId="S::at150348@actvn.edu.vn::c2d45ff5-b00e-41f9-aae7-584204e35df1" providerId="AD" clId="Web-{7FDF500A-3CAC-46D5-AEA7-35414545AEE8}" dt="2021-11-18T11:17:58.064" v="0" actId="1076"/>
      <pc:docMkLst>
        <pc:docMk/>
      </pc:docMkLst>
      <pc:sldChg chg="modSp">
        <pc:chgData name="Vũ Ngọc Thanh" userId="S::at150348@actvn.edu.vn::c2d45ff5-b00e-41f9-aae7-584204e35df1" providerId="AD" clId="Web-{7FDF500A-3CAC-46D5-AEA7-35414545AEE8}" dt="2021-11-18T11:17:58.064" v="0" actId="1076"/>
        <pc:sldMkLst>
          <pc:docMk/>
          <pc:sldMk cId="0" sldId="473"/>
        </pc:sldMkLst>
        <pc:spChg chg="mod">
          <ac:chgData name="Vũ Ngọc Thanh" userId="S::at150348@actvn.edu.vn::c2d45ff5-b00e-41f9-aae7-584204e35df1" providerId="AD" clId="Web-{7FDF500A-3CAC-46D5-AEA7-35414545AEE8}" dt="2021-11-18T11:17:58.064" v="0" actId="1076"/>
          <ac:spMkLst>
            <pc:docMk/>
            <pc:sldMk cId="0" sldId="473"/>
            <ac:spMk id="61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ACFB89B8-E006-43FB-AF45-688B16291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tâp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trang</a:t>
            </a:r>
            <a:r>
              <a:rPr lang="en-US" altLang="en-US" baseline="0"/>
              <a:t> 168</a:t>
            </a:r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64B00B-3EAA-46CD-9F56-6B476DA5FB1A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13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Duyệt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lại</a:t>
            </a:r>
            <a:r>
              <a:rPr lang="en-US" altLang="en-US" sz="1200" dirty="0"/>
              <a:t> CS </a:t>
            </a:r>
            <a:r>
              <a:rPr lang="en-US" altLang="en-US" sz="1200" dirty="0" err="1"/>
              <a:t>phác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thảo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với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người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quản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lí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người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dùng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luật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19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Đào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tạo</a:t>
            </a:r>
            <a:r>
              <a:rPr lang="en-US" altLang="en-US" sz="1200" dirty="0"/>
              <a:t> CS </a:t>
            </a:r>
            <a:r>
              <a:rPr lang="en-US" altLang="en-US" sz="1200" dirty="0" err="1"/>
              <a:t>cho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tất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cả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nhân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45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Bắt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buộc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tuân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thủ</a:t>
            </a:r>
            <a:r>
              <a:rPr lang="en-US" altLang="en-US" sz="1200" dirty="0"/>
              <a:t> CS ATTT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73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Xem</a:t>
            </a:r>
            <a:r>
              <a:rPr lang="en-US" altLang="en-US" sz="1200" dirty="0"/>
              <a:t> </a:t>
            </a:r>
            <a:r>
              <a:rPr lang="en-US" altLang="en-US" sz="1200" dirty="0" err="1"/>
              <a:t>xét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sửa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đổi</a:t>
            </a:r>
            <a:r>
              <a:rPr lang="en-US" altLang="en-US" sz="1200" dirty="0"/>
              <a:t> CS </a:t>
            </a:r>
            <a:r>
              <a:rPr lang="en-US" altLang="en-US" sz="1200" dirty="0" err="1"/>
              <a:t>và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5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6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A910DF-1DDB-405B-9A51-4E396762403E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67BFAA-54FF-482F-B286-16F4032C743E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158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FB2BAE-3863-470D-9C8B-1AD535BE0192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168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443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809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407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050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C5F43-F48D-46FB-9926-798F9A54EA8F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269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44A4F0-680C-480E-91D7-BDAA9D261821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179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18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lo1</a:t>
            </a:r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9D34AC-D54D-46DD-89B6-C2598AAC93A6}" type="slidenum">
              <a:rPr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80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3824309-8108-4F44-9A27-9ED6F70C6B8D}" type="slidenum">
              <a:rPr lang="en-US" altLang="en-US" b="0" smtClean="0"/>
              <a:pPr eaLnBrk="1" hangingPunct="1"/>
              <a:t>38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120198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3824309-8108-4F44-9A27-9ED6F70C6B8D}" type="slidenum">
              <a:rPr lang="en-US" altLang="en-US" b="0" smtClean="0"/>
              <a:pPr eaLnBrk="1" hangingPunct="1"/>
              <a:t>39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826126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3824309-8108-4F44-9A27-9ED6F70C6B8D}" type="slidenum">
              <a:rPr lang="en-US" altLang="en-US" b="0" smtClean="0"/>
              <a:pPr eaLnBrk="1" hangingPunct="1"/>
              <a:t>43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718445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056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A52304-B7EE-495A-9F23-56C14F5DE301}" type="slidenum">
              <a:rPr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970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53D40F-DA67-4AE2-AB19-1639FAFA19D1}" type="slidenum">
              <a:rPr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968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778917-D087-4EF9-A662-A9747EA6AD51}" type="slidenum">
              <a:rPr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573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363711-B41C-4FBD-9C72-2C44A4119D3A}" type="slidenum">
              <a:rPr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8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A8C345-F3B5-43DB-AC0E-5E98A5D80447}" type="slidenum">
              <a:rPr lang="en-US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284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lo1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BC76CC-4945-4983-826D-322600D6FBA3}" type="slidenum">
              <a:rPr lang="en-US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65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44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A91961-E24B-4395-B3AF-F87A715771E0}" type="slidenum">
              <a:rPr lang="en-US" altLang="en-US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196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D0A360-3C6E-46DC-BA0E-3F7F5929B38B}" type="slidenum">
              <a:rPr lang="en-US" altLang="en-US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0714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B62216-6966-4025-B65F-8583385B7DFC}" type="slidenum">
              <a:rPr lang="en-US" altLang="en-US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0750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FF745D-C5E7-456F-BFD7-37866F914F91}" type="slidenum">
              <a:rPr lang="en-US" altLang="en-US" smtClean="0"/>
              <a:pPr eaLnBrk="1" hangingPunct="1"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4333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1B2BD9-8180-4569-9948-FAE318F1040A}" type="slidenum">
              <a:rPr lang="en-US" altLang="en-US" smtClean="0"/>
              <a:pPr eaLnBrk="1" hangingPunct="1"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839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FAED6-24B1-4F90-8C67-AA335787959B}" type="slidenum">
              <a:rPr lang="en-US" altLang="en-US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192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E4B5D1-7D50-431B-85DF-48043DBC6EEA}" type="slidenum">
              <a:rPr lang="en-US" altLang="en-US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4451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5D33C6-3836-406B-A78B-1A18BE82C58F}" type="slidenum">
              <a:rPr lang="en-US" altLang="en-US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19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dụng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các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biện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pháp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kiểm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soát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vẫn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còn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lại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rủi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ro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thì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phải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làm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sao</a:t>
            </a:r>
            <a:r>
              <a:rPr lang="en-US" altLang="en-US" baseline="0" dirty="0"/>
              <a:t>?</a:t>
            </a:r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159251-6FD2-4DE8-AEB1-5C8FD8B1F153}" type="slidenum">
              <a:rPr lang="en-US" altLang="en-US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07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Xác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định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vấn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đề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của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tổ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chức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động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tới</a:t>
            </a:r>
            <a:r>
              <a:rPr lang="en-US" altLang="en-US" sz="1200" dirty="0"/>
              <a:t> CS ATTT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750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0D72FA-2B87-469D-9359-13D74B213ED3}" type="slidenum">
              <a:rPr lang="en-US" altLang="en-US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4904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0D72FA-2B87-469D-9359-13D74B213ED3}" type="slidenum">
              <a:rPr lang="en-US" altLang="en-US" smtClean="0"/>
              <a:pPr eaLnBrk="1" hangingPunct="1"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08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55 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 CRC Press - Information Security - Policies And Procedures - A Practitioner’s Reference (by </a:t>
            </a:r>
            <a:r>
              <a:rPr lang="en-US" dirty="0" err="1"/>
              <a:t>Laxxu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612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55 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 CRC Press - Information Security - Policies And Procedures - A Practitioner’s Reference (by </a:t>
            </a:r>
            <a:r>
              <a:rPr lang="en-US" dirty="0" err="1"/>
              <a:t>Laxxu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6122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55 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 CRC Press - Information Security - Policies And Procedures - A Practitioner’s Reference (by </a:t>
            </a:r>
            <a:r>
              <a:rPr lang="en-US" dirty="0" err="1"/>
              <a:t>Laxxu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6122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0578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lieu\security policy template\</a:t>
            </a:r>
            <a:r>
              <a:rPr lang="en-US" dirty="0" err="1"/>
              <a:t>bai</a:t>
            </a:r>
            <a:r>
              <a:rPr lang="en-US" dirty="0"/>
              <a:t> tap vi 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0578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</a:t>
            </a:r>
            <a:r>
              <a:rPr lang="en-US" dirty="0"/>
              <a:t> 19 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lieu\information-security-policy-development-guide-large-small-companies-1331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057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</a:t>
            </a:r>
            <a:r>
              <a:rPr lang="en-US" dirty="0"/>
              <a:t> 19 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lieu\information-security-policy-development-guide-large-small-companies-1331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500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lo3</a:t>
            </a:r>
          </a:p>
          <a:p>
            <a:r>
              <a:rPr lang="en-US" dirty="0" err="1"/>
              <a:t>Tr</a:t>
            </a:r>
            <a:r>
              <a:rPr lang="en-US" dirty="0"/>
              <a:t> 19 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lieu\information-security-policy-development-guide-large-small-companies-1331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8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9180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431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0565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40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159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35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3144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1840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27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36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Xác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định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lớp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người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dùng</a:t>
            </a:r>
            <a:r>
              <a:rPr lang="en-US" altLang="en-US" sz="1200" dirty="0"/>
              <a:t> 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99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808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5330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99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7547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100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75479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6802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1142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107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02243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108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7502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0224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5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ATTT\Tai lieu\seven-requirements-for-successfully-implementing-information-security-policies-1108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90350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E:\ATTT\Chuanbibaigiang\Quan li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xay</a:t>
            </a:r>
            <a:r>
              <a:rPr lang="en-US" dirty="0"/>
              <a:t> dung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/>
              <a:t> ATTT\Tai lieu\An Information Security Policy Development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03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/>
              <a:t>Tổ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chức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các</a:t>
            </a:r>
            <a:r>
              <a:rPr lang="en-US" altLang="en-US" sz="1200" dirty="0"/>
              <a:t> CS ATTT </a:t>
            </a:r>
            <a:r>
              <a:rPr lang="en-US" altLang="en-US" sz="1200" dirty="0" err="1"/>
              <a:t>thành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các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loại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có</a:t>
            </a:r>
            <a:r>
              <a:rPr lang="en-US" altLang="en-US" sz="1200" dirty="0"/>
              <a:t> ý </a:t>
            </a:r>
            <a:r>
              <a:rPr lang="en-US" altLang="en-US" sz="1200" dirty="0" err="1"/>
              <a:t>nghĩa</a:t>
            </a: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B89B8-E006-43FB-AF45-688B162911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3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59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3638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F350D-5C9D-47A3-9648-9FCEB4554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504F-879F-43F9-9BA1-53DEFF15A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95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2194-B50B-47CA-913B-2E2C6E862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94353-EAB5-44E2-B1AC-52D17FD6D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3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CD47-2065-43D5-80CF-D53FB2302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3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A350-6D7D-48A2-A05F-311A7880F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1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3FB92-9CD8-4D6F-BC00-CF648122C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797F-1A94-48D7-8C61-1EF83D2D5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4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870A-DBA9-476B-AB7C-1F689D21D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62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09ABF-AA45-4CEC-AF23-E80D267AE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2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259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59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12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CF53E-219C-4868-B68C-1A4C4CD565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Quản lí và xây dựng</a:t>
            </a:r>
            <a:br>
              <a:rPr lang="en-US" altLang="en-US"/>
            </a:br>
            <a:r>
              <a:rPr lang="en-US" altLang="en-US"/>
              <a:t>chính sách ATTT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,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endParaRPr lang="en-US" altLang="en-US" dirty="0"/>
          </a:p>
          <a:p>
            <a:pPr lvl="1"/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cuối</a:t>
            </a:r>
            <a:r>
              <a:rPr lang="en-US" altLang="en-US" dirty="0"/>
              <a:t> (</a:t>
            </a: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),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thầu</a:t>
            </a:r>
            <a:r>
              <a:rPr lang="en-US" altLang="en-US" dirty="0"/>
              <a:t>,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endParaRPr lang="en-US" altLang="en-US" dirty="0"/>
          </a:p>
          <a:p>
            <a:pPr lvl="1"/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  <a:p>
            <a:pPr lvl="1"/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endParaRPr lang="en-US" altLang="en-US" dirty="0"/>
          </a:p>
          <a:p>
            <a:pPr lvl="1"/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380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/>
            <a:r>
              <a:rPr lang="en-US" sz="2800" dirty="0"/>
              <a:t>→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CS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AT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endParaRPr lang="en-US" sz="2800" dirty="0"/>
          </a:p>
          <a:p>
            <a:pPr lvl="1"/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endParaRPr lang="en-US" sz="2800" dirty="0"/>
          </a:p>
          <a:p>
            <a:pPr lvl="2"/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: CS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đào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quyền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tới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80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đào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dirty="0"/>
              <a:t>,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đào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b="1" dirty="0" err="1"/>
              <a:t>phù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đào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thầu</a:t>
            </a:r>
            <a:r>
              <a:rPr lang="en-US" sz="2400" dirty="0"/>
              <a:t>,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thăng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,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,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 lvl="3"/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thầu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đào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endParaRPr 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349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000" dirty="0" err="1"/>
              <a:t>Ví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dụ</a:t>
            </a:r>
            <a:r>
              <a:rPr lang="en-US" altLang="en-US" sz="3000" dirty="0"/>
              <a:t> (..)</a:t>
            </a:r>
          </a:p>
          <a:p>
            <a:pPr lvl="2"/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đào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: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,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,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kĩ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kĩ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endParaRPr lang="en-US" sz="2800" dirty="0"/>
          </a:p>
          <a:p>
            <a:pPr lvl="3"/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endParaRPr lang="en-US" sz="2400" dirty="0"/>
          </a:p>
          <a:p>
            <a:pPr lvl="4"/>
            <a:r>
              <a:rPr lang="en-US" sz="2400" dirty="0"/>
              <a:t>→ </a:t>
            </a:r>
            <a:r>
              <a:rPr lang="en-US" sz="2400" dirty="0" err="1"/>
              <a:t>đào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endParaRPr lang="en-US" sz="2400" dirty="0"/>
          </a:p>
          <a:p>
            <a:pPr lvl="3"/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pPr lvl="4"/>
            <a:r>
              <a:rPr lang="en-US" sz="2400" dirty="0"/>
              <a:t> →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đào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AT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lvl="3"/>
            <a:r>
              <a:rPr lang="en-US" altLang="en-US" sz="2400" dirty="0" err="1"/>
              <a:t>Mức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endParaRPr lang="en-US" altLang="en-US" sz="2400" dirty="0"/>
          </a:p>
          <a:p>
            <a:pPr lvl="4"/>
            <a:r>
              <a:rPr lang="en-US" sz="2400" dirty="0"/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</a:t>
            </a:r>
            <a:r>
              <a:rPr lang="en-US" sz="2400" dirty="0" err="1"/>
              <a:t>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đe</a:t>
            </a:r>
            <a:r>
              <a:rPr lang="en-US" sz="2400" dirty="0"/>
              <a:t> </a:t>
            </a:r>
            <a:r>
              <a:rPr lang="en-US" sz="2400" dirty="0" err="1"/>
              <a:t>dọa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32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đào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AT:</a:t>
            </a:r>
          </a:p>
          <a:p>
            <a:pPr lvl="1"/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lang="en-US" sz="2800" dirty="0"/>
          </a:p>
          <a:p>
            <a:pPr lvl="1"/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(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(computer-based </a:t>
            </a:r>
            <a:r>
              <a:rPr lang="en-US" sz="2800" dirty="0" err="1"/>
              <a:t>traning</a:t>
            </a:r>
            <a:r>
              <a:rPr lang="en-US" sz="2800" dirty="0"/>
              <a:t> – CBT))</a:t>
            </a:r>
          </a:p>
          <a:p>
            <a:r>
              <a:rPr lang="vi-VN" sz="3200" dirty="0"/>
              <a:t>Ư</a:t>
            </a:r>
            <a:r>
              <a:rPr lang="en-US" sz="3200" dirty="0"/>
              <a:t>u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nhược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kia</a:t>
            </a:r>
            <a:endParaRPr lang="en-US" sz="3200" dirty="0"/>
          </a:p>
          <a:p>
            <a:pPr lvl="1"/>
            <a:r>
              <a:rPr lang="en-US" sz="2800" dirty="0"/>
              <a:t>→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endParaRPr lang="en-US" sz="28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474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→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→  </a:t>
            </a:r>
            <a:r>
              <a:rPr lang="en-US" dirty="0" err="1"/>
              <a:t>Sôi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,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…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FA350-6D7D-48A2-A05F-311A7880FC45}" type="slidenum">
              <a:rPr lang="en-US" altLang="en-US" smtClean="0"/>
              <a:pPr>
                <a:defRPr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AT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</a:t>
            </a:r>
            <a:r>
              <a:rPr lang="en-US" dirty="0" err="1"/>
              <a:t>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alt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2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92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CS ATTT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r>
              <a:rPr lang="en-US" dirty="0"/>
              <a:t>CS ATTT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pPr lvl="1"/>
            <a:r>
              <a:rPr lang="en-US" dirty="0"/>
              <a:t>→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Nhưng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CNTT</a:t>
            </a:r>
          </a:p>
          <a:p>
            <a:pPr lvl="2"/>
            <a:r>
              <a:rPr lang="en-US" sz="2400" dirty="0"/>
              <a:t>→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77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</a:t>
            </a:r>
            <a:r>
              <a:rPr lang="en-US" dirty="0" err="1"/>
              <a:t>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alt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2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9616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en-US" sz="1200"/>
          </a:p>
        </p:txBody>
      </p:sp>
      <p:sp>
        <p:nvSpPr>
          <p:cNvPr id="2" name="Right Arrow 1"/>
          <p:cNvSpPr/>
          <p:nvPr/>
        </p:nvSpPr>
        <p:spPr bwMode="auto">
          <a:xfrm>
            <a:off x="609600" y="3581400"/>
            <a:ext cx="1447800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3505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2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</a:t>
            </a:r>
            <a:r>
              <a:rPr lang="en-US" dirty="0" err="1"/>
              <a:t>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alt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2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983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5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CS</a:t>
            </a:r>
          </a:p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  <a:p>
            <a:pPr lvl="2"/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endParaRPr lang="en-US" sz="2400" dirty="0"/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 lvl="2"/>
            <a:r>
              <a:rPr lang="en-US" altLang="en-US" sz="2400" dirty="0" err="1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CS</a:t>
            </a:r>
            <a:endParaRPr lang="en-US" altLang="en-US" sz="2400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3D4A7-5B44-4DE6-99C3-C034B09C218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lẫn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lực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endParaRPr lang="en-US" altLang="en-US" dirty="0"/>
          </a:p>
          <a:p>
            <a:pPr lvl="1"/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nhuần</a:t>
            </a:r>
            <a:r>
              <a:rPr lang="en-US" dirty="0"/>
              <a:t> CS</a:t>
            </a:r>
          </a:p>
          <a:p>
            <a:pPr lvl="1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kỉ</a:t>
            </a:r>
            <a:r>
              <a:rPr lang="en-US" altLang="en-US" dirty="0"/>
              <a:t> </a:t>
            </a:r>
            <a:r>
              <a:rPr lang="en-US" altLang="en-US" dirty="0" err="1"/>
              <a:t>luật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endParaRPr lang="en-US" altLang="en-US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3D4A7-5B44-4DE6-99C3-C034B09C218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60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2.2.4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endParaRPr lang="en-US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Gồm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CS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337B0F-1B2B-4296-8743-A4835A6DACC5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2.2.4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/>
            <a:r>
              <a:rPr lang="en-US" dirty="0"/>
              <a:t>→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CS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(penetration)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vệt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CS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113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2.2.4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endParaRPr lang="en-US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Gồm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CS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F337B0F-1B2B-4296-8743-A4835A6DACC5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19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2.2.4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ATTT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ATTT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pPr lvl="2"/>
            <a:r>
              <a:rPr lang="en-US" dirty="0"/>
              <a:t>→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đe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CS</a:t>
            </a:r>
          </a:p>
          <a:p>
            <a:pPr lvl="1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115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93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2.2.4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đe</a:t>
            </a:r>
            <a:r>
              <a:rPr lang="en-US" sz="2400" dirty="0"/>
              <a:t> </a:t>
            </a:r>
            <a:r>
              <a:rPr lang="en-US" sz="2400" dirty="0" err="1"/>
              <a:t>dọa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,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,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,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ATTT,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…</a:t>
            </a:r>
          </a:p>
          <a:p>
            <a:pPr lvl="1"/>
            <a:r>
              <a:rPr lang="en-US" dirty="0"/>
              <a:t>→ CS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116</a:t>
            </a:fld>
            <a:endParaRPr lang="en-US" alt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219200" y="5029200"/>
            <a:ext cx="1066800" cy="4572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45014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Giai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dirty="0" err="1"/>
              <a:t>duy</a:t>
            </a:r>
            <a:r>
              <a:rPr lang="en-US" sz="3200" dirty="0"/>
              <a:t> </a:t>
            </a:r>
            <a:r>
              <a:rPr lang="en-US" sz="3200" dirty="0" err="1"/>
              <a:t>trì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nhật</a:t>
            </a:r>
            <a:r>
              <a:rPr lang="en-US" sz="3200" dirty="0"/>
              <a:t>, </a:t>
            </a:r>
            <a:r>
              <a:rPr lang="en-US" sz="3200" dirty="0" err="1"/>
              <a:t>sửa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CS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phù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6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2.2.4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vòng</a:t>
            </a:r>
            <a:r>
              <a:rPr lang="en-US" sz="3200" dirty="0"/>
              <a:t> </a:t>
            </a:r>
            <a:r>
              <a:rPr lang="en-US" sz="3200" dirty="0" err="1"/>
              <a:t>đời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lí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CS </a:t>
            </a:r>
            <a:r>
              <a:rPr lang="en-US" sz="3200" dirty="0" err="1"/>
              <a:t>có</a:t>
            </a:r>
            <a:r>
              <a:rPr lang="en-US" sz="3200" dirty="0"/>
              <a:t> ý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,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:</a:t>
            </a:r>
          </a:p>
          <a:p>
            <a:pPr marL="695325" lvl="2" indent="-342900"/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CS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bột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cẩn</a:t>
            </a:r>
            <a:r>
              <a:rPr lang="en-US" sz="2800" dirty="0"/>
              <a:t> </a:t>
            </a:r>
            <a:r>
              <a:rPr lang="en-US" sz="2800" dirty="0" err="1"/>
              <a:t>thận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117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5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Chương 2. Những nguyên lí ĐG ATTT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40535-96A7-4B24-8A44-E06C5DA6206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US" altLang="en-US" sz="12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Ôn tập chương 2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ATTT</a:t>
            </a: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400" dirty="0" err="1"/>
              <a:t>Các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nhiệm</a:t>
            </a:r>
            <a:r>
              <a:rPr lang="en-US" altLang="en-US" sz="2400" dirty="0"/>
              <a:t> ATTT</a:t>
            </a:r>
          </a:p>
          <a:p>
            <a:pPr lvl="1"/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lvl="1"/>
            <a:r>
              <a:rPr lang="en-US" altLang="en-US" sz="2400" dirty="0"/>
              <a:t>AT </a:t>
            </a:r>
            <a:r>
              <a:rPr lang="en-US" altLang="en-US" sz="2400" dirty="0" err="1"/>
              <a:t>vật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endParaRPr lang="en-US" altLang="en-US" sz="2400" dirty="0"/>
          </a:p>
          <a:p>
            <a:pPr lvl="1"/>
            <a:r>
              <a:rPr lang="en-US" altLang="en-US" sz="2400" dirty="0"/>
              <a:t>AT con </a:t>
            </a:r>
            <a:r>
              <a:rPr lang="en-US" altLang="en-US" sz="2400" dirty="0" err="1"/>
              <a:t>người</a:t>
            </a:r>
            <a:endParaRPr lang="en-US" altLang="en-US" sz="2400" dirty="0"/>
          </a:p>
          <a:p>
            <a:pPr lvl="1"/>
            <a:r>
              <a:rPr lang="en-US" altLang="en-US" sz="2400" dirty="0"/>
              <a:t>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endParaRPr lang="en-US" altLang="en-US" sz="2400" dirty="0"/>
          </a:p>
          <a:p>
            <a:pPr lvl="1"/>
            <a:r>
              <a:rPr lang="en-US" altLang="en-US" sz="2400" dirty="0"/>
              <a:t>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tầng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an </a:t>
            </a:r>
            <a:r>
              <a:rPr lang="en-US" altLang="en-US" sz="2400" dirty="0" err="1"/>
              <a:t>toàn</a:t>
            </a:r>
            <a:r>
              <a:rPr lang="en-US" altLang="en-US" sz="2400" dirty="0"/>
              <a:t> CNTT</a:t>
            </a:r>
          </a:p>
          <a:p>
            <a:pPr lvl="1"/>
            <a:r>
              <a:rPr lang="en-US" altLang="en-US" sz="2400" dirty="0"/>
              <a:t>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768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5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phản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nhằm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  <a:p>
            <a:pPr lvl="1"/>
            <a:r>
              <a:rPr lang="en-US" altLang="en-US" dirty="0"/>
              <a:t>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tiễn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endParaRPr lang="en-US" altLang="en-US" dirty="0"/>
          </a:p>
          <a:p>
            <a:pPr lvl="1"/>
            <a:r>
              <a:rPr lang="en-US" altLang="en-US" dirty="0"/>
              <a:t>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luật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,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06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5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dục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đào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endParaRPr lang="en-US" altLang="en-US" dirty="0"/>
          </a:p>
          <a:p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dục</a:t>
            </a:r>
            <a:r>
              <a:rPr lang="en-US" altLang="en-US" dirty="0"/>
              <a:t> </a:t>
            </a:r>
            <a:r>
              <a:rPr lang="en-US" altLang="en-US" dirty="0" err="1"/>
              <a:t>đào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nhấn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ATTT</a:t>
            </a:r>
          </a:p>
          <a:p>
            <a:pPr lvl="1"/>
            <a:r>
              <a:rPr lang="en-US" altLang="en-US" dirty="0"/>
              <a:t>Cam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ATTT </a:t>
            </a:r>
            <a:r>
              <a:rPr lang="en-US" altLang="en-US" dirty="0" err="1"/>
              <a:t>của</a:t>
            </a:r>
            <a:r>
              <a:rPr lang="en-US" altLang="en-US" dirty="0"/>
              <a:t> ban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endParaRPr lang="en-US" altLang="en-US" dirty="0"/>
          </a:p>
          <a:p>
            <a:pPr lvl="1"/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ATTT</a:t>
            </a:r>
          </a:p>
          <a:p>
            <a:pPr lvl="1"/>
            <a:r>
              <a:rPr lang="en-US" altLang="en-US" dirty="0" err="1"/>
              <a:t>Hậu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271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398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thủ</a:t>
            </a:r>
            <a:r>
              <a:rPr lang="en-US" altLang="en-US" sz="2800" dirty="0"/>
              <a:t> → CS </a:t>
            </a:r>
            <a:r>
              <a:rPr lang="en-US" altLang="en-US" sz="2800" dirty="0" err="1"/>
              <a:t>trở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endParaRPr lang="en-US" altLang="en-US" sz="2800" dirty="0"/>
          </a:p>
          <a:p>
            <a:r>
              <a:rPr lang="en-US" altLang="en-US" sz="2800" dirty="0" err="1"/>
              <a:t>Công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hỗ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việc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thủ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dễ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endParaRPr lang="en-US" altLang="en-US" dirty="0"/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chặn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trang</a:t>
            </a:r>
            <a:r>
              <a:rPr lang="en-US" altLang="en-US" sz="2400" dirty="0"/>
              <a:t> Web </a:t>
            </a:r>
            <a:r>
              <a:rPr lang="en-US" altLang="en-US" sz="2400" dirty="0" err="1"/>
              <a:t>mà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nhập</a:t>
            </a:r>
            <a:endParaRPr lang="en-US" altLang="en-US" sz="2400" dirty="0"/>
          </a:p>
          <a:p>
            <a:pPr lvl="2"/>
            <a:r>
              <a:rPr lang="en-US" altLang="en-US" sz="2400" dirty="0"/>
              <a:t>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khẩu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chấp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khẩu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yếu</a:t>
            </a:r>
            <a:endParaRPr lang="en-US" altLang="en-US" sz="2400" dirty="0"/>
          </a:p>
          <a:p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tầng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thủ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người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dùng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276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5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3FA275-DEA9-422F-952D-75247C0B9B09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chính</a:t>
            </a:r>
            <a:endParaRPr lang="en-US" altLang="en-US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2.1 </a:t>
            </a:r>
            <a:r>
              <a:rPr lang="en-US" altLang="en-US" sz="3600" dirty="0" err="1"/>
              <a:t>Giới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thiệu</a:t>
            </a:r>
            <a:endParaRPr lang="en-US" altLang="en-US" sz="3600" dirty="0"/>
          </a:p>
          <a:p>
            <a:pPr eaLnBrk="1" hangingPunct="1"/>
            <a:r>
              <a:rPr lang="en-US" altLang="en-US" sz="3600" dirty="0"/>
              <a:t>2.2 </a:t>
            </a:r>
            <a:r>
              <a:rPr lang="en-US" altLang="en-US" sz="3600" dirty="0" err="1"/>
              <a:t>Mô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hình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quản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lí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xây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dựng</a:t>
            </a:r>
            <a:r>
              <a:rPr lang="en-US" altLang="en-US" sz="3600" dirty="0"/>
              <a:t> CS ATTT</a:t>
            </a:r>
          </a:p>
          <a:p>
            <a:pPr lvl="1" eaLnBrk="1" hangingPunct="1"/>
            <a:r>
              <a:rPr lang="en-US" altLang="en-US" sz="3200" dirty="0"/>
              <a:t>2.2.1 </a:t>
            </a:r>
            <a:r>
              <a:rPr lang="en-US" altLang="en-US" sz="3200" dirty="0" err="1"/>
              <a:t>Đánh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rủi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ro</a:t>
            </a:r>
            <a:endParaRPr lang="en-US" altLang="en-US" sz="3200" dirty="0"/>
          </a:p>
          <a:p>
            <a:pPr lvl="1" eaLnBrk="1" hangingPunct="1"/>
            <a:r>
              <a:rPr lang="en-US" altLang="en-US" sz="3200" dirty="0"/>
              <a:t>2.2.2 </a:t>
            </a:r>
            <a:r>
              <a:rPr lang="en-US" altLang="en-US" sz="3200" dirty="0" err="1"/>
              <a:t>Xây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dựng</a:t>
            </a:r>
            <a:r>
              <a:rPr lang="en-US" altLang="en-US" sz="3200" dirty="0"/>
              <a:t> CS</a:t>
            </a:r>
          </a:p>
          <a:p>
            <a:pPr lvl="1" eaLnBrk="1" hangingPunct="1"/>
            <a:r>
              <a:rPr lang="en-US" altLang="en-US" sz="3200" dirty="0"/>
              <a:t>2.2.3 </a:t>
            </a:r>
            <a:r>
              <a:rPr lang="en-US" altLang="en-US" sz="3200" dirty="0" err="1"/>
              <a:t>Thực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thi</a:t>
            </a:r>
            <a:endParaRPr lang="en-US" altLang="en-US" sz="3200" dirty="0"/>
          </a:p>
          <a:p>
            <a:pPr lvl="1" eaLnBrk="1" hangingPunct="1"/>
            <a:r>
              <a:rPr lang="en-US" altLang="en-US" sz="3200" dirty="0"/>
              <a:t>2.2.4 </a:t>
            </a:r>
            <a:r>
              <a:rPr lang="en-US" altLang="en-US" sz="3200" dirty="0" err="1"/>
              <a:t>Giám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sát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duy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tiến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xét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xuyên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sửa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, </a:t>
            </a:r>
            <a:r>
              <a:rPr lang="en-US" altLang="en-US" dirty="0" err="1"/>
              <a:t>cải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0098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Mô hình quản lí và xây dựng CS ATTT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chia </a:t>
            </a:r>
            <a:r>
              <a:rPr lang="en-US" altLang="en-US" dirty="0" err="1"/>
              <a:t>thành</a:t>
            </a:r>
            <a:r>
              <a:rPr lang="en-US" altLang="en-US" dirty="0"/>
              <a:t> 4 </a:t>
            </a:r>
            <a:r>
              <a:rPr lang="en-US" altLang="en-US" dirty="0" err="1"/>
              <a:t>pha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67FFBB-8281-45C2-B0D9-4FF96F1A6E52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00156"/>
            <a:ext cx="7543799" cy="3162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phạm</a:t>
            </a:r>
            <a:r>
              <a:rPr lang="en-US" altLang="en-US" dirty="0"/>
              <a:t> vi hay </a:t>
            </a:r>
            <a:r>
              <a:rPr lang="en-US" altLang="en-US" dirty="0" err="1"/>
              <a:t>khu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endParaRPr lang="en-US" altLang="en-US" dirty="0"/>
          </a:p>
          <a:p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giảm</a:t>
            </a:r>
            <a:r>
              <a:rPr lang="en-US" altLang="en-US" dirty="0"/>
              <a:t> </a:t>
            </a:r>
            <a:r>
              <a:rPr lang="en-US" altLang="en-US" dirty="0" err="1"/>
              <a:t>thiểu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chấp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70F438-DA19-4FD2-8854-025115197BC5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 (..)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3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endParaRPr lang="en-US" altLang="en-US" dirty="0"/>
          </a:p>
          <a:p>
            <a:pPr lvl="1"/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endParaRPr lang="en-US" altLang="en-US" dirty="0"/>
          </a:p>
          <a:p>
            <a:pPr lvl="1"/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  <a:p>
            <a:pPr lvl="2"/>
            <a:r>
              <a:rPr lang="en-US" altLang="en-US" sz="2400" dirty="0" err="1"/>
              <a:t>Hoạt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AT, </a:t>
            </a:r>
            <a:r>
              <a:rPr lang="en-US" altLang="en-US" sz="2400" dirty="0" err="1"/>
              <a:t>bao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AT</a:t>
            </a:r>
          </a:p>
          <a:p>
            <a:pPr lvl="1"/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AT</a:t>
            </a:r>
          </a:p>
          <a:p>
            <a:pPr lvl="2"/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do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endParaRPr lang="en-US" altLang="en-US" sz="2400" dirty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6FA5CA-197F-4868-9641-D2206279BAC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 (..)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chia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giai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  <a:p>
            <a:pPr lvl="1"/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376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 (..)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chia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giai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  <a:p>
            <a:pPr lvl="1"/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63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593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endParaRPr lang="en-US" altLang="en-US" dirty="0"/>
          </a:p>
          <a:p>
            <a:pPr lvl="1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ở </a:t>
            </a:r>
            <a:r>
              <a:rPr lang="en-US" altLang="en-US" dirty="0" err="1"/>
              <a:t>dạng</a:t>
            </a:r>
            <a:r>
              <a:rPr lang="en-US" altLang="en-US" dirty="0"/>
              <a:t> logic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endParaRPr lang="en-US" altLang="en-US" dirty="0"/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Trang</a:t>
            </a:r>
            <a:r>
              <a:rPr lang="en-US" altLang="en-US" dirty="0"/>
              <a:t> Web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do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endParaRPr lang="en-US" altLang="en-US" dirty="0"/>
          </a:p>
          <a:p>
            <a:pPr lvl="2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, </a:t>
            </a:r>
            <a:r>
              <a:rPr lang="en-US" altLang="en-US" dirty="0" err="1"/>
              <a:t>máy</a:t>
            </a:r>
            <a:r>
              <a:rPr lang="en-US" altLang="en-US" dirty="0"/>
              <a:t> in,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thoại</a:t>
            </a:r>
            <a:r>
              <a:rPr lang="en-US" altLang="en-US" dirty="0"/>
              <a:t>, …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8BCEF8-CE70-45FD-8CCB-02836AFC9BDA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2 </a:t>
            </a:r>
            <a:r>
              <a:rPr lang="en-US" altLang="en-US" dirty="0" err="1"/>
              <a:t>bước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endParaRPr lang="en-US" altLang="en-US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8BCEF8-CE70-45FD-8CCB-02836AFC9BDA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3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45771" y="310470"/>
            <a:ext cx="8229600" cy="1139825"/>
          </a:xfrm>
        </p:spPr>
        <p:txBody>
          <a:bodyPr/>
          <a:lstStyle/>
          <a:p>
            <a:r>
              <a:rPr lang="en-US" altLang="en-US"/>
              <a:t>2.1 Giới thiệu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endParaRPr lang="en-US" altLang="en-US" dirty="0"/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nhằm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CS,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endParaRPr lang="en-US" altLang="en-US" dirty="0"/>
          </a:p>
          <a:p>
            <a:pPr lvl="1"/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sz="2400" dirty="0" err="1"/>
              <a:t>Thỏa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3"/>
            <a:r>
              <a:rPr lang="en-US" altLang="en-US" sz="2400" dirty="0" err="1"/>
              <a:t>Làm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</a:t>
            </a:r>
            <a:endParaRPr lang="en-US" altLang="en-US" sz="2400" dirty="0"/>
          </a:p>
          <a:p>
            <a:pPr lvl="3"/>
            <a:r>
              <a:rPr lang="en-US" altLang="en-US" sz="2400" dirty="0" err="1"/>
              <a:t>Đảm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</a:t>
            </a:r>
            <a:endParaRPr lang="en-US" altLang="en-US" sz="2400" dirty="0"/>
          </a:p>
          <a:p>
            <a:pPr lvl="1"/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am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sắc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endParaRPr lang="en-US" alt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0E0399-99D1-4460-9CFE-32419F59E29C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51" name="Right Arrow 2"/>
          <p:cNvSpPr>
            <a:spLocks noChangeArrowheads="1"/>
          </p:cNvSpPr>
          <p:nvPr/>
        </p:nvSpPr>
        <p:spPr bwMode="auto">
          <a:xfrm>
            <a:off x="966788" y="42672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2 </a:t>
            </a:r>
            <a:r>
              <a:rPr lang="en-US" altLang="en-US" dirty="0" err="1"/>
              <a:t>bước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endParaRPr lang="en-US" altLang="en-US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8BCEF8-CE70-45FD-8CCB-02836AFC9BDA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54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cụ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kiểm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kê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tự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động</a:t>
            </a:r>
            <a:endParaRPr lang="en-US" altLang="en-US" sz="3200" dirty="0"/>
          </a:p>
          <a:p>
            <a:r>
              <a:rPr lang="en-US" altLang="en-US" sz="3200" dirty="0" err="1"/>
              <a:t>Gồm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mọi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thứ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thống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tổ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chức</a:t>
            </a:r>
            <a:endParaRPr lang="en-US" altLang="en-US" sz="3200" dirty="0"/>
          </a:p>
          <a:p>
            <a:pPr lvl="1"/>
            <a:r>
              <a:rPr lang="en-US" altLang="en-US" sz="3000" dirty="0"/>
              <a:t>Con </a:t>
            </a:r>
            <a:r>
              <a:rPr lang="en-US" altLang="en-US" sz="3000" dirty="0" err="1"/>
              <a:t>người</a:t>
            </a:r>
            <a:endParaRPr lang="en-US" altLang="en-US" sz="3000" dirty="0"/>
          </a:p>
          <a:p>
            <a:pPr lvl="1"/>
            <a:r>
              <a:rPr lang="en-US" altLang="en-US" sz="3000" dirty="0" err="1"/>
              <a:t>Các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thủ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tục</a:t>
            </a:r>
            <a:endParaRPr lang="en-US" altLang="en-US" sz="3000" dirty="0"/>
          </a:p>
          <a:p>
            <a:pPr lvl="1"/>
            <a:r>
              <a:rPr lang="en-US" altLang="en-US" sz="3000" dirty="0" err="1"/>
              <a:t>Dữ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thông</a:t>
            </a:r>
            <a:r>
              <a:rPr lang="en-US" altLang="en-US" sz="3000" dirty="0"/>
              <a:t> tin</a:t>
            </a:r>
          </a:p>
          <a:p>
            <a:pPr lvl="1"/>
            <a:r>
              <a:rPr lang="en-US" altLang="en-US" sz="3000" dirty="0" err="1"/>
              <a:t>Phần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mềm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phần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cứng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mạng</a:t>
            </a:r>
            <a:endParaRPr lang="en-US" altLang="en-US" sz="3000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Quản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lí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xây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dựng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chính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sách</a:t>
            </a:r>
            <a:r>
              <a:rPr lang="en-US" altLang="en-US" sz="1200" dirty="0"/>
              <a:t> ATTT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8BCEF8-CE70-45FD-8CCB-02836AFC9BDA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7" name="Right Brace 6"/>
          <p:cNvSpPr/>
          <p:nvPr/>
        </p:nvSpPr>
        <p:spPr bwMode="auto">
          <a:xfrm>
            <a:off x="4343400" y="2895600"/>
            <a:ext cx="3048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5984" y="3377625"/>
            <a:ext cx="3316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err="1"/>
              <a:t>Khó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định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hơn</a:t>
            </a:r>
            <a:endParaRPr lang="en-US" altLang="en-US" sz="3600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4800600" y="3467100"/>
            <a:ext cx="609600" cy="3429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8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 </a:t>
            </a:r>
            <a:r>
              <a:rPr lang="en-US" altLang="en-US" dirty="0" err="1"/>
              <a:t>người</a:t>
            </a:r>
            <a:endParaRPr lang="en-US" altLang="en-US" dirty="0"/>
          </a:p>
          <a:p>
            <a:pPr lvl="1"/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/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/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endParaRPr lang="en-US" altLang="en-US" dirty="0"/>
          </a:p>
          <a:p>
            <a:pPr lvl="1"/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endParaRPr lang="en-US" altLang="en-US" dirty="0"/>
          </a:p>
          <a:p>
            <a:pPr lvl="1"/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endParaRPr lang="en-US" altLang="en-US" dirty="0"/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kĩ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endParaRPr lang="en-US" alt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6ED45C-808B-4B92-A675-5D3942493404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endParaRPr lang="en-US" altLang="en-US" dirty="0"/>
          </a:p>
          <a:p>
            <a:pPr lvl="1"/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endParaRPr lang="en-US" altLang="en-US" dirty="0"/>
          </a:p>
          <a:p>
            <a:pPr lvl="1"/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,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cứng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endParaRPr lang="en-US" altLang="en-US" dirty="0"/>
          </a:p>
          <a:p>
            <a:pPr lvl="1"/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khảo</a:t>
            </a:r>
            <a:endParaRPr lang="en-US" altLang="en-US" dirty="0"/>
          </a:p>
          <a:p>
            <a:pPr lvl="1"/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endParaRPr lang="en-US" alt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96C2CC-5670-4ECA-9848-D1AC865EA1EC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/>
              <a:t>Dữ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liệu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thông</a:t>
            </a:r>
            <a:r>
              <a:rPr lang="en-US" altLang="en-US" sz="3200" dirty="0"/>
              <a:t> tin</a:t>
            </a:r>
          </a:p>
          <a:p>
            <a:pPr lvl="1"/>
            <a:r>
              <a:rPr lang="en-US" altLang="en-US" sz="2800" dirty="0" err="1"/>
              <a:t>Thường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:</a:t>
            </a:r>
          </a:p>
          <a:p>
            <a:pPr lvl="2"/>
            <a:r>
              <a:rPr lang="en-US" altLang="en-US" sz="2400" dirty="0" err="1"/>
              <a:t>Mức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hữu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Kích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Trực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tuyến</a:t>
            </a:r>
            <a:r>
              <a:rPr lang="en-US" altLang="en-US" sz="2400" dirty="0"/>
              <a:t> hay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tuyến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Vị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trí</a:t>
            </a:r>
            <a:endParaRPr lang="en-US" altLang="en-US" sz="2400" dirty="0"/>
          </a:p>
          <a:p>
            <a:pPr lvl="2"/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67B08E-282A-48F4-854D-1D05F49F2F6C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,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cứng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endParaRPr lang="en-US" altLang="en-US" dirty="0"/>
          </a:p>
          <a:p>
            <a:pPr lvl="1"/>
            <a:r>
              <a:rPr lang="en-US" altLang="en-US" sz="2400" dirty="0" err="1"/>
              <a:t>Tên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Địa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IP</a:t>
            </a:r>
          </a:p>
          <a:p>
            <a:pPr lvl="1"/>
            <a:r>
              <a:rPr lang="en-US" altLang="en-US" sz="2400" dirty="0" err="1"/>
              <a:t>Địa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MAC</a:t>
            </a:r>
          </a:p>
          <a:p>
            <a:pPr lvl="1"/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máy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chủ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máy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thiết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, …)</a:t>
            </a:r>
          </a:p>
          <a:p>
            <a:pPr lvl="1"/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hiệu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Tên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Phiên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Phiên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Nơi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bị</a:t>
            </a:r>
            <a:endParaRPr lang="en-US" altLang="en-US" sz="24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BE2E068-E36F-4F21-A6DB-6DD84CEABF0F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2 </a:t>
            </a:r>
            <a:r>
              <a:rPr lang="en-US" altLang="en-US" dirty="0" err="1"/>
              <a:t>bước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endParaRPr lang="en-US" altLang="en-US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8BCEF8-CE70-45FD-8CCB-02836AFC9BDA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83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/>
              <a:t>Cần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tích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kĩ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lưỡng</a:t>
            </a:r>
            <a:endParaRPr lang="en-US" altLang="en-US" sz="3200" dirty="0"/>
          </a:p>
          <a:p>
            <a:r>
              <a:rPr lang="en-US" altLang="en-US" sz="3200" dirty="0"/>
              <a:t>→ </a:t>
            </a:r>
            <a:r>
              <a:rPr lang="en-US" altLang="en-US" sz="3200" dirty="0" err="1"/>
              <a:t>Thiết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thứ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tự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sắp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xếp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trọng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tài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sản</a:t>
            </a:r>
            <a:r>
              <a:rPr lang="en-US" altLang="en-US" sz="3200" dirty="0"/>
              <a:t> → </a:t>
            </a:r>
            <a:r>
              <a:rPr lang="en-US" altLang="en-US" sz="3200" dirty="0" err="1"/>
              <a:t>hỗ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đưa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chiến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lược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bảo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xác</a:t>
            </a:r>
            <a:endParaRPr lang="en-US" altLang="en-US" sz="3200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FB12F-1E2E-4B3F-9DB2-B652E766E0A6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(..)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Gồm</a:t>
            </a:r>
            <a:endParaRPr lang="en-US" altLang="en-US" dirty="0"/>
          </a:p>
          <a:p>
            <a:pPr lvl="1"/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8E0369-C159-42B7-9183-28CE97E80F5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(..)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Gồm</a:t>
            </a:r>
            <a:endParaRPr lang="en-US" altLang="en-US" dirty="0"/>
          </a:p>
          <a:p>
            <a:pPr lvl="1"/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8E0369-C159-42B7-9183-28CE97E80F5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09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Tầm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CS ATTT</a:t>
            </a:r>
          </a:p>
          <a:p>
            <a:pPr lvl="1"/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mãn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endParaRPr lang="en-US" altLang="en-US" dirty="0"/>
          </a:p>
          <a:p>
            <a:pPr lvl="1"/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endParaRPr lang="en-US" alt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6D9879-4B80-430C-8F8D-D7D69D657304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dirty="0"/>
          </a:p>
          <a:p>
            <a:pPr lvl="2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:</a:t>
            </a:r>
          </a:p>
          <a:p>
            <a:pPr lvl="3"/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dirty="0" err="1"/>
              <a:t>vai</a:t>
            </a:r>
            <a:r>
              <a:rPr lang="en-US" altLang="en-US" dirty="0"/>
              <a:t> </a:t>
            </a:r>
            <a:r>
              <a:rPr lang="en-US" altLang="en-US" dirty="0" err="1"/>
              <a:t>trò</a:t>
            </a:r>
            <a:r>
              <a:rPr lang="en-US" altLang="en-US" dirty="0"/>
              <a:t> then </a:t>
            </a:r>
            <a:r>
              <a:rPr lang="en-US" altLang="en-US" dirty="0" err="1"/>
              <a:t>chốt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?</a:t>
            </a:r>
          </a:p>
          <a:p>
            <a:pPr lvl="3"/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?</a:t>
            </a:r>
          </a:p>
          <a:p>
            <a:pPr lvl="3"/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lợi</a:t>
            </a:r>
            <a:r>
              <a:rPr lang="en-US" altLang="en-US" dirty="0"/>
              <a:t> </a:t>
            </a:r>
            <a:r>
              <a:rPr lang="en-US" altLang="en-US" dirty="0" err="1"/>
              <a:t>nhuận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?</a:t>
            </a:r>
          </a:p>
          <a:p>
            <a:pPr lvl="3"/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đắt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?</a:t>
            </a:r>
          </a:p>
          <a:p>
            <a:pPr lvl="3"/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tốn</a:t>
            </a:r>
            <a:r>
              <a:rPr lang="en-US" altLang="en-US" dirty="0"/>
              <a:t> </a:t>
            </a:r>
            <a:r>
              <a:rPr lang="en-US" altLang="en-US" dirty="0" err="1"/>
              <a:t>kém</a:t>
            </a:r>
            <a:r>
              <a:rPr lang="en-US" altLang="en-US" dirty="0"/>
              <a:t> chi </a:t>
            </a:r>
            <a:r>
              <a:rPr lang="en-US" altLang="en-US" dirty="0" err="1"/>
              <a:t>phí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?</a:t>
            </a:r>
          </a:p>
          <a:p>
            <a:pPr lvl="3"/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rắc</a:t>
            </a:r>
            <a:r>
              <a:rPr lang="en-US" altLang="en-US" dirty="0"/>
              <a:t> </a:t>
            </a:r>
            <a:r>
              <a:rPr lang="en-US" altLang="en-US" dirty="0" err="1"/>
              <a:t>rối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lộ</a:t>
            </a:r>
            <a:r>
              <a:rPr lang="en-US" altLang="en-US" dirty="0"/>
              <a:t>? 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6EA80B-70A3-45DB-BFC8-98808CD301A2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,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còn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còn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chi </a:t>
            </a:r>
            <a:r>
              <a:rPr lang="en-US" altLang="en-US" sz="2400" dirty="0" err="1"/>
              <a:t>phí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chi </a:t>
            </a:r>
            <a:r>
              <a:rPr lang="en-US" altLang="en-US" sz="2400" dirty="0" err="1"/>
              <a:t>phí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hữu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hữu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tuệ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kẻ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endParaRPr lang="en-US" altLang="en-US" sz="2400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34BF71-BFB6-40B9-96F8-C29BA9458E90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(..)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xong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gắn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33F20-578D-49A7-98C7-1B727F774845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(..)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Gồm</a:t>
            </a:r>
            <a:endParaRPr lang="en-US" altLang="en-US" dirty="0"/>
          </a:p>
          <a:p>
            <a:pPr lvl="1"/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8E0369-C159-42B7-9183-28CE97E80F51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4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mức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độ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trọng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của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tài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sản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Trọng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điểm</a:t>
            </a:r>
            <a:r>
              <a:rPr lang="en-US" altLang="en-US" sz="2400" dirty="0"/>
              <a:t> do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endParaRPr lang="en-US" altLang="en-US" sz="2400" dirty="0"/>
          </a:p>
          <a:p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trước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trọng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100, </a:t>
            </a:r>
            <a:r>
              <a:rPr lang="en-US" altLang="en-US" sz="2400" dirty="0" err="1"/>
              <a:t>từng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trọng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1–100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luôn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100</a:t>
            </a:r>
          </a:p>
          <a:p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gán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tài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sản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NIST SP800-30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Mỹ</a:t>
            </a:r>
            <a:r>
              <a:rPr lang="en-US" altLang="en-US" sz="2400" dirty="0"/>
              <a:t>: 0.1 – 1.0</a:t>
            </a:r>
          </a:p>
          <a:p>
            <a:pPr lvl="1"/>
            <a:endParaRPr lang="en-US" alt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790766-F74E-47A7-993E-308565F941F7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mức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độ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trọng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của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tài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sản</a:t>
            </a:r>
            <a:r>
              <a:rPr lang="en-US" altLang="en-US" sz="3600" dirty="0"/>
              <a:t> (..)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8DABFF-8B33-4505-B6CE-57767C566C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/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84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69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gây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endParaRPr lang="en-US" altLang="en-US" dirty="0"/>
          </a:p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nghiên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kĩ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endParaRPr lang="en-US" altLang="en-US" dirty="0"/>
          </a:p>
          <a:p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trừ</a:t>
            </a:r>
            <a:endParaRPr lang="en-US" altLang="en-US" dirty="0"/>
          </a:p>
          <a:p>
            <a:pPr lvl="1"/>
            <a:r>
              <a:rPr lang="en-US" altLang="en-US" dirty="0"/>
              <a:t>→</a:t>
            </a:r>
            <a:r>
              <a:rPr lang="en-US" altLang="en-US" dirty="0" err="1"/>
              <a:t>Tránh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phức</a:t>
            </a:r>
            <a:r>
              <a:rPr lang="en-US" altLang="en-US" dirty="0"/>
              <a:t> </a:t>
            </a:r>
            <a:r>
              <a:rPr lang="en-US" altLang="en-US" dirty="0" err="1"/>
              <a:t>tạp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endParaRPr lang="en-US" alt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A7E84E-7889-42B3-A31B-7623C014AFA5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Xác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định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đe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dọa</a:t>
            </a:r>
            <a:r>
              <a:rPr lang="en-US" altLang="en-US" sz="3600" dirty="0"/>
              <a:t> (..)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ATTT:</a:t>
            </a:r>
          </a:p>
          <a:p>
            <a:pPr lvl="1"/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lộ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tuệ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Vi </a:t>
            </a:r>
            <a:r>
              <a:rPr lang="en-US" altLang="en-US" dirty="0" err="1"/>
              <a:t>phạm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/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endParaRPr lang="en-US" altLang="en-US" dirty="0"/>
          </a:p>
          <a:p>
            <a:pPr lvl="1"/>
            <a:r>
              <a:rPr lang="en-US" altLang="en-US" dirty="0" err="1"/>
              <a:t>Gián</a:t>
            </a:r>
            <a:r>
              <a:rPr lang="en-US" altLang="en-US" dirty="0"/>
              <a:t> </a:t>
            </a:r>
            <a:r>
              <a:rPr lang="en-US" altLang="en-US" dirty="0" err="1"/>
              <a:t>điệp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xâm</a:t>
            </a:r>
            <a:r>
              <a:rPr lang="en-US" altLang="en-US" dirty="0"/>
              <a:t> </a:t>
            </a:r>
            <a:r>
              <a:rPr lang="en-US" altLang="en-US" dirty="0" err="1"/>
              <a:t>phạm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/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trái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endParaRPr lang="en-US" altLang="en-US" dirty="0"/>
          </a:p>
          <a:p>
            <a:pPr lvl="1"/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Hỏa</a:t>
            </a:r>
            <a:r>
              <a:rPr lang="en-US" altLang="en-US" dirty="0"/>
              <a:t> </a:t>
            </a:r>
            <a:r>
              <a:rPr lang="en-US" altLang="en-US" dirty="0" err="1"/>
              <a:t>hoạn</a:t>
            </a:r>
            <a:r>
              <a:rPr lang="en-US" altLang="en-US" dirty="0"/>
              <a:t>, </a:t>
            </a:r>
            <a:r>
              <a:rPr lang="en-US" altLang="en-US" dirty="0" err="1"/>
              <a:t>lũ</a:t>
            </a:r>
            <a:r>
              <a:rPr lang="en-US" altLang="en-US" dirty="0"/>
              <a:t> </a:t>
            </a:r>
            <a:r>
              <a:rPr lang="en-US" altLang="en-US" dirty="0" err="1"/>
              <a:t>lụt</a:t>
            </a:r>
            <a:r>
              <a:rPr lang="en-US" altLang="en-US" dirty="0"/>
              <a:t>, …</a:t>
            </a:r>
          </a:p>
          <a:p>
            <a:pPr lvl="1"/>
            <a:r>
              <a:rPr lang="en-US" altLang="en-US" dirty="0" err="1"/>
              <a:t>Lỗi</a:t>
            </a:r>
            <a:r>
              <a:rPr lang="en-US" altLang="en-US" dirty="0"/>
              <a:t> do con </a:t>
            </a:r>
            <a:r>
              <a:rPr lang="en-US" altLang="en-US" dirty="0" err="1"/>
              <a:t>người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Tai </a:t>
            </a:r>
            <a:r>
              <a:rPr lang="en-US" altLang="en-US" dirty="0" err="1"/>
              <a:t>nạn</a:t>
            </a:r>
            <a:r>
              <a:rPr lang="en-US" altLang="en-US" dirty="0"/>
              <a:t>,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,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CS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49E191-AFD3-4F44-9529-301811E44B5F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Xác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định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đe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dọa</a:t>
            </a:r>
            <a:r>
              <a:rPr lang="en-US" altLang="en-US" sz="3600" dirty="0"/>
              <a:t> (..)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ATTT: (..)</a:t>
            </a:r>
          </a:p>
          <a:p>
            <a:pPr lvl="1"/>
            <a:r>
              <a:rPr lang="en-US" altLang="en-US" dirty="0" err="1"/>
              <a:t>Moi</a:t>
            </a:r>
            <a:r>
              <a:rPr lang="en-US" altLang="en-US" dirty="0"/>
              <a:t> tin</a:t>
            </a:r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Tống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  <a:p>
            <a:pPr lvl="1"/>
            <a:r>
              <a:rPr lang="en-US" altLang="en-US" dirty="0" err="1"/>
              <a:t>Lỗi</a:t>
            </a:r>
            <a:r>
              <a:rPr lang="en-US" altLang="en-US" dirty="0"/>
              <a:t>/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/</a:t>
            </a:r>
            <a:r>
              <a:rPr lang="en-US" altLang="en-US" dirty="0" err="1"/>
              <a:t>thiếu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, AT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endParaRPr lang="en-US" altLang="en-US" dirty="0"/>
          </a:p>
          <a:p>
            <a:pPr lvl="1"/>
            <a:r>
              <a:rPr lang="en-US" altLang="en-US" dirty="0" err="1"/>
              <a:t>Lỗi</a:t>
            </a:r>
            <a:r>
              <a:rPr lang="en-US" altLang="en-US" dirty="0"/>
              <a:t>/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/</a:t>
            </a:r>
            <a:r>
              <a:rPr lang="en-US" altLang="en-US" dirty="0" err="1"/>
              <a:t>thiếu</a:t>
            </a:r>
            <a:r>
              <a:rPr lang="en-US" altLang="en-US" dirty="0"/>
              <a:t> CS hay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đào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, </a:t>
            </a:r>
            <a:r>
              <a:rPr lang="en-US" altLang="en-US" dirty="0" err="1"/>
              <a:t>thiếu</a:t>
            </a:r>
            <a:r>
              <a:rPr lang="en-US" altLang="en-US" dirty="0"/>
              <a:t> CS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  <a:p>
            <a:pPr lvl="1"/>
            <a:r>
              <a:rPr lang="en-US" altLang="en-US" dirty="0" err="1"/>
              <a:t>Chất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đúng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chất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WAN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endParaRPr lang="en-US" altLang="en-US" dirty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DE1908-5C7A-493D-9880-3BC0778FB328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009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Xác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định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đe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dọa</a:t>
            </a:r>
            <a:r>
              <a:rPr lang="en-US" altLang="en-US" sz="3600" dirty="0"/>
              <a:t> (..)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tin: (..)</a:t>
            </a:r>
          </a:p>
          <a:p>
            <a:pPr lvl="1"/>
            <a:r>
              <a:rPr lang="en-US" altLang="en-US" dirty="0" err="1"/>
              <a:t>Phá</a:t>
            </a:r>
            <a:r>
              <a:rPr lang="en-US" altLang="en-US" dirty="0"/>
              <a:t> </a:t>
            </a:r>
            <a:r>
              <a:rPr lang="en-US" altLang="en-US" dirty="0" err="1"/>
              <a:t>hoại</a:t>
            </a:r>
            <a:r>
              <a:rPr lang="en-US" altLang="en-US" dirty="0"/>
              <a:t>/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hỏng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Phá</a:t>
            </a:r>
            <a:r>
              <a:rPr lang="en-US" altLang="en-US" dirty="0"/>
              <a:t> </a:t>
            </a:r>
            <a:r>
              <a:rPr lang="en-US" altLang="en-US" dirty="0" err="1"/>
              <a:t>hủy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tấn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Virus, </a:t>
            </a:r>
            <a:r>
              <a:rPr lang="en-US" altLang="en-US" dirty="0" err="1"/>
              <a:t>sâu</a:t>
            </a:r>
            <a:r>
              <a:rPr lang="en-US" altLang="en-US" dirty="0"/>
              <a:t>, macro, </a:t>
            </a:r>
            <a:r>
              <a:rPr lang="en-US" altLang="en-US" dirty="0" err="1"/>
              <a:t>tấn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chối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endParaRPr lang="en-US" altLang="en-US" dirty="0"/>
          </a:p>
          <a:p>
            <a:pPr lvl="1"/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kĩ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cứng</a:t>
            </a:r>
            <a:endParaRPr lang="en-US" altLang="en-US" dirty="0"/>
          </a:p>
          <a:p>
            <a:pPr lvl="2"/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endParaRPr lang="en-US" altLang="en-US" dirty="0"/>
          </a:p>
          <a:p>
            <a:pPr lvl="1"/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kĩ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Lỗi</a:t>
            </a:r>
            <a:r>
              <a:rPr lang="en-US" altLang="en-US" dirty="0"/>
              <a:t>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, </a:t>
            </a:r>
            <a:r>
              <a:rPr lang="en-US" altLang="en-US" dirty="0" err="1"/>
              <a:t>sơ</a:t>
            </a:r>
            <a:r>
              <a:rPr lang="en-US" altLang="en-US" dirty="0"/>
              <a:t> </a:t>
            </a:r>
            <a:r>
              <a:rPr lang="en-US" altLang="en-US" dirty="0" err="1"/>
              <a:t>hở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endParaRPr lang="en-US" alt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CC7FD4-9278-44C3-846D-9F966598414F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Xác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định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đe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dọa</a:t>
            </a:r>
            <a:r>
              <a:rPr lang="en-US" altLang="en-US" sz="3600" dirty="0"/>
              <a:t> (..)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ATTT: (..)</a:t>
            </a:r>
          </a:p>
          <a:p>
            <a:pPr lvl="1"/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endParaRPr lang="en-US" altLang="en-US" dirty="0"/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/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  <a:p>
            <a:pPr lvl="1"/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cắp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trái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endParaRPr lang="en-US" alt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512816-5CF7-4ACC-829B-E93FDE4A4F1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Xác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định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đe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dọa</a:t>
            </a:r>
            <a:r>
              <a:rPr lang="en-US" altLang="en-US" sz="3600" dirty="0"/>
              <a:t> (..)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?</a:t>
            </a:r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đe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đe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  <a:endParaRPr lang="en-US" altLang="en-US" dirty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8373F0-5710-4EC9-9DC4-C48811C9E7CF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đe</a:t>
            </a:r>
            <a:r>
              <a:rPr lang="en-US" altLang="en-US" dirty="0"/>
              <a:t> </a:t>
            </a:r>
            <a:r>
              <a:rPr lang="en-US" altLang="en-US" dirty="0" err="1"/>
              <a:t>dọa</a:t>
            </a:r>
            <a:endParaRPr lang="en-US" altLang="en-US" dirty="0"/>
          </a:p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606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  <a:p>
            <a:pPr lvl="2"/>
            <a:r>
              <a:rPr lang="en-US" altLang="en-US" sz="2400" dirty="0" err="1"/>
              <a:t>Là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đe</a:t>
            </a:r>
            <a:r>
              <a:rPr lang="en-US" sz="2400" dirty="0"/>
              <a:t> </a:t>
            </a:r>
            <a:r>
              <a:rPr lang="en-US" sz="2400" dirty="0" err="1"/>
              <a:t>dọa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endParaRPr lang="en-US" sz="2400" dirty="0"/>
          </a:p>
          <a:p>
            <a:pPr lvl="2"/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– </a:t>
            </a:r>
            <a:r>
              <a:rPr lang="en-US" sz="2400" dirty="0" err="1"/>
              <a:t>lỗi</a:t>
            </a:r>
            <a:r>
              <a:rPr lang="en-US" sz="2400" dirty="0"/>
              <a:t> hay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,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AT,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hay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hay </a:t>
            </a:r>
            <a:r>
              <a:rPr lang="en-US" sz="2400" dirty="0" err="1"/>
              <a:t>cố</a:t>
            </a:r>
            <a:r>
              <a:rPr lang="en-US" sz="2400" dirty="0"/>
              <a:t> ý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AT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D171B1-346A-4C59-89FD-EF9CB2CD698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 (..)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đe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endParaRPr lang="en-US" dirty="0"/>
          </a:p>
          <a:p>
            <a:pPr lvl="1"/>
            <a:r>
              <a:rPr lang="en-US" dirty="0"/>
              <a:t>→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 lvl="2"/>
            <a:r>
              <a:rPr lang="en-US" sz="2400" dirty="0" err="1"/>
              <a:t>Đôi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,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endParaRPr lang="en-US" sz="2400" dirty="0"/>
          </a:p>
          <a:p>
            <a:pPr lvl="2"/>
            <a:r>
              <a:rPr lang="en-US" sz="2400" dirty="0"/>
              <a:t>→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endParaRPr lang="en-US" altLang="en-US" sz="2400" dirty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A62D1B-31BF-4816-A8BA-A51644369A66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(..)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/>
              <a:t>Tóm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lại</a:t>
            </a:r>
            <a:r>
              <a:rPr lang="en-US" altLang="en-US" sz="3200" dirty="0"/>
              <a:t>:</a:t>
            </a:r>
          </a:p>
          <a:p>
            <a:pPr lvl="1"/>
            <a:r>
              <a:rPr lang="en-US" alt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endParaRPr lang="en-US" sz="2800" dirty="0"/>
          </a:p>
          <a:p>
            <a:pPr lvl="2"/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đe</a:t>
            </a:r>
            <a:r>
              <a:rPr lang="en-US" sz="2400" dirty="0"/>
              <a:t> </a:t>
            </a:r>
            <a:r>
              <a:rPr lang="en-US" sz="2400" dirty="0" err="1"/>
              <a:t>dọa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  <a:p>
            <a:pPr lvl="2"/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endParaRPr lang="en-US" sz="2400" dirty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16CA6A-B527-4FAF-AC5A-B48EDA559DA3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/>
          </a:p>
        </p:txBody>
      </p:sp>
      <p:sp>
        <p:nvSpPr>
          <p:cNvPr id="2" name="Right Arrow 1"/>
          <p:cNvSpPr/>
          <p:nvPr/>
        </p:nvSpPr>
        <p:spPr bwMode="auto">
          <a:xfrm>
            <a:off x="1066800" y="5105400"/>
            <a:ext cx="914400" cy="3048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5946" y="4648200"/>
            <a:ext cx="5735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 err="1"/>
              <a:t>B</a:t>
            </a:r>
            <a:r>
              <a:rPr lang="en-US" sz="3200" dirty="0" err="1"/>
              <a:t>ảng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endParaRPr lang="en-US" sz="3200" dirty="0"/>
          </a:p>
          <a:p>
            <a:pPr algn="ctr"/>
            <a:r>
              <a:rPr lang="en-US" sz="3200" dirty="0" err="1"/>
              <a:t>mối</a:t>
            </a:r>
            <a:r>
              <a:rPr lang="en-US" sz="3200" dirty="0"/>
              <a:t> </a:t>
            </a:r>
            <a:r>
              <a:rPr lang="en-US" sz="3200" dirty="0" err="1"/>
              <a:t>đe</a:t>
            </a:r>
            <a:r>
              <a:rPr lang="en-US" sz="3200" dirty="0"/>
              <a:t> </a:t>
            </a:r>
            <a:r>
              <a:rPr lang="en-US" sz="3200" dirty="0" err="1"/>
              <a:t>dọa</a:t>
            </a:r>
            <a:r>
              <a:rPr lang="en-US" sz="3200" dirty="0"/>
              <a:t> –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yếu</a:t>
            </a:r>
            <a:r>
              <a:rPr lang="en-US" sz="3200" dirty="0"/>
              <a:t> –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 (..)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chia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giai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  <a:p>
            <a:pPr lvl="1"/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51A3E6-C880-4CAB-BE82-BCA47C429F0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450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CS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endParaRPr lang="en-US" dirty="0"/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0.1 (</a:t>
            </a:r>
            <a:r>
              <a:rPr lang="en-US" dirty="0" err="1"/>
              <a:t>thấp</a:t>
            </a:r>
            <a:r>
              <a:rPr lang="en-US" dirty="0"/>
              <a:t>) </a:t>
            </a:r>
            <a:r>
              <a:rPr lang="en-US" dirty="0" err="1"/>
              <a:t>tới</a:t>
            </a:r>
            <a:r>
              <a:rPr lang="en-US" dirty="0"/>
              <a:t> 1.0 (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tới</a:t>
            </a:r>
            <a:r>
              <a:rPr lang="en-US" dirty="0"/>
              <a:t> 100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2EABFC-50D5-4F86-A2D8-EB406754914F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(..)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err="1"/>
                  <a:t>Công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thức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tính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rủi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ro</a:t>
                </a:r>
                <a:r>
                  <a:rPr lang="en-US" alt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/>
                      </a:rPr>
                      <m:t>𝑹𝑹</m:t>
                    </m:r>
                    <m:r>
                      <a:rPr lang="en-US" altLang="en-US" b="1" i="1" smtClean="0">
                        <a:latin typeface="Cambria Math"/>
                      </a:rPr>
                      <m:t>=</m:t>
                    </m:r>
                    <m:r>
                      <a:rPr lang="en-US" altLang="en-US" b="1" i="1" smtClean="0">
                        <a:latin typeface="Cambria Math"/>
                      </a:rPr>
                      <m:t>𝑷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:</a:t>
                </a:r>
                <a:endParaRPr lang="en-US" altLang="en-US" dirty="0"/>
              </a:p>
              <a:p>
                <a:pPr lvl="2"/>
                <a:r>
                  <a:rPr lang="en-US" sz="2600" dirty="0"/>
                  <a:t>RR: </a:t>
                </a:r>
                <a:r>
                  <a:rPr lang="en-US" sz="2600" dirty="0" err="1"/>
                  <a:t>Rủi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ro</a:t>
                </a:r>
                <a:endParaRPr lang="en-US" sz="2600" dirty="0"/>
              </a:p>
              <a:p>
                <a:pPr lvl="2"/>
                <a:r>
                  <a:rPr lang="en-US" sz="2600" dirty="0"/>
                  <a:t>P: </a:t>
                </a:r>
                <a:r>
                  <a:rPr lang="en-US" sz="2600" dirty="0" err="1"/>
                  <a:t>khả</a:t>
                </a:r>
                <a:r>
                  <a:rPr lang="en-US" sz="2600" dirty="0"/>
                  <a:t> </a:t>
                </a:r>
                <a:r>
                  <a:rPr lang="en-US" sz="2600" dirty="0" err="1"/>
                  <a:t>năng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xuất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hiện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yếu</a:t>
                </a:r>
                <a:endParaRPr lang="en-US" sz="2600" dirty="0"/>
              </a:p>
              <a:p>
                <a:pPr lvl="2"/>
                <a:r>
                  <a:rPr lang="en-US" sz="2600" dirty="0"/>
                  <a:t>V: </a:t>
                </a:r>
                <a:r>
                  <a:rPr lang="en-US" sz="2600" dirty="0" err="1"/>
                  <a:t>giá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trị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tài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sản</a:t>
                </a:r>
                <a:endParaRPr lang="en-US" sz="2600" dirty="0"/>
              </a:p>
              <a:p>
                <a:pPr lvl="2"/>
                <a:r>
                  <a:rPr lang="en-US" sz="2600" dirty="0"/>
                  <a:t>R: </a:t>
                </a:r>
                <a:r>
                  <a:rPr lang="en-US" sz="2600" dirty="0" err="1"/>
                  <a:t>tỉ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lệ</a:t>
                </a:r>
                <a:r>
                  <a:rPr lang="en-US" sz="2600" dirty="0"/>
                  <a:t> </a:t>
                </a:r>
                <a:r>
                  <a:rPr lang="en-US" sz="2600" dirty="0" err="1"/>
                  <a:t>phần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rủi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ro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được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giảm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thiểu</a:t>
                </a:r>
                <a:r>
                  <a:rPr lang="en-US" sz="2600" dirty="0"/>
                  <a:t> </a:t>
                </a:r>
                <a:r>
                  <a:rPr lang="en-US" sz="2600" dirty="0" err="1"/>
                  <a:t>bởi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soát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hiện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có</a:t>
                </a:r>
                <a:endParaRPr lang="en-US" sz="2600" dirty="0"/>
              </a:p>
              <a:p>
                <a:pPr lvl="2"/>
                <a:r>
                  <a:rPr lang="en-US" sz="2600" dirty="0"/>
                  <a:t>U: </a:t>
                </a:r>
                <a:r>
                  <a:rPr lang="en-US" sz="2600" dirty="0" err="1"/>
                  <a:t>Sự</a:t>
                </a:r>
                <a:r>
                  <a:rPr lang="en-US" sz="2600" dirty="0"/>
                  <a:t> </a:t>
                </a:r>
                <a:r>
                  <a:rPr lang="en-US" sz="2600" dirty="0" err="1"/>
                  <a:t>không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chắc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chắn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tri </a:t>
                </a:r>
                <a:r>
                  <a:rPr lang="en-US" sz="2600" dirty="0" err="1"/>
                  <a:t>thức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hiện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tại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về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điểm</a:t>
                </a:r>
                <a:r>
                  <a:rPr lang="en-US" sz="2600" dirty="0"/>
                  <a:t> </a:t>
                </a:r>
                <a:r>
                  <a:rPr lang="en-US" sz="2600" dirty="0" err="1"/>
                  <a:t>yếu</a:t>
                </a:r>
                <a:endParaRPr lang="en-US" altLang="en-US" sz="2600" dirty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75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9F5410-201F-440C-8BC5-22399495CC86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117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 (..)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Đánh </a:t>
                </a:r>
                <a:r>
                  <a:rPr lang="en-US" altLang="en-US" dirty="0" err="1"/>
                  <a:t>giá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rủi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ro</a:t>
                </a:r>
                <a:r>
                  <a:rPr lang="en-US" altLang="en-US" dirty="0"/>
                  <a:t> (..)</a:t>
                </a:r>
              </a:p>
              <a:p>
                <a:pPr lvl="1"/>
                <a:r>
                  <a:rPr lang="en-US" altLang="en-US" dirty="0" err="1"/>
                  <a:t>Ví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dụ</a:t>
                </a:r>
                <a:r>
                  <a:rPr lang="en-US" altLang="en-US" dirty="0"/>
                  <a:t> 1: </a:t>
                </a:r>
                <a:r>
                  <a:rPr lang="en-US" alt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rủi</a:t>
                </a:r>
                <a:r>
                  <a:rPr lang="en-US" dirty="0"/>
                  <a:t> </a:t>
                </a:r>
                <a:r>
                  <a:rPr lang="en-US" dirty="0" err="1"/>
                  <a:t>ro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yếu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tài</a:t>
                </a:r>
                <a:r>
                  <a:rPr lang="en-US" dirty="0"/>
                  <a:t> </a:t>
                </a:r>
                <a:r>
                  <a:rPr lang="en-US" dirty="0" err="1"/>
                  <a:t>sản</a:t>
                </a:r>
                <a:endParaRPr lang="en-US" dirty="0"/>
              </a:p>
              <a:p>
                <a:pPr lvl="2"/>
                <a:r>
                  <a:rPr lang="en-US" dirty="0" err="1"/>
                  <a:t>Tài</a:t>
                </a:r>
                <a:r>
                  <a:rPr lang="en-US" dirty="0"/>
                  <a:t> </a:t>
                </a:r>
                <a:r>
                  <a:rPr lang="en-US" dirty="0" err="1"/>
                  <a:t>sản</a:t>
                </a:r>
                <a:r>
                  <a:rPr lang="en-US" dirty="0"/>
                  <a:t> 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50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yếu</a:t>
                </a:r>
                <a:r>
                  <a:rPr lang="en-US" dirty="0"/>
                  <a:t> (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yếu</a:t>
                </a:r>
                <a:r>
                  <a:rPr lang="en-US" dirty="0"/>
                  <a:t> 1).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yếu</a:t>
                </a:r>
                <a:r>
                  <a:rPr lang="en-US" dirty="0"/>
                  <a:t> 1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1.0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soát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;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90%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𝑈</m:t>
                    </m:r>
                    <m:r>
                      <a:rPr lang="en-US" altLang="en-US" i="1">
                        <a:latin typeface="Cambria Math"/>
                      </a:rPr>
                      <m:t>=100%−90%=10%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𝑅𝑅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đ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ể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ế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 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50 ×1.0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−0% +10%=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50 ×1.0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–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50 ×1.0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×0.0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50 ×1.0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×0.1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=50−0+5=55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8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3" t="-1750" b="-6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2DB94B-FB36-4A26-8727-45CAB33DF7EF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956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(..)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/>
              <a:t>Ví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</a:t>
            </a:r>
            <a:r>
              <a:rPr lang="en-US" altLang="en-US" sz="3200" dirty="0"/>
              <a:t> 2: </a:t>
            </a:r>
            <a:r>
              <a:rPr lang="en-US" altLang="en-US" sz="3200" dirty="0" err="1"/>
              <a:t>T</a:t>
            </a:r>
            <a:r>
              <a:rPr lang="en-US" sz="3200" dirty="0" err="1"/>
              <a:t>ính</a:t>
            </a:r>
            <a:r>
              <a:rPr lang="en-US" sz="3200" dirty="0"/>
              <a:t> </a:t>
            </a:r>
            <a:r>
              <a:rPr lang="en-US" sz="3200" dirty="0" err="1"/>
              <a:t>mức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rủi</a:t>
            </a:r>
            <a:r>
              <a:rPr lang="en-US" sz="3200" dirty="0"/>
              <a:t> </a:t>
            </a:r>
            <a:r>
              <a:rPr lang="en-US" sz="3200" dirty="0" err="1"/>
              <a:t>ro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yếu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endParaRPr lang="en-US" sz="3200" dirty="0"/>
          </a:p>
          <a:p>
            <a:pPr lvl="1"/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B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100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(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2 </a:t>
            </a:r>
            <a:r>
              <a:rPr lang="en-US" sz="2800" dirty="0" err="1"/>
              <a:t>và</a:t>
            </a:r>
            <a:r>
              <a:rPr lang="en-US" sz="2800" dirty="0"/>
              <a:t> 3)</a:t>
            </a:r>
          </a:p>
          <a:p>
            <a:pPr lvl="2"/>
            <a:r>
              <a:rPr lang="en-US" sz="2600" dirty="0" err="1"/>
              <a:t>Điểm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2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0.5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tại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soát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đạt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50% </a:t>
            </a:r>
            <a:r>
              <a:rPr lang="en-US" sz="2600" dirty="0" err="1"/>
              <a:t>rủi</a:t>
            </a:r>
            <a:r>
              <a:rPr lang="en-US" sz="2600" dirty="0"/>
              <a:t> </a:t>
            </a:r>
            <a:r>
              <a:rPr lang="en-US" sz="2600" dirty="0" err="1"/>
              <a:t>ro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endParaRPr lang="en-US" sz="2600" dirty="0"/>
          </a:p>
          <a:p>
            <a:pPr lvl="2"/>
            <a:r>
              <a:rPr lang="en-US" sz="2600" dirty="0" err="1"/>
              <a:t>Điểm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3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0.1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chưa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soát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;</a:t>
            </a:r>
          </a:p>
          <a:p>
            <a:pPr lvl="2"/>
            <a:r>
              <a:rPr lang="en-US" sz="2600" dirty="0" err="1"/>
              <a:t>Ước</a:t>
            </a:r>
            <a:r>
              <a:rPr lang="en-US" sz="2600" dirty="0"/>
              <a:t> </a:t>
            </a:r>
            <a:r>
              <a:rPr lang="en-US" sz="2600" dirty="0" err="1"/>
              <a:t>lượng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giả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</a:t>
            </a:r>
            <a:r>
              <a:rPr lang="en-US" sz="2600" dirty="0" err="1"/>
              <a:t>xác</a:t>
            </a:r>
            <a:r>
              <a:rPr lang="en-US" sz="2600" dirty="0"/>
              <a:t> 80%</a:t>
            </a:r>
            <a:endParaRPr lang="en-US" altLang="en-US" sz="2600" dirty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C34A8E-2950-4134-9C41-C654C2E252FA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2.2.1 Đánh giá rủi ro (..)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Đánh </a:t>
                </a:r>
                <a:r>
                  <a:rPr lang="en-US" altLang="en-US" dirty="0" err="1"/>
                  <a:t>giá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rủi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ro</a:t>
                </a:r>
                <a:r>
                  <a:rPr lang="en-US" altLang="en-US" dirty="0"/>
                  <a:t> (..)</a:t>
                </a:r>
              </a:p>
              <a:p>
                <a:pPr lvl="1"/>
                <a:r>
                  <a:rPr lang="en-US" altLang="en-US" dirty="0" err="1"/>
                  <a:t>Ví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dụ</a:t>
                </a:r>
                <a:r>
                  <a:rPr lang="en-US" altLang="en-US" dirty="0"/>
                  <a:t> 2 (..)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𝑈</m:t>
                    </m:r>
                    <m:r>
                      <a:rPr lang="en-US" altLang="en-US" i="1">
                        <a:latin typeface="Cambria Math"/>
                      </a:rPr>
                      <m:t>=100%−80%=20%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đ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ể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ế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 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100 ×0.5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−50%+20%=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100 ×0.5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100 ×0.5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×0.5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100 ×0.5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×0.2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=50−25+10=35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đ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ể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ế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 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100 ×0.1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−0%+20%=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100 ×0.1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100 ×0.1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×0.0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100 ×0.1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×0.2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=10−0+2=12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09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855F63-F5C7-45B5-A750-86004D16715D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7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(..)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đe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pPr lvl="1"/>
            <a:r>
              <a:rPr lang="en-US" sz="2800" dirty="0"/>
              <a:t>→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 </a:t>
            </a:r>
            <a:r>
              <a:rPr lang="en-US" sz="2800" dirty="0" err="1"/>
              <a:t>tiềm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endParaRPr lang="en-US" sz="2800" dirty="0"/>
          </a:p>
          <a:p>
            <a:pPr lvl="1"/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dư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:</a:t>
            </a:r>
          </a:p>
          <a:p>
            <a:pPr lvl="2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endParaRPr lang="en-US" sz="2400" dirty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5CB518-38D1-4B25-AD22-8DD4360A9BC7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(..)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  <a:p>
            <a:pPr lvl="1"/>
            <a:endParaRPr lang="en-US" altLang="en-US" dirty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5CB518-38D1-4B25-AD22-8DD4360A9BC7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858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2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2.2.2 Xây dựng chính sách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sàng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/>
              <a:t>→ </a:t>
            </a:r>
            <a:r>
              <a:rPr lang="en-US" altLang="en-US" sz="2800" dirty="0" err="1"/>
              <a:t>Đạt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chấp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người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dùng</a:t>
            </a:r>
            <a:endParaRPr lang="en-US" altLang="en-US" sz="2800" dirty="0"/>
          </a:p>
          <a:p>
            <a:pPr lvl="2"/>
            <a:r>
              <a:rPr lang="en-US" altLang="en-US" sz="2400" dirty="0"/>
              <a:t>→ </a:t>
            </a:r>
            <a:r>
              <a:rPr lang="en-US" altLang="en-US" sz="2600" dirty="0" err="1"/>
              <a:t>Nên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viết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rõ</a:t>
            </a:r>
            <a:r>
              <a:rPr lang="en-US" altLang="en-US" sz="2600" dirty="0"/>
              <a:t> </a:t>
            </a:r>
            <a:r>
              <a:rPr lang="en-US" altLang="en-US" sz="2600" dirty="0" err="1"/>
              <a:t>ràng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dễ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hiểu</a:t>
            </a:r>
            <a:endParaRPr lang="en-US" altLang="en-US" sz="2600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z="2600" dirty="0" err="1"/>
              <a:t>Cần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xem</a:t>
            </a:r>
            <a:r>
              <a:rPr lang="en-US" altLang="en-US" sz="2600" dirty="0"/>
              <a:t> </a:t>
            </a:r>
            <a:r>
              <a:rPr lang="en-US" altLang="en-US" sz="2600" dirty="0" err="1"/>
              <a:t>xét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vấn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đề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sau</a:t>
            </a:r>
            <a:r>
              <a:rPr lang="en-US" altLang="en-US" sz="2600" dirty="0"/>
              <a:t>:</a:t>
            </a:r>
          </a:p>
          <a:p>
            <a:pPr lvl="1"/>
            <a:r>
              <a:rPr lang="en-US" altLang="en-US" sz="2400" dirty="0" err="1"/>
              <a:t>Chiến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Nhu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chia </a:t>
            </a:r>
            <a:r>
              <a:rPr lang="en-US" altLang="en-US" sz="2400" dirty="0" err="1"/>
              <a:t>sẻ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giữa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Nhu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chia </a:t>
            </a:r>
            <a:r>
              <a:rPr lang="en-US" altLang="en-US" sz="2400" dirty="0" err="1"/>
              <a:t>sẻ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giữa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, …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71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xét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vấn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đề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: (..)</a:t>
            </a:r>
          </a:p>
          <a:p>
            <a:pPr lvl="1"/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nghĩa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bổn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riêng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lvl="1"/>
            <a:r>
              <a:rPr lang="en-US" altLang="en-US" sz="2400" dirty="0" err="1"/>
              <a:t>Văn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AT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Hạ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tầng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Kinh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nghiệm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lvl="1"/>
            <a:r>
              <a:rPr lang="en-US" altLang="en-US" sz="2400" dirty="0" err="1"/>
              <a:t>Nhu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toàn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vẹn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sẵn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sàng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</a:t>
            </a:r>
          </a:p>
          <a:p>
            <a:pPr lvl="1"/>
            <a:r>
              <a:rPr lang="en-US" altLang="en-US" sz="2400" dirty="0"/>
              <a:t>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endParaRPr lang="en-US" altLang="en-US" sz="2400" dirty="0"/>
          </a:p>
          <a:p>
            <a:pPr lvl="1"/>
            <a:r>
              <a:rPr lang="en-US" altLang="en-US" sz="2400" dirty="0"/>
              <a:t>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endParaRPr lang="en-US" altLang="en-US" sz="2400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0469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6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endParaRPr lang="en-US" altLang="en-US" dirty="0"/>
          </a:p>
          <a:p>
            <a:pPr lvl="1"/>
            <a:r>
              <a:rPr lang="en-US" altLang="en-US" dirty="0" err="1"/>
              <a:t>Cái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–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cái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Ai – Ai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Ở </a:t>
            </a:r>
            <a:r>
              <a:rPr lang="en-US" altLang="en-US" dirty="0" err="1"/>
              <a:t>đâu</a:t>
            </a:r>
            <a:r>
              <a:rPr lang="en-US" altLang="en-US" dirty="0"/>
              <a:t> – </a:t>
            </a:r>
            <a:r>
              <a:rPr lang="en-US" altLang="en-US" dirty="0" err="1"/>
              <a:t>Phạm</a:t>
            </a:r>
            <a:r>
              <a:rPr lang="en-US" altLang="en-US" dirty="0"/>
              <a:t> vi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 ở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–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–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CS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lực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–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CS?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477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4480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chức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Nếu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giữa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tiễn</a:t>
            </a:r>
            <a:endParaRPr lang="en-US" altLang="en-US" sz="2400" dirty="0"/>
          </a:p>
          <a:p>
            <a:r>
              <a:rPr lang="en-US" altLang="en-US" sz="2800" dirty="0" err="1"/>
              <a:t>Sự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xung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Lãng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Tăng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ngờ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ATTT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Giảm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Tăng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nặng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đảm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ATTT</a:t>
            </a:r>
          </a:p>
          <a:p>
            <a:r>
              <a:rPr lang="en-US" altLang="en-US" sz="2800" dirty="0"/>
              <a:t>→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chặt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chẽ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phù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chức</a:t>
            </a:r>
            <a:endParaRPr lang="en-US" altLang="en-US" sz="2800" dirty="0"/>
          </a:p>
          <a:p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78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xuất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việc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dựng</a:t>
            </a:r>
            <a:r>
              <a:rPr lang="en-US" altLang="en-US" sz="2800" dirty="0"/>
              <a:t> CS:</a:t>
            </a:r>
          </a:p>
          <a:p>
            <a:pPr lvl="1"/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Thêm</a:t>
            </a:r>
            <a:r>
              <a:rPr lang="en-US" alt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endParaRPr lang="en-US" sz="2400" dirty="0"/>
          </a:p>
          <a:p>
            <a:pPr lvl="1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chịu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endParaRPr lang="en-US" sz="24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/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endParaRPr lang="en-US" sz="2400" dirty="0"/>
          </a:p>
          <a:p>
            <a:pPr lvl="1"/>
            <a:r>
              <a:rPr lang="en-US" altLang="en-US" sz="2400" dirty="0" err="1"/>
              <a:t>Xuất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ATTT</a:t>
            </a:r>
          </a:p>
          <a:p>
            <a:pPr lvl="1"/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sắp</a:t>
            </a:r>
            <a:r>
              <a:rPr lang="en-US" altLang="en-US" sz="2400" dirty="0"/>
              <a:t> ban </a:t>
            </a:r>
            <a:r>
              <a:rPr lang="en-US" altLang="en-US" sz="2400" dirty="0" err="1"/>
              <a:t>hành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trải</a:t>
            </a:r>
            <a:r>
              <a:rPr lang="en-US" altLang="en-US" sz="2400" dirty="0"/>
              <a:t> qua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ATTT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39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cận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CS:</a:t>
            </a:r>
          </a:p>
          <a:p>
            <a:pPr lvl="1"/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endParaRPr lang="en-US" altLang="en-US" dirty="0"/>
          </a:p>
          <a:p>
            <a:pPr lvl="2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luật</a:t>
            </a:r>
            <a:r>
              <a:rPr lang="en-US" altLang="en-US" dirty="0"/>
              <a:t>,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endParaRPr lang="en-US" altLang="en-US" dirty="0"/>
          </a:p>
          <a:p>
            <a:pPr lvl="1"/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endParaRPr lang="en-US" altLang="en-US" dirty="0"/>
          </a:p>
          <a:p>
            <a:pPr lvl="2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kiến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55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cận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endParaRPr lang="en-US" altLang="en-US" dirty="0"/>
          </a:p>
          <a:p>
            <a:pPr lvl="1"/>
            <a:r>
              <a:rPr lang="en-US" altLang="en-US" dirty="0"/>
              <a:t>→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tế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endParaRPr lang="en-US" altLang="en-US" dirty="0"/>
          </a:p>
          <a:p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cận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endParaRPr lang="en-US" altLang="en-US" dirty="0"/>
          </a:p>
          <a:p>
            <a:pPr lvl="1"/>
            <a:r>
              <a:rPr lang="en-US" altLang="en-US" dirty="0"/>
              <a:t>→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(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endParaRPr lang="en-US" altLang="en-US" dirty="0"/>
          </a:p>
          <a:p>
            <a:pPr lvl="2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hay </a:t>
            </a:r>
            <a:r>
              <a:rPr lang="en-US" altLang="en-US" dirty="0" err="1"/>
              <a:t>khuyến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endParaRPr lang="en-US" altLang="en-US" dirty="0"/>
          </a:p>
          <a:p>
            <a:pPr lvl="2"/>
            <a:r>
              <a:rPr lang="en-US" altLang="en-US" dirty="0"/>
              <a:t>→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tế</a:t>
            </a:r>
            <a:endParaRPr lang="en-US" altLang="en-US" dirty="0"/>
          </a:p>
          <a:p>
            <a:r>
              <a:rPr lang="en-US" altLang="en-US" dirty="0"/>
              <a:t>→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2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cận</a:t>
            </a:r>
            <a:endParaRPr lang="en-US" altLang="en-US" dirty="0"/>
          </a:p>
          <a:p>
            <a:pPr lvl="2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9979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Đ</a:t>
            </a:r>
            <a:r>
              <a:rPr lang="vi-VN" dirty="0"/>
              <a:t>ặc trưng của </a:t>
            </a:r>
            <a:r>
              <a:rPr lang="en-US" dirty="0"/>
              <a:t>CS </a:t>
            </a:r>
            <a:r>
              <a:rPr lang="vi-VN" dirty="0"/>
              <a:t>phụ thuộc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vi-VN" dirty="0"/>
              <a:t>văn hóa của tổ chức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vi-VN" dirty="0"/>
              <a:t> tổ chức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vi-VN" dirty="0"/>
              <a:t> “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vi-VN" dirty="0"/>
              <a:t> và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vi-VN" dirty="0"/>
              <a:t>”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ẽ</a:t>
            </a:r>
            <a:endParaRPr lang="en-US" dirty="0"/>
          </a:p>
          <a:p>
            <a:pPr lvl="2"/>
            <a:r>
              <a:rPr lang="en-US" dirty="0"/>
              <a:t>“</a:t>
            </a:r>
            <a:r>
              <a:rPr lang="en-US" b="1" dirty="0" err="1"/>
              <a:t>Phải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”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890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1. </a:t>
            </a:r>
            <a:r>
              <a:rPr lang="en-US" altLang="en-US" dirty="0" err="1"/>
              <a:t>T</a:t>
            </a:r>
            <a:r>
              <a:rPr lang="en-US" dirty="0" err="1"/>
              <a:t>rách</a:t>
            </a:r>
            <a:r>
              <a:rPr lang="en-US" dirty="0"/>
              <a:t> </a:t>
            </a:r>
            <a:r>
              <a:rPr lang="en-US" dirty="0" err="1"/>
              <a:t>nhiệm</a:t>
            </a:r>
            <a:endParaRPr lang="en-US" dirty="0"/>
          </a:p>
          <a:p>
            <a:pPr lvl="2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lvl="2"/>
            <a:r>
              <a:rPr lang="en-US" dirty="0" err="1"/>
              <a:t>Đảm</a:t>
            </a:r>
            <a:r>
              <a:rPr lang="en-US" dirty="0"/>
              <a:t> </a:t>
            </a:r>
            <a:r>
              <a:rPr lang="en-US" dirty="0" err="1"/>
              <a:t>bảo</a:t>
            </a:r>
            <a:r>
              <a:rPr lang="en-US" dirty="0"/>
              <a:t> </a:t>
            </a:r>
            <a:r>
              <a:rPr lang="en-US" dirty="0" err="1"/>
              <a:t>mọi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hiểu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trách</a:t>
            </a:r>
            <a:r>
              <a:rPr lang="en-US" dirty="0"/>
              <a:t> </a:t>
            </a:r>
            <a:r>
              <a:rPr lang="en-US" dirty="0" err="1"/>
              <a:t>nhiệm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hành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 mà họ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̉ </a:t>
            </a:r>
            <a:r>
              <a:rPr lang="en-US" dirty="0" err="1"/>
              <a:t>chức</a:t>
            </a:r>
            <a:endParaRPr lang="en-US" dirty="0"/>
          </a:p>
          <a:p>
            <a:pPr lvl="2"/>
            <a:r>
              <a:rPr lang="en-US" altLang="en-US" dirty="0"/>
              <a:t>→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chặn</a:t>
            </a:r>
            <a:endParaRPr lang="en-US" altLang="en-US" dirty="0"/>
          </a:p>
          <a:p>
            <a:pPr lvl="1"/>
            <a:r>
              <a:rPr lang="en-US" altLang="en-US" dirty="0"/>
              <a:t>2.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  <a:p>
            <a:pPr lvl="2"/>
            <a:r>
              <a:rPr lang="en-US" dirty="0"/>
              <a:t>Chủ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hữu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phải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CS, </a:t>
            </a:r>
            <a:r>
              <a:rPr lang="en-US" dirty="0" err="1"/>
              <a:t>trách</a:t>
            </a:r>
            <a:r>
              <a:rPr lang="en-US" dirty="0"/>
              <a:t> </a:t>
            </a:r>
            <a:r>
              <a:rPr lang="en-US" dirty="0" err="1"/>
              <a:t>nhiệm</a:t>
            </a:r>
            <a:r>
              <a:rPr lang="en-US" dirty="0"/>
              <a:t>, </a:t>
            </a: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(practice),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tục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̉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AT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52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3.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endParaRPr lang="en-US" altLang="en-US" dirty="0"/>
          </a:p>
          <a:p>
            <a:pPr lvl="2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AT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vận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endParaRPr lang="en-US" altLang="en-US" dirty="0"/>
          </a:p>
          <a:p>
            <a:pPr lvl="1"/>
            <a:r>
              <a:rPr lang="en-US" altLang="en-US" dirty="0"/>
              <a:t>4.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ngành</a:t>
            </a:r>
            <a:r>
              <a:rPr lang="en-US" altLang="en-US" dirty="0"/>
              <a:t>,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lĩnh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(multidisciplinary)</a:t>
            </a:r>
          </a:p>
          <a:p>
            <a:pPr lvl="2"/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xét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, </a:t>
            </a: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kĩ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,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,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, </a:t>
            </a:r>
            <a:r>
              <a:rPr lang="en-US" altLang="en-US" dirty="0" err="1"/>
              <a:t>vận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,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mại</a:t>
            </a:r>
            <a:r>
              <a:rPr lang="en-US" altLang="en-US" dirty="0"/>
              <a:t>, </a:t>
            </a:r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dục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luật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8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5. </a:t>
            </a:r>
            <a:r>
              <a:rPr lang="en-US" altLang="en-US" dirty="0" err="1"/>
              <a:t>Tỉ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(Proportionality)</a:t>
            </a:r>
          </a:p>
          <a:p>
            <a:pPr lvl="2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AT, chi </a:t>
            </a:r>
            <a:r>
              <a:rPr lang="en-US" altLang="en-US" dirty="0" err="1"/>
              <a:t>phí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cân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endParaRPr lang="en-US" altLang="en-US" dirty="0"/>
          </a:p>
          <a:p>
            <a:pPr lvl="1"/>
            <a:r>
              <a:rPr lang="en-US" altLang="en-US" dirty="0"/>
              <a:t>6.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endParaRPr lang="en-US" altLang="en-US" dirty="0"/>
          </a:p>
          <a:p>
            <a:pPr lvl="2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,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AT </a:t>
            </a:r>
            <a:r>
              <a:rPr lang="en-US" altLang="en-US" dirty="0" err="1"/>
              <a:t>chặt</a:t>
            </a:r>
            <a:r>
              <a:rPr lang="en-US" altLang="en-US" dirty="0"/>
              <a:t> </a:t>
            </a:r>
            <a:r>
              <a:rPr lang="en-US" altLang="en-US" dirty="0" err="1"/>
              <a:t>chẽ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662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7. </a:t>
            </a:r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endParaRPr lang="en-US" altLang="en-US" dirty="0"/>
          </a:p>
          <a:p>
            <a:pPr lvl="2"/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khả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ngừa</a:t>
            </a:r>
            <a:r>
              <a:rPr lang="en-US" altLang="en-US" dirty="0"/>
              <a:t>,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phó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tăng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AT</a:t>
            </a:r>
          </a:p>
          <a:p>
            <a:pPr lvl="2"/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AT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tầng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hay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chặn</a:t>
            </a:r>
            <a:endParaRPr lang="en-US" altLang="en-US" dirty="0"/>
          </a:p>
          <a:p>
            <a:pPr lvl="1"/>
            <a:r>
              <a:rPr lang="en-US" altLang="en-US" dirty="0"/>
              <a:t>8. </a:t>
            </a:r>
            <a:r>
              <a:rPr lang="en-US" altLang="en-US" dirty="0" err="1"/>
              <a:t>Kịp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endParaRPr lang="en-US" altLang="en-US" dirty="0"/>
          </a:p>
          <a:p>
            <a:pPr lvl="2"/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,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3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kịp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chặn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phó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vi </a:t>
            </a:r>
            <a:r>
              <a:rPr lang="en-US" altLang="en-US" dirty="0" err="1"/>
              <a:t>phạm</a:t>
            </a:r>
            <a:r>
              <a:rPr lang="en-US" altLang="en-US" dirty="0"/>
              <a:t> AT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091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9.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endParaRPr lang="en-US" altLang="en-US" dirty="0"/>
          </a:p>
          <a:p>
            <a:pPr lvl="2"/>
            <a:r>
              <a:rPr lang="en-US" altLang="en-US" dirty="0" err="1"/>
              <a:t>Sự</a:t>
            </a:r>
            <a:r>
              <a:rPr lang="en-US" altLang="en-US" dirty="0"/>
              <a:t> AT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kì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endParaRPr lang="en-US" altLang="en-US" dirty="0"/>
          </a:p>
          <a:p>
            <a:pPr lvl="2"/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ít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1 </a:t>
            </a:r>
            <a:r>
              <a:rPr lang="en-US" altLang="en-US" dirty="0" err="1"/>
              <a:t>lần</a:t>
            </a:r>
            <a:r>
              <a:rPr lang="en-US" altLang="en-US" dirty="0"/>
              <a:t>/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419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10.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chủ</a:t>
            </a:r>
            <a:endParaRPr lang="en-US" altLang="en-US" dirty="0"/>
          </a:p>
          <a:p>
            <a:pPr lvl="2"/>
            <a:r>
              <a:rPr lang="en-US" altLang="en-US" dirty="0"/>
              <a:t>ATTT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cân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,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so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vận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endParaRPr lang="en-US" altLang="en-US" dirty="0"/>
          </a:p>
          <a:p>
            <a:pPr lvl="3"/>
            <a:r>
              <a:rPr lang="en-US" altLang="en-US" dirty="0"/>
              <a:t>→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xét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051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yêu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CS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ATTT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CS</a:t>
            </a:r>
          </a:p>
          <a:p>
            <a:pPr lvl="1"/>
            <a:r>
              <a:rPr lang="en-US" altLang="en-US" sz="2400" dirty="0" err="1"/>
              <a:t>Tổ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CS ATTT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ý </a:t>
            </a:r>
            <a:r>
              <a:rPr lang="en-US" altLang="en-US" sz="2400" dirty="0" err="1"/>
              <a:t>nghĩa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phác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Đào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CS ATTT</a:t>
            </a:r>
          </a:p>
          <a:p>
            <a:pPr lvl="1"/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CS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chuẩn</a:t>
            </a:r>
            <a:endParaRPr lang="en-US" alt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5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11.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endParaRPr lang="en-US" altLang="en-US" dirty="0"/>
          </a:p>
          <a:p>
            <a:pPr lvl="2"/>
            <a:r>
              <a:rPr lang="en-US" altLang="en-US" dirty="0"/>
              <a:t>ATTT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nòng</a:t>
            </a:r>
            <a:r>
              <a:rPr lang="en-US" altLang="en-US" dirty="0"/>
              <a:t> </a:t>
            </a:r>
            <a:r>
              <a:rPr lang="en-US" altLang="en-US" dirty="0" err="1"/>
              <a:t>cốt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endParaRPr lang="en-US" altLang="en-US" dirty="0"/>
          </a:p>
          <a:p>
            <a:pPr lvl="2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đúng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endParaRPr lang="en-US" altLang="en-US" dirty="0"/>
          </a:p>
          <a:p>
            <a:pPr lvl="2"/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endParaRPr lang="en-US" altLang="en-US" dirty="0"/>
          </a:p>
          <a:p>
            <a:pPr lvl="3"/>
            <a:r>
              <a:rPr lang="en-US" altLang="en-US" dirty="0"/>
              <a:t>→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(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tin)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986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12.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(Adversary)</a:t>
            </a:r>
          </a:p>
          <a:p>
            <a:pPr lvl="2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,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lược</a:t>
            </a:r>
            <a:r>
              <a:rPr lang="en-US" altLang="en-US" dirty="0"/>
              <a:t> AT, </a:t>
            </a:r>
            <a:r>
              <a:rPr lang="en-US" altLang="en-US" dirty="0" err="1"/>
              <a:t>kiến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CS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dự</a:t>
            </a:r>
            <a:r>
              <a:rPr lang="en-US" altLang="en-US" dirty="0"/>
              <a:t> </a:t>
            </a:r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tấn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832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13.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thiểu</a:t>
            </a:r>
            <a:endParaRPr lang="en-US" altLang="en-US" dirty="0"/>
          </a:p>
          <a:p>
            <a:pPr lvl="2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đủ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dirty="0"/>
          </a:p>
          <a:p>
            <a:pPr lvl="1"/>
            <a:r>
              <a:rPr lang="en-US" altLang="en-US" dirty="0"/>
              <a:t>14. </a:t>
            </a:r>
            <a:r>
              <a:rPr lang="en-US" altLang="en-US" dirty="0" err="1"/>
              <a:t>Phân</a:t>
            </a:r>
            <a:r>
              <a:rPr lang="en-US" altLang="en-US" dirty="0"/>
              <a:t> chia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endParaRPr lang="en-US" altLang="en-US" dirty="0"/>
          </a:p>
          <a:p>
            <a:pPr lvl="2"/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tránh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gây</a:t>
            </a:r>
            <a:r>
              <a:rPr lang="en-US" altLang="en-US" dirty="0"/>
              <a:t> </a:t>
            </a:r>
            <a:r>
              <a:rPr lang="en-US" altLang="en-US" dirty="0" err="1"/>
              <a:t>mất</a:t>
            </a:r>
            <a:r>
              <a:rPr lang="en-US" altLang="en-US" dirty="0"/>
              <a:t> </a:t>
            </a:r>
            <a:r>
              <a:rPr lang="en-US" altLang="en-US" dirty="0" err="1"/>
              <a:t>mát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phá</a:t>
            </a:r>
            <a:r>
              <a:rPr lang="en-US" altLang="en-US" dirty="0"/>
              <a:t> </a:t>
            </a:r>
            <a:r>
              <a:rPr lang="en-US" altLang="en-US" dirty="0" err="1"/>
              <a:t>hủy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tin,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, …</a:t>
            </a:r>
          </a:p>
          <a:p>
            <a:pPr lvl="2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endParaRPr lang="en-US" altLang="en-US" dirty="0"/>
          </a:p>
          <a:p>
            <a:pPr lvl="3"/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021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15.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endParaRPr lang="en-US" altLang="en-US" dirty="0"/>
          </a:p>
          <a:p>
            <a:pPr lvl="2"/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thảm</a:t>
            </a:r>
            <a:r>
              <a:rPr lang="en-US" altLang="en-US" dirty="0"/>
              <a:t> </a:t>
            </a:r>
            <a:r>
              <a:rPr lang="en-US" altLang="en-US" dirty="0" err="1"/>
              <a:t>họa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endParaRPr lang="en-US" altLang="en-US" dirty="0"/>
          </a:p>
          <a:p>
            <a:pPr lvl="2"/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endParaRPr lang="en-US" altLang="en-US" dirty="0"/>
          </a:p>
          <a:p>
            <a:pPr lvl="1"/>
            <a:r>
              <a:rPr lang="en-US" altLang="en-US" dirty="0"/>
              <a:t>16.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endParaRPr lang="en-US" altLang="en-US" dirty="0"/>
          </a:p>
          <a:p>
            <a:pPr lvl="2"/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gắng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r>
              <a:rPr lang="en-US" altLang="en-US" dirty="0"/>
              <a:t>, </a:t>
            </a:r>
            <a:r>
              <a:rPr lang="en-US" altLang="en-US" dirty="0" err="1"/>
              <a:t>gọn</a:t>
            </a:r>
            <a:r>
              <a:rPr lang="en-US" altLang="en-US" dirty="0"/>
              <a:t> </a:t>
            </a:r>
            <a:r>
              <a:rPr lang="en-US" altLang="en-US" dirty="0" err="1"/>
              <a:t>nhẹ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cồng</a:t>
            </a:r>
            <a:r>
              <a:rPr lang="en-US" altLang="en-US" dirty="0"/>
              <a:t> </a:t>
            </a:r>
            <a:r>
              <a:rPr lang="en-US" altLang="en-US" dirty="0" err="1"/>
              <a:t>kềnh</a:t>
            </a:r>
            <a:r>
              <a:rPr lang="en-US" altLang="en-US" dirty="0"/>
              <a:t>, </a:t>
            </a:r>
            <a:r>
              <a:rPr lang="en-US" altLang="en-US" dirty="0" err="1"/>
              <a:t>phức</a:t>
            </a:r>
            <a:r>
              <a:rPr lang="en-US" altLang="en-US" dirty="0"/>
              <a:t> </a:t>
            </a:r>
            <a:r>
              <a:rPr lang="en-US" altLang="en-US" dirty="0" err="1"/>
              <a:t>tạp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45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: (..)</a:t>
            </a:r>
          </a:p>
          <a:p>
            <a:pPr lvl="1"/>
            <a:r>
              <a:rPr lang="en-US" altLang="en-US" dirty="0"/>
              <a:t>17. AT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endParaRPr lang="en-US" altLang="en-US" dirty="0"/>
          </a:p>
          <a:p>
            <a:pPr lvl="2"/>
            <a:r>
              <a:rPr lang="en-US" altLang="en-US" dirty="0" err="1"/>
              <a:t>Các</a:t>
            </a:r>
            <a:r>
              <a:rPr lang="en-US" altLang="en-US" dirty="0"/>
              <a:t> CS,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</a:t>
            </a:r>
            <a:r>
              <a:rPr lang="en-US" altLang="en-US" dirty="0" err="1"/>
              <a:t>tảng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r>
              <a:rPr lang="en-US" altLang="en-US" dirty="0"/>
              <a:t>,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ATTT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654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CS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endParaRPr lang="en-US" altLang="en-US" dirty="0"/>
          </a:p>
          <a:p>
            <a:pPr lvl="0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khung</a:t>
            </a:r>
            <a:r>
              <a:rPr lang="en-US" altLang="en-US" dirty="0"/>
              <a:t> CS,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, </a:t>
            </a: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ISO/IEC 27002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147888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144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18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IS (Information </a:t>
            </a:r>
            <a:r>
              <a:rPr lang="en-US" altLang="en-US"/>
              <a:t>Security): </a:t>
            </a:r>
            <a:r>
              <a:rPr lang="en-US" altLang="en-US" dirty="0"/>
              <a:t>ATTT</a:t>
            </a:r>
          </a:p>
          <a:p>
            <a:pPr lvl="1"/>
            <a:r>
              <a:rPr lang="en-US" altLang="en-US" dirty="0"/>
              <a:t>POL (Policy):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endParaRPr lang="en-US" altLang="en-US" dirty="0"/>
          </a:p>
          <a:p>
            <a:pPr lvl="1"/>
            <a:r>
              <a:rPr lang="en-US" altLang="en-US" dirty="0"/>
              <a:t>XYZ: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endParaRPr lang="en-US" altLang="en-US" dirty="0"/>
          </a:p>
          <a:p>
            <a:pPr lvl="2"/>
            <a:r>
              <a:rPr lang="en-US" altLang="en-US" dirty="0"/>
              <a:t>001: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endParaRPr lang="en-US" altLang="en-US" dirty="0"/>
          </a:p>
          <a:p>
            <a:pPr lvl="2"/>
            <a:r>
              <a:rPr lang="en-US" altLang="en-US" dirty="0"/>
              <a:t>100 – 1200: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001</a:t>
            </a:r>
          </a:p>
          <a:p>
            <a:pPr lvl="2"/>
            <a:r>
              <a:rPr lang="en-US" altLang="en-US" dirty="0"/>
              <a:t>…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624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lvl="0"/>
            <a:r>
              <a:rPr lang="en-US" altLang="en-US" sz="2800" dirty="0" err="1"/>
              <a:t>Khuôn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mẫu</a:t>
            </a:r>
            <a:endParaRPr lang="en-US" altLang="en-US" sz="2800" dirty="0"/>
          </a:p>
          <a:p>
            <a:pPr lvl="1"/>
            <a:r>
              <a:rPr lang="en-US" altLang="en-US" i="1" dirty="0" err="1"/>
              <a:t>Tên</a:t>
            </a:r>
            <a:r>
              <a:rPr lang="en-US" altLang="en-US" i="1" dirty="0"/>
              <a:t> CS </a:t>
            </a:r>
            <a:r>
              <a:rPr lang="en-US" altLang="en-US" i="1" dirty="0" err="1"/>
              <a:t>và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sz="2400" i="1" dirty="0" err="1"/>
              <a:t>hông</a:t>
            </a:r>
            <a:r>
              <a:rPr lang="en-US" altLang="en-US" sz="2400" i="1" dirty="0"/>
              <a:t> tin </a:t>
            </a:r>
            <a:r>
              <a:rPr lang="en-US" altLang="en-US" sz="2400" i="1" dirty="0" err="1"/>
              <a:t>định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danh</a:t>
            </a:r>
            <a:endParaRPr lang="en-US" altLang="en-US" sz="2400" i="1" dirty="0"/>
          </a:p>
          <a:p>
            <a:pPr lvl="2"/>
            <a:r>
              <a:rPr lang="en-US" altLang="en-US" sz="2000" i="1" dirty="0"/>
              <a:t>1. </a:t>
            </a:r>
            <a:r>
              <a:rPr lang="en-US" altLang="en-US" sz="2000" i="1" dirty="0" err="1"/>
              <a:t>Mục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đích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2. </a:t>
            </a:r>
            <a:r>
              <a:rPr lang="en-US" altLang="en-US" sz="2000" i="1" dirty="0" err="1"/>
              <a:t>Tổng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quan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3. </a:t>
            </a:r>
            <a:r>
              <a:rPr lang="en-US" altLang="en-US" sz="2000" i="1" dirty="0" err="1"/>
              <a:t>Phạm</a:t>
            </a:r>
            <a:r>
              <a:rPr lang="en-US" altLang="en-US" sz="2000" i="1" dirty="0"/>
              <a:t> vi</a:t>
            </a:r>
          </a:p>
          <a:p>
            <a:pPr lvl="2"/>
            <a:r>
              <a:rPr lang="en-US" altLang="en-US" sz="2000" i="1" dirty="0"/>
              <a:t>4. CS</a:t>
            </a:r>
          </a:p>
          <a:p>
            <a:pPr lvl="2"/>
            <a:r>
              <a:rPr lang="en-US" altLang="en-US" sz="2000" i="1" dirty="0"/>
              <a:t>5. </a:t>
            </a:r>
            <a:r>
              <a:rPr lang="en-US" altLang="en-US" sz="2000" i="1" dirty="0" err="1"/>
              <a:t>Vai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trò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và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trách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nhiệm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6. </a:t>
            </a:r>
            <a:r>
              <a:rPr lang="en-US" altLang="en-US" sz="2000" i="1" dirty="0" err="1"/>
              <a:t>Luật</a:t>
            </a:r>
            <a:r>
              <a:rPr lang="en-US" altLang="en-US" sz="2000" i="1" dirty="0"/>
              <a:t>/</a:t>
            </a:r>
            <a:r>
              <a:rPr lang="en-US" altLang="en-US" sz="2000" i="1" dirty="0" err="1"/>
              <a:t>Hướng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dẫn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áp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dụng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7. </a:t>
            </a:r>
            <a:r>
              <a:rPr lang="en-US" altLang="en-US" sz="2000" i="1" dirty="0" err="1"/>
              <a:t>Tính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hiệu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lực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8. </a:t>
            </a:r>
            <a:r>
              <a:rPr lang="en-US" altLang="en-US" sz="2000" i="1" dirty="0" err="1"/>
              <a:t>Thông</a:t>
            </a:r>
            <a:r>
              <a:rPr lang="en-US" altLang="en-US" sz="2000" i="1" dirty="0"/>
              <a:t> tin </a:t>
            </a:r>
            <a:r>
              <a:rPr lang="en-US" altLang="en-US" sz="2000" i="1" dirty="0" err="1"/>
              <a:t>và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hỗ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trợ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9. </a:t>
            </a:r>
            <a:r>
              <a:rPr lang="en-US" altLang="en-US" sz="2000" i="1" dirty="0" err="1"/>
              <a:t>Phê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chuẩn</a:t>
            </a:r>
            <a:endParaRPr lang="en-US" altLang="en-US" sz="2000" i="1" dirty="0"/>
          </a:p>
          <a:p>
            <a:pPr lvl="2"/>
            <a:r>
              <a:rPr lang="en-US" altLang="en-US" sz="2000" i="1" dirty="0"/>
              <a:t>10. </a:t>
            </a:r>
            <a:r>
              <a:rPr lang="en-US" altLang="en-US" sz="2000" i="1" dirty="0" err="1"/>
              <a:t>Tài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liệu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kết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hợp</a:t>
            </a:r>
            <a:endParaRPr lang="en-US" altLang="en-US" sz="2000" i="1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3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Tên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endParaRPr lang="en-US" alt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sẽ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30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2.1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pPr lvl="1"/>
            <a:r>
              <a:rPr lang="en-US" altLang="en-US" dirty="0"/>
              <a:t>→ </a:t>
            </a:r>
            <a:r>
              <a:rPr lang="en-US" altLang="en-US" dirty="0" err="1"/>
              <a:t>Vai</a:t>
            </a:r>
            <a:r>
              <a:rPr lang="en-US" altLang="en-US" dirty="0"/>
              <a:t> </a:t>
            </a:r>
            <a:r>
              <a:rPr lang="en-US" altLang="en-US" dirty="0" err="1"/>
              <a:t>trò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ATTT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r>
              <a:rPr lang="en-US" altLang="en-US" dirty="0"/>
              <a:t>→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CS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ATTT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endParaRPr lang="en-US" altLang="en-US" dirty="0"/>
          </a:p>
          <a:p>
            <a:pPr lvl="1"/>
            <a:r>
              <a:rPr lang="en-US" altLang="en-US" dirty="0"/>
              <a:t>Do </a:t>
            </a:r>
            <a:r>
              <a:rPr lang="en-US" altLang="en-US" dirty="0" err="1"/>
              <a:t>vậy</a:t>
            </a:r>
            <a:r>
              <a:rPr lang="en-US" altLang="en-US" dirty="0"/>
              <a:t>,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endParaRPr lang="en-US" alt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7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endParaRPr lang="en-US" altLang="en-US" dirty="0"/>
          </a:p>
          <a:p>
            <a:pPr lvl="1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err="1"/>
              <a:t>của</a:t>
            </a:r>
            <a:r>
              <a:rPr lang="en-US" altLang="en-US"/>
              <a:t> tài liệu </a:t>
            </a:r>
            <a:r>
              <a:rPr lang="en-US" altLang="en-US" dirty="0"/>
              <a:t>CS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thiểu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“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” –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nhạy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/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,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tuệ</a:t>
            </a:r>
            <a:r>
              <a:rPr lang="en-US" altLang="en-US" dirty="0"/>
              <a:t>,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AT, </a:t>
            </a:r>
            <a:r>
              <a:rPr lang="en-US" altLang="en-US" dirty="0" err="1"/>
              <a:t>cất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Web. CS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ISO 27001/17700 </a:t>
            </a:r>
            <a:r>
              <a:rPr lang="en-US" altLang="en-US" dirty="0" err="1"/>
              <a:t>lẫn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15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endParaRPr lang="en-US" altLang="en-US" dirty="0"/>
          </a:p>
          <a:p>
            <a:pPr lvl="1"/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CS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nhạy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/</a:t>
            </a:r>
            <a:r>
              <a:rPr lang="en-US" altLang="en-US" dirty="0" err="1"/>
              <a:t>bí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rời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.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rủi</a:t>
            </a:r>
            <a:r>
              <a:rPr lang="en-US" altLang="en-US" dirty="0"/>
              <a:t> </a:t>
            </a:r>
            <a:r>
              <a:rPr lang="en-US" altLang="en-US" dirty="0" err="1"/>
              <a:t>ro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vi </a:t>
            </a:r>
            <a:r>
              <a:rPr lang="en-US" altLang="en-US" dirty="0" err="1"/>
              <a:t>phạm</a:t>
            </a:r>
            <a:r>
              <a:rPr lang="en-US" altLang="en-US" dirty="0"/>
              <a:t> AT ở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. </a:t>
            </a:r>
            <a:r>
              <a:rPr lang="en-US" altLang="en-US" dirty="0" err="1"/>
              <a:t>Một</a:t>
            </a:r>
            <a:r>
              <a:rPr lang="en-US" altLang="en-US" dirty="0"/>
              <a:t> CS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nhạy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.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37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Phạm</a:t>
            </a:r>
            <a:r>
              <a:rPr lang="en-US" altLang="en-US" dirty="0"/>
              <a:t> vi</a:t>
            </a:r>
          </a:p>
          <a:p>
            <a:pPr lvl="1"/>
            <a:r>
              <a:rPr lang="en-US" altLang="en-US" dirty="0" err="1"/>
              <a:t>Phạm</a:t>
            </a:r>
            <a:r>
              <a:rPr lang="en-US" altLang="en-US" dirty="0"/>
              <a:t> vi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altLang="en-US" dirty="0"/>
          </a:p>
          <a:p>
            <a:pPr lvl="2"/>
            <a:r>
              <a:rPr lang="en-US" altLang="en-US" dirty="0"/>
              <a:t>CS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chi </a:t>
            </a:r>
            <a:r>
              <a:rPr lang="en-US" altLang="en-US" dirty="0" err="1"/>
              <a:t>nhánh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ty X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024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4. CS</a:t>
            </a:r>
          </a:p>
          <a:p>
            <a:pPr lvl="1"/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CS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  <a:p>
            <a:pPr lvl="2"/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tắt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  <a:p>
            <a:pPr lvl="2"/>
            <a:r>
              <a:rPr lang="en-US" altLang="en-US" dirty="0" err="1"/>
              <a:t>Tủ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nhạy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phổ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ở </a:t>
            </a:r>
            <a:r>
              <a:rPr lang="en-US" altLang="en-US" dirty="0" err="1"/>
              <a:t>đó</a:t>
            </a:r>
            <a:endParaRPr lang="en-US" altLang="en-US" dirty="0"/>
          </a:p>
          <a:p>
            <a:pPr lvl="2"/>
            <a:r>
              <a:rPr lang="en-US" altLang="en-US" dirty="0"/>
              <a:t>…</a:t>
            </a:r>
          </a:p>
          <a:p>
            <a:pPr lvl="0"/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71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5. </a:t>
            </a:r>
            <a:r>
              <a:rPr lang="en-US" altLang="en-US" dirty="0" err="1"/>
              <a:t>Vai</a:t>
            </a:r>
            <a:r>
              <a:rPr lang="en-US" altLang="en-US" dirty="0"/>
              <a:t> </a:t>
            </a:r>
            <a:r>
              <a:rPr lang="en-US" altLang="en-US" dirty="0" err="1"/>
              <a:t>trò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endParaRPr lang="en-US" altLang="en-US" dirty="0"/>
          </a:p>
          <a:p>
            <a:pPr lvl="1"/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trách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CS</a:t>
            </a:r>
          </a:p>
          <a:p>
            <a:pPr lvl="0"/>
            <a:r>
              <a:rPr lang="en-US" altLang="en-US" dirty="0"/>
              <a:t>6. </a:t>
            </a:r>
            <a:r>
              <a:rPr lang="en-US" altLang="en-US" dirty="0" err="1"/>
              <a:t>Luật</a:t>
            </a:r>
            <a:r>
              <a:rPr lang="en-US" altLang="en-US" dirty="0"/>
              <a:t>/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  <a:p>
            <a:pPr lvl="1"/>
            <a:r>
              <a:rPr lang="en-US" altLang="en-US" dirty="0" err="1"/>
              <a:t>Liệt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luật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CS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endParaRPr lang="en-US" altLang="en-US" dirty="0"/>
          </a:p>
          <a:p>
            <a:r>
              <a:rPr lang="en-US" altLang="en-US" dirty="0"/>
              <a:t>7.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lực</a:t>
            </a:r>
            <a:endParaRPr lang="en-US" altLang="en-US" dirty="0"/>
          </a:p>
          <a:p>
            <a:pPr lvl="1"/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chỉnh</a:t>
            </a:r>
            <a:r>
              <a:rPr lang="en-US" altLang="en-US" dirty="0"/>
              <a:t>/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endParaRPr lang="en-US" altLang="en-US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881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2.2.2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(..)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8.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endParaRPr lang="en-US" altLang="en-US" dirty="0"/>
          </a:p>
          <a:p>
            <a:pPr lvl="1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về</a:t>
            </a:r>
            <a:r>
              <a:rPr lang="en-US" altLang="en-US" dirty="0"/>
              <a:t> CS</a:t>
            </a:r>
          </a:p>
          <a:p>
            <a:r>
              <a:rPr lang="en-US" altLang="en-US" dirty="0"/>
              <a:t>9. </a:t>
            </a:r>
            <a:r>
              <a:rPr lang="en-US" altLang="en-US" dirty="0" err="1"/>
              <a:t>Phê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  <a:p>
            <a:pPr lvl="1"/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phê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endParaRPr lang="en-US" altLang="en-US" dirty="0"/>
          </a:p>
          <a:p>
            <a:r>
              <a:rPr lang="en-US" altLang="en-US" dirty="0"/>
              <a:t>10.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endParaRPr lang="en-US" altLang="en-US" dirty="0"/>
          </a:p>
          <a:p>
            <a:pPr lvl="1"/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bổ</a:t>
            </a:r>
            <a:r>
              <a:rPr lang="en-US" altLang="en-US" dirty="0"/>
              <a:t> sung </a:t>
            </a:r>
            <a:r>
              <a:rPr lang="en-US" altLang="en-US" dirty="0" err="1"/>
              <a:t>cho</a:t>
            </a:r>
            <a:r>
              <a:rPr lang="en-US" altLang="en-US" dirty="0"/>
              <a:t> CS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F269ED-9A60-4030-94D2-D0DD7FF2054E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642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2.2.3 Thực thi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endParaRPr lang="en-US" dirty="0"/>
          </a:p>
          <a:p>
            <a:pPr lvl="1"/>
            <a:r>
              <a:rPr lang="en-US" sz="2800" dirty="0"/>
              <a:t>→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CS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endParaRPr lang="en-US" sz="2800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endParaRPr lang="en-US" sz="2800" dirty="0"/>
          </a:p>
          <a:p>
            <a:pPr lvl="2"/>
            <a:r>
              <a:rPr lang="en-US" sz="2600" dirty="0" err="1"/>
              <a:t>Thông</a:t>
            </a:r>
            <a:r>
              <a:rPr lang="en-US" sz="2600" dirty="0"/>
              <a:t> qua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đào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AT</a:t>
            </a:r>
          </a:p>
          <a:p>
            <a:pPr lvl="1"/>
            <a:r>
              <a:rPr lang="en-US" sz="2800" dirty="0" err="1"/>
              <a:t>Văn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endParaRPr lang="en-US" sz="2800" dirty="0"/>
          </a:p>
          <a:p>
            <a:pPr lvl="2"/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điệp</a:t>
            </a:r>
            <a:r>
              <a:rPr lang="en-US" sz="2600" dirty="0"/>
              <a:t> </a:t>
            </a:r>
            <a:r>
              <a:rPr lang="en-US" sz="2600" dirty="0" err="1"/>
              <a:t>hàng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endParaRPr lang="en-US" sz="2600" dirty="0"/>
          </a:p>
          <a:p>
            <a:pPr lvl="3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,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endParaRPr lang="en-US" sz="2400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Quản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lí</a:t>
            </a:r>
            <a:r>
              <a:rPr lang="en-US" altLang="en-US" sz="1200" dirty="0"/>
              <a:t> </a:t>
            </a:r>
            <a:r>
              <a:rPr lang="en-US" altLang="en-US" sz="1200" dirty="0" err="1"/>
              <a:t>và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xây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dựng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chính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sách</a:t>
            </a:r>
            <a:r>
              <a:rPr lang="en-US" altLang="en-US" sz="1200" dirty="0"/>
              <a:t>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AT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</a:t>
            </a:r>
            <a:r>
              <a:rPr lang="en-US" dirty="0" err="1"/>
              <a:t>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alt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2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Quản lí và xây dựng chính sách ATTT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Thị Xuyên, Khoa ATTT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72194-B50B-47CA-913B-2E2C6E862DD8}" type="slidenum">
              <a:rPr lang="en-US" altLang="en-US" smtClean="0"/>
              <a:pPr>
                <a:defRPr/>
              </a:pPr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0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,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AT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</a:t>
            </a:r>
            <a:r>
              <a:rPr lang="en-US" dirty="0" err="1"/>
              <a:t>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alt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2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23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2.2.3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(..)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AT:</a:t>
            </a:r>
            <a:endParaRPr lang="en-US" dirty="0"/>
          </a:p>
          <a:p>
            <a:pPr lvl="1"/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Các</a:t>
            </a:r>
            <a:r>
              <a:rPr lang="en-US" sz="2400" dirty="0"/>
              <a:t> CS</a:t>
            </a:r>
          </a:p>
          <a:p>
            <a:pPr lvl="2"/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CS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CS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Quản lí và xây dựng chính sách ATTT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Trần Thị Xuyên, Khoa ATTT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B30A03-B274-4588-9E62-64CC65E8DA7B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03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98F28075534DAA674932917787E7" ma:contentTypeVersion="5" ma:contentTypeDescription="Create a new document." ma:contentTypeScope="" ma:versionID="71abc1db4b61265c9c6aa04c5a40b063">
  <xsd:schema xmlns:xsd="http://www.w3.org/2001/XMLSchema" xmlns:xs="http://www.w3.org/2001/XMLSchema" xmlns:p="http://schemas.microsoft.com/office/2006/metadata/properties" xmlns:ns2="c6fb040c-ad48-49fd-8b5d-a037bae877bc" targetNamespace="http://schemas.microsoft.com/office/2006/metadata/properties" ma:root="true" ma:fieldsID="2257f1d845998ea6ea41647d9ff3c15c" ns2:_="">
    <xsd:import namespace="c6fb040c-ad48-49fd-8b5d-a037bae877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b040c-ad48-49fd-8b5d-a037bae877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D64DF-9D9B-4E32-B036-733319492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b040c-ad48-49fd-8b5d-a037bae877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B45A4-C943-4C4C-978E-ED2AEFEFDC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B395D-1A19-456D-AC70-0DF8489A76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11733</TotalTime>
  <Words>9366</Words>
  <Application>Microsoft Office PowerPoint</Application>
  <PresentationFormat>Trình chiếu Trên màn hình (4:3)</PresentationFormat>
  <Paragraphs>1194</Paragraphs>
  <Slides>118</Slides>
  <Notes>80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118</vt:i4>
      </vt:variant>
    </vt:vector>
  </HeadingPairs>
  <TitlesOfParts>
    <vt:vector size="119" baseType="lpstr">
      <vt:lpstr>Edge</vt:lpstr>
      <vt:lpstr>Quản lí và xây dựng chính sách ATTT</vt:lpstr>
      <vt:lpstr>Nội dung chính</vt:lpstr>
      <vt:lpstr>2.1 Giới thiệu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2.1 Giới thiệu (..)</vt:lpstr>
      <vt:lpstr>2.2 Mô hình quản lí và xây dựng CS ATTT</vt:lpstr>
      <vt:lpstr>2.2.1 Đánh giá rủi ro</vt:lpstr>
      <vt:lpstr>2.2.1 Đánh giá rủi ro (..)</vt:lpstr>
      <vt:lpstr>2.2.1 Đánh giá rủi ro (..)</vt:lpstr>
      <vt:lpstr>2.2.1 Đánh giá rủi ro (..)</vt:lpstr>
      <vt:lpstr>Xác định rủi ro</vt:lpstr>
      <vt:lpstr>Xác định rủi ro</vt:lpstr>
      <vt:lpstr>Xác định tài sản</vt:lpstr>
      <vt:lpstr>Xác định tài sản (..)</vt:lpstr>
      <vt:lpstr>Xác định tài sản (..)</vt:lpstr>
      <vt:lpstr>Liệt kê các tài sản</vt:lpstr>
      <vt:lpstr>Liệt kê các tài sản (..)</vt:lpstr>
      <vt:lpstr>Liệt kê các tài sản (..)</vt:lpstr>
      <vt:lpstr>Liệt kê các tài sản (..)</vt:lpstr>
      <vt:lpstr>Liệt kê các tài sản (..)</vt:lpstr>
      <vt:lpstr>Xác định tài sản (..)</vt:lpstr>
      <vt:lpstr>Phân loại</vt:lpstr>
      <vt:lpstr>Phân loại (..)</vt:lpstr>
      <vt:lpstr>Phân loại (..)</vt:lpstr>
      <vt:lpstr>Đánh giá các tài sản</vt:lpstr>
      <vt:lpstr>Đánh giá các tài sản (..)</vt:lpstr>
      <vt:lpstr>Đánh giá các tài sản (..)</vt:lpstr>
      <vt:lpstr>Phân loại (..)</vt:lpstr>
      <vt:lpstr>Phân loại mức độ quan trọng của tài sản</vt:lpstr>
      <vt:lpstr>Phân loại mức độ quan trọng của tài sản (..)</vt:lpstr>
      <vt:lpstr>Xác định rủi ro</vt:lpstr>
      <vt:lpstr>Xác định và phân loại các mối đe dọa</vt:lpstr>
      <vt:lpstr>Xác định và phân loại các mối đe dọa (..)</vt:lpstr>
      <vt:lpstr>Xác định và phân loại các mối đe dọa (..)</vt:lpstr>
      <vt:lpstr>Xác định và phân loại các mối đe dọa (..)</vt:lpstr>
      <vt:lpstr>Xác định và phân loại các mối đe dọa (..)</vt:lpstr>
      <vt:lpstr>Xác định và phân loại các mối đe dọa (..)</vt:lpstr>
      <vt:lpstr>Xác định rủi ro</vt:lpstr>
      <vt:lpstr>Xác định điểm yếu</vt:lpstr>
      <vt:lpstr>Xác định điểm yếu (..)</vt:lpstr>
      <vt:lpstr>Xác định rủi ro (..)</vt:lpstr>
      <vt:lpstr>2.2.1 Đánh giá rủi ro (..)</vt:lpstr>
      <vt:lpstr>Đánh giá rủi ro</vt:lpstr>
      <vt:lpstr>Đánh giá rủi ro (..)</vt:lpstr>
      <vt:lpstr>2.2.1 Đánh giá rủi ro (..)</vt:lpstr>
      <vt:lpstr>Đánh giá rủi ro (..)</vt:lpstr>
      <vt:lpstr>2.2.1 Đánh giá rủi ro (..)</vt:lpstr>
      <vt:lpstr>Đánh giá rủi ro (..)</vt:lpstr>
      <vt:lpstr>Đánh giá rủi ro (..)</vt:lpstr>
      <vt:lpstr>2.2.2 Xây dựng chính sách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2.2.2 Xây dựng chính sách (..)</vt:lpstr>
      <vt:lpstr>2.2.3 Thực thi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2.2.3 Thực thi (..)</vt:lpstr>
      <vt:lpstr>2.2.4 Giám sát và duy trì</vt:lpstr>
      <vt:lpstr>2.2.4 Giám sát và duy trì (..)</vt:lpstr>
      <vt:lpstr>2.2.4 Giám sát và duy trì</vt:lpstr>
      <vt:lpstr>2.2.4 Giám sát và duy trì (..)</vt:lpstr>
      <vt:lpstr>2.2.4 Giám sát và duy trì (..)</vt:lpstr>
      <vt:lpstr>2.2.4 Giám sát và duy trì (..)</vt:lpstr>
      <vt:lpstr>Ôn tập chương 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Trung.Duy.Pham</cp:lastModifiedBy>
  <cp:revision>808</cp:revision>
  <dcterms:created xsi:type="dcterms:W3CDTF">2008-06-09T23:49:39Z</dcterms:created>
  <dcterms:modified xsi:type="dcterms:W3CDTF">2021-11-18T11:17:59Z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0x010100248798F28075534DAA674932917787E7</vt:lpwstr>
  </property>
</Properties>
</file>