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5143500"/>
  <p:notesSz cx="6858000" cy="9144000"/>
  <p:embeddedFontLst>
    <p:embeddedFont>
      <p:font typeface="Maven Pro"/>
      <p:regular r:id="rId39"/>
    </p:embeddedFont>
    <p:embeddedFont>
      <p:font typeface="Nunito"/>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102baf2112e_0_3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2baf2112e_0_3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g102baf2112e_0_3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02baf2112e_0_3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102baf2112e_0_3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02baf2112e_0_3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7" name="Shape 347"/>
        <p:cNvGrpSpPr/>
        <p:nvPr/>
      </p:nvGrpSpPr>
      <p:grpSpPr>
        <a:xfrm>
          <a:off x="0" y="0"/>
          <a:ext cx="0" cy="0"/>
          <a:chOff x="0" y="0"/>
          <a:chExt cx="0" cy="0"/>
        </a:xfrm>
      </p:grpSpPr>
      <p:sp>
        <p:nvSpPr>
          <p:cNvPr id="348" name="Google Shape;348;g102baf2112e_0_3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2baf2112e_0_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g102baf2112e_0_3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02baf2112e_0_3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g102baf2112e_0_3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02baf2112e_0_3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g102baf2112e_0_3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02baf2112e_0_3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1" name="Shape 371"/>
        <p:cNvGrpSpPr/>
        <p:nvPr/>
      </p:nvGrpSpPr>
      <p:grpSpPr>
        <a:xfrm>
          <a:off x="0" y="0"/>
          <a:ext cx="0" cy="0"/>
          <a:chOff x="0" y="0"/>
          <a:chExt cx="0" cy="0"/>
        </a:xfrm>
      </p:grpSpPr>
      <p:sp>
        <p:nvSpPr>
          <p:cNvPr id="372" name="Google Shape;372;g102baf2112e_0_3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02baf2112e_0_3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7" name="Shape 377"/>
        <p:cNvGrpSpPr/>
        <p:nvPr/>
      </p:nvGrpSpPr>
      <p:grpSpPr>
        <a:xfrm>
          <a:off x="0" y="0"/>
          <a:ext cx="0" cy="0"/>
          <a:chOff x="0" y="0"/>
          <a:chExt cx="0" cy="0"/>
        </a:xfrm>
      </p:grpSpPr>
      <p:sp>
        <p:nvSpPr>
          <p:cNvPr id="378" name="Google Shape;378;g102baf2112e_0_3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02baf2112e_0_3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3" name="Shape 383"/>
        <p:cNvGrpSpPr/>
        <p:nvPr/>
      </p:nvGrpSpPr>
      <p:grpSpPr>
        <a:xfrm>
          <a:off x="0" y="0"/>
          <a:ext cx="0" cy="0"/>
          <a:chOff x="0" y="0"/>
          <a:chExt cx="0" cy="0"/>
        </a:xfrm>
      </p:grpSpPr>
      <p:sp>
        <p:nvSpPr>
          <p:cNvPr id="384" name="Google Shape;384;g102baf2112e_0_4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02baf2112e_0_4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102baf2112e_0_2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2baf2112e_0_2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9" name="Shape 389"/>
        <p:cNvGrpSpPr/>
        <p:nvPr/>
      </p:nvGrpSpPr>
      <p:grpSpPr>
        <a:xfrm>
          <a:off x="0" y="0"/>
          <a:ext cx="0" cy="0"/>
          <a:chOff x="0" y="0"/>
          <a:chExt cx="0" cy="0"/>
        </a:xfrm>
      </p:grpSpPr>
      <p:sp>
        <p:nvSpPr>
          <p:cNvPr id="390" name="Google Shape;390;g102baf2112e_0_4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02baf2112e_0_4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5" name="Shape 395"/>
        <p:cNvGrpSpPr/>
        <p:nvPr/>
      </p:nvGrpSpPr>
      <p:grpSpPr>
        <a:xfrm>
          <a:off x="0" y="0"/>
          <a:ext cx="0" cy="0"/>
          <a:chOff x="0" y="0"/>
          <a:chExt cx="0" cy="0"/>
        </a:xfrm>
      </p:grpSpPr>
      <p:sp>
        <p:nvSpPr>
          <p:cNvPr id="396" name="Google Shape;396;g102baf2112e_0_4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02baf2112e_0_4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1" name="Shape 401"/>
        <p:cNvGrpSpPr/>
        <p:nvPr/>
      </p:nvGrpSpPr>
      <p:grpSpPr>
        <a:xfrm>
          <a:off x="0" y="0"/>
          <a:ext cx="0" cy="0"/>
          <a:chOff x="0" y="0"/>
          <a:chExt cx="0" cy="0"/>
        </a:xfrm>
      </p:grpSpPr>
      <p:sp>
        <p:nvSpPr>
          <p:cNvPr id="402" name="Google Shape;402;g102baf2112e_0_4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02baf2112e_0_4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g102baf2112e_0_4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02baf2112e_0_4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3" name="Shape 413"/>
        <p:cNvGrpSpPr/>
        <p:nvPr/>
      </p:nvGrpSpPr>
      <p:grpSpPr>
        <a:xfrm>
          <a:off x="0" y="0"/>
          <a:ext cx="0" cy="0"/>
          <a:chOff x="0" y="0"/>
          <a:chExt cx="0" cy="0"/>
        </a:xfrm>
      </p:grpSpPr>
      <p:sp>
        <p:nvSpPr>
          <p:cNvPr id="414" name="Google Shape;414;g102baf2112e_0_4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02baf2112e_0_4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9" name="Shape 419"/>
        <p:cNvGrpSpPr/>
        <p:nvPr/>
      </p:nvGrpSpPr>
      <p:grpSpPr>
        <a:xfrm>
          <a:off x="0" y="0"/>
          <a:ext cx="0" cy="0"/>
          <a:chOff x="0" y="0"/>
          <a:chExt cx="0" cy="0"/>
        </a:xfrm>
      </p:grpSpPr>
      <p:sp>
        <p:nvSpPr>
          <p:cNvPr id="420" name="Google Shape;420;g102baf2112e_0_4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02baf2112e_0_4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5" name="Shape 425"/>
        <p:cNvGrpSpPr/>
        <p:nvPr/>
      </p:nvGrpSpPr>
      <p:grpSpPr>
        <a:xfrm>
          <a:off x="0" y="0"/>
          <a:ext cx="0" cy="0"/>
          <a:chOff x="0" y="0"/>
          <a:chExt cx="0" cy="0"/>
        </a:xfrm>
      </p:grpSpPr>
      <p:sp>
        <p:nvSpPr>
          <p:cNvPr id="426" name="Google Shape;426;g102baf2112e_0_4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02baf2112e_0_4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1" name="Shape 431"/>
        <p:cNvGrpSpPr/>
        <p:nvPr/>
      </p:nvGrpSpPr>
      <p:grpSpPr>
        <a:xfrm>
          <a:off x="0" y="0"/>
          <a:ext cx="0" cy="0"/>
          <a:chOff x="0" y="0"/>
          <a:chExt cx="0" cy="0"/>
        </a:xfrm>
      </p:grpSpPr>
      <p:sp>
        <p:nvSpPr>
          <p:cNvPr id="432" name="Google Shape;432;g102baf2112e_0_4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02baf2112e_0_4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 name="Shape 437"/>
        <p:cNvGrpSpPr/>
        <p:nvPr/>
      </p:nvGrpSpPr>
      <p:grpSpPr>
        <a:xfrm>
          <a:off x="0" y="0"/>
          <a:ext cx="0" cy="0"/>
          <a:chOff x="0" y="0"/>
          <a:chExt cx="0" cy="0"/>
        </a:xfrm>
      </p:grpSpPr>
      <p:sp>
        <p:nvSpPr>
          <p:cNvPr id="438" name="Google Shape;438;g102baf2112e_0_4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02baf2112e_0_4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3" name="Shape 443"/>
        <p:cNvGrpSpPr/>
        <p:nvPr/>
      </p:nvGrpSpPr>
      <p:grpSpPr>
        <a:xfrm>
          <a:off x="0" y="0"/>
          <a:ext cx="0" cy="0"/>
          <a:chOff x="0" y="0"/>
          <a:chExt cx="0" cy="0"/>
        </a:xfrm>
      </p:grpSpPr>
      <p:sp>
        <p:nvSpPr>
          <p:cNvPr id="444" name="Google Shape;444;g102baf2112e_0_4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02baf2112e_0_4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7" name="Shape 287"/>
        <p:cNvGrpSpPr/>
        <p:nvPr/>
      </p:nvGrpSpPr>
      <p:grpSpPr>
        <a:xfrm>
          <a:off x="0" y="0"/>
          <a:ext cx="0" cy="0"/>
          <a:chOff x="0" y="0"/>
          <a:chExt cx="0" cy="0"/>
        </a:xfrm>
      </p:grpSpPr>
      <p:sp>
        <p:nvSpPr>
          <p:cNvPr id="288" name="Google Shape;288;g102baf2112e_0_2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02baf2112e_0_2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9" name="Shape 449"/>
        <p:cNvGrpSpPr/>
        <p:nvPr/>
      </p:nvGrpSpPr>
      <p:grpSpPr>
        <a:xfrm>
          <a:off x="0" y="0"/>
          <a:ext cx="0" cy="0"/>
          <a:chOff x="0" y="0"/>
          <a:chExt cx="0" cy="0"/>
        </a:xfrm>
      </p:grpSpPr>
      <p:sp>
        <p:nvSpPr>
          <p:cNvPr id="450" name="Google Shape;450;g102baf2112e_0_4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02baf2112e_0_4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5" name="Shape 455"/>
        <p:cNvGrpSpPr/>
        <p:nvPr/>
      </p:nvGrpSpPr>
      <p:grpSpPr>
        <a:xfrm>
          <a:off x="0" y="0"/>
          <a:ext cx="0" cy="0"/>
          <a:chOff x="0" y="0"/>
          <a:chExt cx="0" cy="0"/>
        </a:xfrm>
      </p:grpSpPr>
      <p:sp>
        <p:nvSpPr>
          <p:cNvPr id="456" name="Google Shape;456;g102baf2112e_0_5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02baf2112e_0_5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1" name="Shape 461"/>
        <p:cNvGrpSpPr/>
        <p:nvPr/>
      </p:nvGrpSpPr>
      <p:grpSpPr>
        <a:xfrm>
          <a:off x="0" y="0"/>
          <a:ext cx="0" cy="0"/>
          <a:chOff x="0" y="0"/>
          <a:chExt cx="0" cy="0"/>
        </a:xfrm>
      </p:grpSpPr>
      <p:sp>
        <p:nvSpPr>
          <p:cNvPr id="462" name="Google Shape;462;g102baf2112e_0_4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02baf2112e_0_4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g102baf2112e_0_2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2baf2112e_0_2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g102baf2112e_0_2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2baf2112e_0_2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g102baf2112e_0_2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02baf2112e_0_2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g102baf2112e_0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02baf2112e_0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7" name="Shape 317"/>
        <p:cNvGrpSpPr/>
        <p:nvPr/>
      </p:nvGrpSpPr>
      <p:grpSpPr>
        <a:xfrm>
          <a:off x="0" y="0"/>
          <a:ext cx="0" cy="0"/>
          <a:chOff x="0" y="0"/>
          <a:chExt cx="0" cy="0"/>
        </a:xfrm>
      </p:grpSpPr>
      <p:sp>
        <p:nvSpPr>
          <p:cNvPr id="318" name="Google Shape;318;g102baf2112e_0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2baf2112e_0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102baf2112e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2baf2112e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1" name="Shape 271"/>
        <p:cNvGrpSpPr/>
        <p:nvPr/>
      </p:nvGrpSpPr>
      <p:grpSpPr>
        <a:xfrm>
          <a:off x="0" y="0"/>
          <a:ext cx="0" cy="0"/>
          <a:chOff x="0" y="0"/>
          <a:chExt cx="0" cy="0"/>
        </a:xfrm>
      </p:grpSpPr>
      <p:sp>
        <p:nvSpPr>
          <p:cNvPr id="272" name="Google Shape;272;p1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0" name="Google Shape;90;p4"/>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7" name="Google Shape;97;p5"/>
          <p:cNvSpPr txBox="1"/>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5"/>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11" name="Google Shape;111;p7"/>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34" name="Google Shape;134;p9"/>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514925" y="1506325"/>
            <a:ext cx="6914400" cy="18729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0"/>
              </a:spcAft>
              <a:buNone/>
            </a:pPr>
            <a:r>
              <a:rPr lang="en-US"/>
              <a:t>TIÊU CHUẨN QUỐC GIA</a:t>
            </a:r>
            <a:endParaRPr lang="en-US"/>
          </a:p>
          <a:p>
            <a:pPr marL="0" lvl="0" indent="0" algn="l" rtl="0">
              <a:lnSpc>
                <a:spcPct val="115000"/>
              </a:lnSpc>
              <a:spcBef>
                <a:spcPts val="1200"/>
              </a:spcBef>
              <a:spcAft>
                <a:spcPts val="0"/>
              </a:spcAft>
              <a:buNone/>
            </a:pPr>
            <a:r>
              <a:rPr lang="en-US"/>
              <a:t>TCVN ISO/IEC 27002:2020 ISO/IEC 27002:2013</a:t>
            </a:r>
            <a:endParaRPr lang="en-US"/>
          </a:p>
          <a:p>
            <a:pPr marL="0" lvl="0" indent="0" algn="l" rtl="0">
              <a:spcBef>
                <a:spcPts val="1200"/>
              </a:spcBef>
              <a:spcAft>
                <a:spcPts val="0"/>
              </a:spcAft>
              <a:buNone/>
            </a:pPr>
          </a:p>
        </p:txBody>
      </p:sp>
      <p:sp>
        <p:nvSpPr>
          <p:cNvPr id="278" name="Google Shape;278;p13"/>
          <p:cNvSpPr txBox="1"/>
          <p:nvPr>
            <p:ph type="subTitle" idx="1"/>
          </p:nvPr>
        </p:nvSpPr>
        <p:spPr>
          <a:xfrm>
            <a:off x="1392075" y="3486725"/>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22"/>
          <p:cNvSpPr txBox="1"/>
          <p:nvPr>
            <p:ph type="ctrTitle"/>
          </p:nvPr>
        </p:nvSpPr>
        <p:spPr>
          <a:xfrm>
            <a:off x="884550" y="216650"/>
            <a:ext cx="73749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An toàn nguồn nhân lực</a:t>
            </a:r>
            <a:endParaRPr lang="en-US"/>
          </a:p>
        </p:txBody>
      </p:sp>
      <p:sp>
        <p:nvSpPr>
          <p:cNvPr id="334" name="Google Shape;334;p22"/>
          <p:cNvSpPr txBox="1"/>
          <p:nvPr>
            <p:ph type="subTitle" idx="1"/>
          </p:nvPr>
        </p:nvSpPr>
        <p:spPr>
          <a:xfrm>
            <a:off x="332100" y="1581195"/>
            <a:ext cx="7927500" cy="3500700"/>
          </a:xfrm>
          <a:prstGeom prst="rect">
            <a:avLst/>
          </a:prstGeom>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0"/>
              </a:spcAft>
              <a:buNone/>
            </a:pPr>
            <a:r>
              <a:rPr lang="en-US"/>
              <a:t> 	</a:t>
            </a:r>
            <a:r>
              <a:rPr lang="en-US" sz="1800" b="1">
                <a:latin typeface="Maven Pro"/>
                <a:ea typeface="Maven Pro"/>
                <a:cs typeface="Maven Pro"/>
                <a:sym typeface="Maven Pro"/>
              </a:rPr>
              <a:t>Trước khi tuyển dụng</a:t>
            </a:r>
            <a:r>
              <a:rPr lang="en-US" sz="1800" b="1"/>
              <a:t>:</a:t>
            </a:r>
            <a:endParaRPr sz="1800" b="1"/>
          </a:p>
          <a:p>
            <a:pPr marL="457200" lvl="0" indent="457200" algn="l" rtl="0">
              <a:lnSpc>
                <a:spcPct val="115000"/>
              </a:lnSpc>
              <a:spcBef>
                <a:spcPts val="0"/>
              </a:spcBef>
              <a:spcAft>
                <a:spcPts val="0"/>
              </a:spcAft>
              <a:buNone/>
            </a:pPr>
            <a:r>
              <a:rPr lang="en-US" b="1"/>
              <a:t>Mục tiêu</a:t>
            </a:r>
            <a:r>
              <a:rPr lang="en-US"/>
              <a:t>: Đảm bảo rằng các nhân viên, người của nhà thầu hiểu rõ trách nhiệm của mình và phù hợp với vai trò người đó được giao.</a:t>
            </a:r>
            <a:endParaRPr lang="en-US"/>
          </a:p>
          <a:p>
            <a:pPr marL="0" lvl="0" indent="457200" algn="l" rtl="0">
              <a:lnSpc>
                <a:spcPct val="115000"/>
              </a:lnSpc>
              <a:spcBef>
                <a:spcPts val="0"/>
              </a:spcBef>
              <a:spcAft>
                <a:spcPts val="0"/>
              </a:spcAft>
              <a:buNone/>
            </a:pPr>
            <a:r>
              <a:rPr lang="en-US" sz="1800" b="1">
                <a:latin typeface="Maven Pro"/>
                <a:ea typeface="Maven Pro"/>
                <a:cs typeface="Maven Pro"/>
                <a:sym typeface="Maven Pro"/>
              </a:rPr>
              <a:t>Thẩm tra:</a:t>
            </a:r>
            <a:endParaRPr sz="1800" b="1">
              <a:latin typeface="Maven Pro"/>
              <a:ea typeface="Maven Pro"/>
              <a:cs typeface="Maven Pro"/>
              <a:sym typeface="Maven Pro"/>
            </a:endParaRPr>
          </a:p>
          <a:p>
            <a:pPr marL="457200" lvl="0" indent="457200" algn="l" rtl="0">
              <a:lnSpc>
                <a:spcPct val="115000"/>
              </a:lnSpc>
              <a:spcBef>
                <a:spcPts val="0"/>
              </a:spcBef>
              <a:spcAft>
                <a:spcPts val="0"/>
              </a:spcAft>
              <a:buNone/>
            </a:pPr>
            <a:r>
              <a:rPr lang="en-US" b="1">
                <a:latin typeface="Maven Pro"/>
                <a:ea typeface="Maven Pro"/>
                <a:cs typeface="Maven Pro"/>
                <a:sym typeface="Maven Pro"/>
              </a:rPr>
              <a:t>Mục tiêu</a:t>
            </a:r>
            <a:r>
              <a:rPr lang="en-US">
                <a:latin typeface="Maven Pro"/>
                <a:ea typeface="Maven Pro"/>
                <a:cs typeface="Maven Pro"/>
                <a:sym typeface="Maven Pro"/>
              </a:rPr>
              <a:t>: Xác minh lai lịch của mọi ứng viên tuyển dụng phải được thực hiện phù hợp với pháp luật, quy định, đạo đức và phù hợp với các yêu cầu của công việc, phân loại thông tin được truy nhập và các rủi ro có thể nhận thấy được.</a:t>
            </a:r>
            <a:endParaRPr>
              <a:latin typeface="Maven Pro"/>
              <a:ea typeface="Maven Pro"/>
              <a:cs typeface="Maven Pro"/>
              <a:sym typeface="Maven Pro"/>
            </a:endParaRPr>
          </a:p>
          <a:p>
            <a:pPr marL="457200" lvl="0" indent="0" algn="l" rtl="0">
              <a:lnSpc>
                <a:spcPct val="115000"/>
              </a:lnSpc>
              <a:spcBef>
                <a:spcPts val="0"/>
              </a:spcBef>
              <a:spcAft>
                <a:spcPts val="0"/>
              </a:spcAft>
              <a:buNone/>
            </a:pPr>
            <a:r>
              <a:rPr lang="en-US" sz="1800" b="1">
                <a:latin typeface="Maven Pro"/>
                <a:ea typeface="Maven Pro"/>
                <a:cs typeface="Maven Pro"/>
                <a:sym typeface="Maven Pro"/>
              </a:rPr>
              <a:t>Trong thời gian làm việc:</a:t>
            </a:r>
            <a:endParaRPr sz="1800" b="1">
              <a:latin typeface="Maven Pro"/>
              <a:ea typeface="Maven Pro"/>
              <a:cs typeface="Maven Pro"/>
              <a:sym typeface="Maven Pro"/>
            </a:endParaRPr>
          </a:p>
          <a:p>
            <a:pPr marL="457200" lvl="0" indent="0" algn="l" rtl="0">
              <a:lnSpc>
                <a:spcPct val="115000"/>
              </a:lnSpc>
              <a:spcBef>
                <a:spcPts val="0"/>
              </a:spcBef>
              <a:spcAft>
                <a:spcPts val="0"/>
              </a:spcAft>
              <a:buNone/>
            </a:pPr>
            <a:r>
              <a:rPr lang="en-US" sz="1800" b="1">
                <a:latin typeface="Maven Pro"/>
                <a:ea typeface="Maven Pro"/>
                <a:cs typeface="Maven Pro"/>
                <a:sym typeface="Maven Pro"/>
              </a:rPr>
              <a:t>	</a:t>
            </a:r>
            <a:r>
              <a:rPr lang="en-US">
                <a:latin typeface="Maven Pro"/>
                <a:ea typeface="Maven Pro"/>
                <a:cs typeface="Maven Pro"/>
                <a:sym typeface="Maven Pro"/>
              </a:rPr>
              <a:t>Đảm bảo nhân viên và nhà thầu nhận thức và thực hiện đầy đủ trách nhiệm an toàn thông tin của họ.</a:t>
            </a:r>
            <a:endParaRPr>
              <a:latin typeface="Maven Pro"/>
              <a:ea typeface="Maven Pro"/>
              <a:cs typeface="Maven Pro"/>
              <a:sym typeface="Maven Pro"/>
            </a:endParaRPr>
          </a:p>
          <a:p>
            <a:pPr marL="457200" lvl="0" indent="0" algn="l" rtl="0">
              <a:lnSpc>
                <a:spcPct val="115000"/>
              </a:lnSpc>
              <a:spcBef>
                <a:spcPts val="0"/>
              </a:spcBef>
              <a:spcAft>
                <a:spcPts val="0"/>
              </a:spcAft>
              <a:buNone/>
            </a:pPr>
            <a:r>
              <a:rPr lang="en-US">
                <a:latin typeface="Maven Pro"/>
                <a:ea typeface="Maven Pro"/>
                <a:cs typeface="Maven Pro"/>
                <a:sym typeface="Maven Pro"/>
              </a:rPr>
              <a:t>	</a:t>
            </a:r>
            <a:r>
              <a:rPr lang="en-US" sz="1910" b="1">
                <a:latin typeface="Maven Pro"/>
                <a:ea typeface="Maven Pro"/>
                <a:cs typeface="Maven Pro"/>
                <a:sym typeface="Maven Pro"/>
              </a:rPr>
              <a:t>Trách nhiệm của ban lãnh đạo:</a:t>
            </a:r>
            <a:endParaRPr sz="1910" b="1">
              <a:latin typeface="Maven Pro"/>
              <a:ea typeface="Maven Pro"/>
              <a:cs typeface="Maven Pro"/>
              <a:sym typeface="Maven Pro"/>
            </a:endParaRPr>
          </a:p>
          <a:p>
            <a:pPr marL="457200" lvl="0" indent="0" algn="l" rtl="0">
              <a:lnSpc>
                <a:spcPct val="115000"/>
              </a:lnSpc>
              <a:spcBef>
                <a:spcPts val="0"/>
              </a:spcBef>
              <a:spcAft>
                <a:spcPts val="0"/>
              </a:spcAft>
              <a:buNone/>
            </a:pPr>
            <a:r>
              <a:rPr lang="en-US" sz="1800">
                <a:latin typeface="Maven Pro"/>
                <a:ea typeface="Maven Pro"/>
                <a:cs typeface="Maven Pro"/>
                <a:sym typeface="Maven Pro"/>
              </a:rPr>
              <a:t>		Cần yêu cầu các nhân viên, người của nhà thầu và bên thứ ba chấp hành an toàn thông tin phù hợp với các chính sách và các thủ tục an toàn thông tin đã được thiết lập của tổ chức.</a:t>
            </a:r>
            <a:endParaRPr>
              <a:latin typeface="Maven Pro"/>
              <a:ea typeface="Maven Pro"/>
              <a:cs typeface="Maven Pro"/>
              <a:sym typeface="Maven Pro"/>
            </a:endParaRPr>
          </a:p>
          <a:p>
            <a:pPr marL="0" lvl="0" indent="0" algn="l" rtl="0">
              <a:lnSpc>
                <a:spcPct val="115000"/>
              </a:lnSpc>
              <a:spcBef>
                <a:spcPts val="0"/>
              </a:spcBef>
              <a:spcAft>
                <a:spcPts val="0"/>
              </a:spcAft>
              <a:buNone/>
            </a:pPr>
          </a:p>
          <a:p>
            <a:pPr marL="0" lvl="0" indent="0" algn="l" rtl="0">
              <a:lnSpc>
                <a:spcPct val="115000"/>
              </a:lnSpc>
              <a:spcBef>
                <a:spcPts val="0"/>
              </a:spcBef>
              <a:spcAft>
                <a:spcPts val="0"/>
              </a:spcAft>
              <a:buNone/>
            </a:pPr>
            <a:r>
              <a:rPr lang="en-US"/>
              <a: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sp>
        <p:nvSpPr>
          <p:cNvPr id="339" name="Google Shape;339;p23"/>
          <p:cNvSpPr txBox="1"/>
          <p:nvPr>
            <p:ph type="ctrTitle"/>
          </p:nvPr>
        </p:nvSpPr>
        <p:spPr>
          <a:xfrm>
            <a:off x="900775" y="247325"/>
            <a:ext cx="75591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An toàn nguồn nhân lực</a:t>
            </a:r>
            <a:endParaRPr lang="en-US"/>
          </a:p>
        </p:txBody>
      </p:sp>
      <p:sp>
        <p:nvSpPr>
          <p:cNvPr id="340" name="Google Shape;340;p23"/>
          <p:cNvSpPr txBox="1"/>
          <p:nvPr>
            <p:ph type="subTitle" idx="1"/>
          </p:nvPr>
        </p:nvSpPr>
        <p:spPr>
          <a:xfrm>
            <a:off x="824000" y="1581425"/>
            <a:ext cx="8319900" cy="35622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600"/>
              </a:spcBef>
              <a:spcAft>
                <a:spcPts val="0"/>
              </a:spcAft>
              <a:buNone/>
            </a:pPr>
            <a:r>
              <a:rPr lang="en-US" sz="1800" b="1">
                <a:latin typeface="Maven Pro"/>
                <a:ea typeface="Maven Pro"/>
                <a:cs typeface="Maven Pro"/>
                <a:sym typeface="Maven Pro"/>
              </a:rPr>
              <a:t> Xử lý kỷ luật:</a:t>
            </a:r>
            <a:endParaRPr sz="1800" b="1">
              <a:latin typeface="Maven Pro"/>
              <a:ea typeface="Maven Pro"/>
              <a:cs typeface="Maven Pro"/>
              <a:sym typeface="Maven Pro"/>
            </a:endParaRPr>
          </a:p>
          <a:p>
            <a:pPr marL="0" lvl="0" indent="457200" algn="l" rtl="0">
              <a:lnSpc>
                <a:spcPct val="115000"/>
              </a:lnSpc>
              <a:spcBef>
                <a:spcPts val="1800"/>
              </a:spcBef>
              <a:spcAft>
                <a:spcPts val="0"/>
              </a:spcAft>
              <a:buNone/>
            </a:pPr>
            <a:r>
              <a:rPr lang="en-US">
                <a:latin typeface="Maven Pro"/>
                <a:ea typeface="Maven Pro"/>
                <a:cs typeface="Maven Pro"/>
                <a:sym typeface="Maven Pro"/>
              </a:rPr>
              <a:t>Cần có một quy trình xử lý kỷ luật chính thức đối với những người có hành vi vi phạm an toàn thông tin đã cam kết.</a:t>
            </a:r>
            <a:endParaRPr>
              <a:latin typeface="Maven Pro"/>
              <a:ea typeface="Maven Pro"/>
              <a:cs typeface="Maven Pro"/>
              <a:sym typeface="Maven Pro"/>
            </a:endParaRPr>
          </a:p>
          <a:p>
            <a:pPr marL="0" lvl="0" indent="0" algn="l" rtl="0">
              <a:lnSpc>
                <a:spcPct val="115000"/>
              </a:lnSpc>
              <a:spcBef>
                <a:spcPts val="1800"/>
              </a:spcBef>
              <a:spcAft>
                <a:spcPts val="0"/>
              </a:spcAft>
              <a:buNone/>
            </a:pPr>
            <a:r>
              <a:rPr lang="en-US" sz="1800" b="1">
                <a:latin typeface="Maven Pro"/>
                <a:ea typeface="Maven Pro"/>
                <a:cs typeface="Maven Pro"/>
                <a:sym typeface="Maven Pro"/>
              </a:rPr>
              <a:t>Chấm dứt hoặc thay đổi công việc</a:t>
            </a:r>
            <a:endParaRPr sz="1800" b="1">
              <a:latin typeface="Maven Pro"/>
              <a:ea typeface="Maven Pro"/>
              <a:cs typeface="Maven Pro"/>
              <a:sym typeface="Maven Pro"/>
            </a:endParaRPr>
          </a:p>
          <a:p>
            <a:pPr marL="0" lvl="0" indent="457200" algn="l" rtl="0">
              <a:lnSpc>
                <a:spcPct val="115000"/>
              </a:lnSpc>
              <a:spcBef>
                <a:spcPts val="1800"/>
              </a:spcBef>
              <a:spcAft>
                <a:spcPts val="0"/>
              </a:spcAft>
              <a:buNone/>
            </a:pPr>
            <a:r>
              <a:rPr lang="en-US">
                <a:latin typeface="Maven Pro"/>
                <a:ea typeface="Maven Pro"/>
                <a:cs typeface="Maven Pro"/>
                <a:sym typeface="Maven Pro"/>
              </a:rPr>
              <a:t>Sự thay đổi hoặc chấm dứt công việc như là một phần quá trình bảo vệ lợi ích của tổ chức.</a:t>
            </a:r>
            <a:endParaRPr>
              <a:latin typeface="Maven Pro"/>
              <a:ea typeface="Maven Pro"/>
              <a:cs typeface="Maven Pro"/>
              <a:sym typeface="Maven Pro"/>
            </a:endParaRPr>
          </a:p>
          <a:p>
            <a:pPr marL="0" lvl="0" indent="0" algn="l" rtl="0">
              <a:lnSpc>
                <a:spcPct val="115000"/>
              </a:lnSpc>
              <a:spcBef>
                <a:spcPts val="1800"/>
              </a:spcBef>
              <a:spcAft>
                <a:spcPts val="0"/>
              </a:spcAft>
              <a:buNone/>
            </a:pPr>
            <a:r>
              <a:rPr lang="en-US" sz="1800" b="1">
                <a:latin typeface="Maven Pro"/>
                <a:ea typeface="Maven Pro"/>
                <a:cs typeface="Maven Pro"/>
                <a:sym typeface="Maven Pro"/>
              </a:rPr>
              <a:t>	</a:t>
            </a:r>
            <a:endParaRPr sz="1800" b="1">
              <a:latin typeface="Maven Pro"/>
              <a:ea typeface="Maven Pro"/>
              <a:cs typeface="Maven Pro"/>
              <a:sym typeface="Maven Pro"/>
            </a:endParaRPr>
          </a:p>
          <a:p>
            <a:pPr marL="0" lvl="0" indent="0" algn="l" rtl="0">
              <a:spcBef>
                <a:spcPts val="180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24"/>
          <p:cNvSpPr txBox="1"/>
          <p:nvPr>
            <p:ph type="ctrTitle"/>
          </p:nvPr>
        </p:nvSpPr>
        <p:spPr>
          <a:xfrm>
            <a:off x="685800" y="324088"/>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Quản lý tài sản</a:t>
            </a:r>
            <a:endParaRPr lang="en-US"/>
          </a:p>
        </p:txBody>
      </p:sp>
      <p:sp>
        <p:nvSpPr>
          <p:cNvPr id="346" name="Google Shape;346;p24"/>
          <p:cNvSpPr txBox="1"/>
          <p:nvPr>
            <p:ph type="subTitle" idx="1"/>
          </p:nvPr>
        </p:nvSpPr>
        <p:spPr>
          <a:xfrm>
            <a:off x="824000" y="1842450"/>
            <a:ext cx="7989000" cy="303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b="1">
                <a:latin typeface="Maven Pro"/>
                <a:ea typeface="Maven Pro"/>
                <a:cs typeface="Maven Pro"/>
                <a:sym typeface="Maven Pro"/>
              </a:rPr>
              <a:t>Trách nhiệm đối với tài sản</a:t>
            </a:r>
            <a:endParaRPr sz="1800" b="1">
              <a:latin typeface="Maven Pro"/>
              <a:ea typeface="Maven Pro"/>
              <a:cs typeface="Maven Pro"/>
              <a:sym typeface="Maven Pro"/>
            </a:endParaRPr>
          </a:p>
          <a:p>
            <a:pPr marL="0" lvl="0" indent="0" algn="l" rtl="0">
              <a:spcBef>
                <a:spcPts val="0"/>
              </a:spcBef>
              <a:spcAft>
                <a:spcPts val="0"/>
              </a:spcAft>
              <a:buNone/>
            </a:pPr>
            <a:r>
              <a:rPr lang="en-US">
                <a:latin typeface="Maven Pro"/>
                <a:ea typeface="Maven Pro"/>
                <a:cs typeface="Maven Pro"/>
                <a:sym typeface="Maven Pro"/>
              </a:rPr>
              <a:t>	</a:t>
            </a:r>
            <a:r>
              <a:rPr lang="en-US" b="1">
                <a:latin typeface="Maven Pro"/>
                <a:ea typeface="Maven Pro"/>
                <a:cs typeface="Maven Pro"/>
                <a:sym typeface="Maven Pro"/>
              </a:rPr>
              <a:t>Mục tiêu</a:t>
            </a:r>
            <a:r>
              <a:rPr lang="en-US">
                <a:latin typeface="Maven Pro"/>
                <a:ea typeface="Maven Pro"/>
                <a:cs typeface="Maven Pro"/>
                <a:sym typeface="Maven Pro"/>
              </a:rPr>
              <a:t>: Xác định tài sản của tổ chức và xác định trách nhiệm bảo vệ thích hợp.</a:t>
            </a:r>
            <a:endParaRPr>
              <a:latin typeface="Maven Pro"/>
              <a:ea typeface="Maven Pro"/>
              <a:cs typeface="Maven Pro"/>
              <a:sym typeface="Maven Pro"/>
            </a:endParaRPr>
          </a:p>
          <a:p>
            <a:pPr marL="0" lvl="0" indent="457200" algn="l" rtl="0">
              <a:spcBef>
                <a:spcPts val="0"/>
              </a:spcBef>
              <a:spcAft>
                <a:spcPts val="0"/>
              </a:spcAft>
              <a:buNone/>
            </a:pPr>
            <a:r>
              <a:rPr lang="en-US" b="1">
                <a:latin typeface="Maven Pro"/>
                <a:ea typeface="Maven Pro"/>
                <a:cs typeface="Maven Pro"/>
                <a:sym typeface="Maven Pro"/>
              </a:rPr>
              <a:t>Kiểm kê tài sản</a:t>
            </a:r>
            <a:endParaRPr b="1">
              <a:latin typeface="Maven Pro"/>
              <a:ea typeface="Maven Pro"/>
              <a:cs typeface="Maven Pro"/>
              <a:sym typeface="Maven Pro"/>
            </a:endParaRPr>
          </a:p>
          <a:p>
            <a:pPr marL="457200" lvl="0" indent="0" algn="l" rtl="0">
              <a:spcBef>
                <a:spcPts val="0"/>
              </a:spcBef>
              <a:spcAft>
                <a:spcPts val="0"/>
              </a:spcAft>
              <a:buNone/>
            </a:pPr>
            <a:r>
              <a:rPr lang="en-US">
                <a:latin typeface="Maven Pro"/>
                <a:ea typeface="Maven Pro"/>
                <a:cs typeface="Maven Pro"/>
                <a:sym typeface="Maven Pro"/>
              </a:rPr>
              <a:t>	Các loại tài sản khác gắn liền với thông tin và các thiết bị xử lý thông tin cần được xác định và một bản kiểm kê những tài sản này phải được xây dựng và duy trì.</a:t>
            </a:r>
            <a:endParaRPr>
              <a:latin typeface="Maven Pro"/>
              <a:ea typeface="Maven Pro"/>
              <a:cs typeface="Maven Pro"/>
              <a:sym typeface="Maven Pro"/>
            </a:endParaRPr>
          </a:p>
          <a:p>
            <a:pPr marL="0" lvl="0" indent="0" algn="l" rtl="0">
              <a:spcBef>
                <a:spcPts val="0"/>
              </a:spcBef>
              <a:spcAft>
                <a:spcPts val="0"/>
              </a:spcAft>
              <a:buNone/>
            </a:pPr>
            <a:r>
              <a:rPr lang="en-US">
                <a:latin typeface="Maven Pro"/>
                <a:ea typeface="Maven Pro"/>
                <a:cs typeface="Maven Pro"/>
                <a:sym typeface="Maven Pro"/>
              </a:rPr>
              <a:t>	</a:t>
            </a:r>
            <a:r>
              <a:rPr lang="en-US" b="1">
                <a:latin typeface="Maven Pro"/>
                <a:ea typeface="Maven Pro"/>
                <a:cs typeface="Maven Pro"/>
                <a:sym typeface="Maven Pro"/>
              </a:rPr>
              <a:t>Quyền sở hữu tài sản thông tin</a:t>
            </a:r>
            <a:endParaRPr b="1">
              <a:latin typeface="Maven Pro"/>
              <a:ea typeface="Maven Pro"/>
              <a:cs typeface="Maven Pro"/>
              <a:sym typeface="Maven Pro"/>
            </a:endParaRPr>
          </a:p>
          <a:p>
            <a:pPr marL="0" lvl="0" indent="0" algn="l" rtl="0">
              <a:spcBef>
                <a:spcPts val="0"/>
              </a:spcBef>
              <a:spcAft>
                <a:spcPts val="0"/>
              </a:spcAft>
              <a:buNone/>
            </a:pPr>
            <a:r>
              <a:rPr lang="en-US">
                <a:latin typeface="Maven Pro"/>
                <a:ea typeface="Maven Pro"/>
                <a:cs typeface="Maven Pro"/>
                <a:sym typeface="Maven Pro"/>
              </a:rPr>
              <a:t>		Tài sản được duy trì trong bảng kiểm kê cần phải có chủ sở hữu.</a:t>
            </a:r>
            <a:endParaRPr>
              <a:latin typeface="Maven Pro"/>
              <a:ea typeface="Maven Pro"/>
              <a:cs typeface="Maven Pro"/>
              <a:sym typeface="Maven Pro"/>
            </a:endParaRPr>
          </a:p>
          <a:p>
            <a:pPr marL="0" lvl="0" indent="0" algn="l" rtl="0">
              <a:spcBef>
                <a:spcPts val="0"/>
              </a:spcBef>
              <a:spcAft>
                <a:spcPts val="0"/>
              </a:spcAft>
              <a:buNone/>
            </a:pPr>
            <a:r>
              <a:rPr lang="en-US">
                <a:latin typeface="Maven Pro"/>
                <a:ea typeface="Maven Pro"/>
                <a:cs typeface="Maven Pro"/>
                <a:sym typeface="Maven Pro"/>
              </a:rPr>
              <a:t>	</a:t>
            </a:r>
            <a:endParaRPr>
              <a:latin typeface="Maven Pro"/>
              <a:ea typeface="Maven Pro"/>
              <a:cs typeface="Maven Pro"/>
              <a:sym typeface="Maven Pro"/>
            </a:endParaRPr>
          </a:p>
          <a:p>
            <a:pPr marL="0" lvl="0" indent="0" algn="l" rtl="0">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50" name="Shape 350"/>
        <p:cNvGrpSpPr/>
        <p:nvPr/>
      </p:nvGrpSpPr>
      <p:grpSpPr>
        <a:xfrm>
          <a:off x="0" y="0"/>
          <a:ext cx="0" cy="0"/>
          <a:chOff x="0" y="0"/>
          <a:chExt cx="0" cy="0"/>
        </a:xfrm>
      </p:grpSpPr>
      <p:sp>
        <p:nvSpPr>
          <p:cNvPr id="351" name="Google Shape;351;p25"/>
          <p:cNvSpPr txBox="1"/>
          <p:nvPr>
            <p:ph type="ctrTitle"/>
          </p:nvPr>
        </p:nvSpPr>
        <p:spPr>
          <a:xfrm>
            <a:off x="824000" y="63125"/>
            <a:ext cx="78663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Kiểm soát truy cập</a:t>
            </a:r>
            <a:endParaRPr lang="en-US"/>
          </a:p>
        </p:txBody>
      </p:sp>
      <p:sp>
        <p:nvSpPr>
          <p:cNvPr id="352" name="Google Shape;352;p25"/>
          <p:cNvSpPr txBox="1"/>
          <p:nvPr>
            <p:ph type="subTitle" idx="1"/>
          </p:nvPr>
        </p:nvSpPr>
        <p:spPr>
          <a:xfrm>
            <a:off x="445250" y="1673550"/>
            <a:ext cx="8444700" cy="3208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800" b="1">
                <a:latin typeface="Maven Pro"/>
                <a:ea typeface="Maven Pro"/>
                <a:cs typeface="Maven Pro"/>
                <a:sym typeface="Maven Pro"/>
              </a:rPr>
              <a:t>Mục tiêu</a:t>
            </a:r>
            <a:r>
              <a:rPr lang="en-US">
                <a:latin typeface="Maven Pro"/>
                <a:ea typeface="Maven Pro"/>
                <a:cs typeface="Maven Pro"/>
                <a:sym typeface="Maven Pro"/>
              </a:rPr>
              <a:t>: Giới hạn việc truy cập thông tin và các phương tiện xử lý thông tin.</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Chính sách kiểm soát truy cập:</a:t>
            </a:r>
            <a:endParaRPr sz="1800" b="1">
              <a:latin typeface="Maven Pro"/>
              <a:ea typeface="Maven Pro"/>
              <a:cs typeface="Maven Pro"/>
              <a:sym typeface="Maven Pro"/>
            </a:endParaRPr>
          </a:p>
          <a:p>
            <a:pPr marL="457200" lvl="0" indent="457200" algn="l" rtl="0">
              <a:lnSpc>
                <a:spcPct val="115000"/>
              </a:lnSpc>
              <a:spcBef>
                <a:spcPts val="0"/>
              </a:spcBef>
              <a:spcAft>
                <a:spcPts val="0"/>
              </a:spcAft>
              <a:buNone/>
            </a:pPr>
            <a:r>
              <a:rPr lang="en-US">
                <a:latin typeface="Maven Pro"/>
                <a:ea typeface="Maven Pro"/>
                <a:cs typeface="Maven Pro"/>
                <a:sym typeface="Maven Pro"/>
              </a:rPr>
              <a:t>Chính sách kiểm soát truy cập cần được thiết lập, lập tài liệu và soát xét dựa trên các yêu cầu nghiệp vụ và an toàn đối với các truy cập.</a:t>
            </a:r>
            <a:endParaRPr>
              <a:latin typeface="Maven Pro"/>
              <a:ea typeface="Maven Pro"/>
              <a:cs typeface="Maven Pro"/>
              <a:sym typeface="Maven Pro"/>
            </a:endParaRPr>
          </a:p>
          <a:p>
            <a:pPr marL="457200" lvl="0" indent="457200" algn="l" rtl="0">
              <a:lnSpc>
                <a:spcPct val="115000"/>
              </a:lnSpc>
              <a:spcBef>
                <a:spcPts val="0"/>
              </a:spcBef>
              <a:spcAft>
                <a:spcPts val="0"/>
              </a:spcAft>
              <a:buNone/>
            </a:pPr>
            <a:r>
              <a:rPr lang="en-US">
                <a:latin typeface="Maven Pro"/>
                <a:ea typeface="Maven Pro"/>
                <a:cs typeface="Maven Pro"/>
                <a:sym typeface="Maven Pro"/>
              </a:rPr>
              <a:t>Các chủ sở hữu xác định các quy tắc kiểm soát truy cập một cách phù hợp, các quyền truy cập và các hạn chế đối với các vai trò người dùng cụ thể với mức độ chi tiết và chặt chẽ </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Kiểm soát truy cập người dùng:</a:t>
            </a:r>
            <a:endParaRPr>
              <a:latin typeface="Maven Pro"/>
              <a:ea typeface="Maven Pro"/>
              <a:cs typeface="Maven Pro"/>
              <a:sym typeface="Maven Pro"/>
            </a:endParaRPr>
          </a:p>
          <a:p>
            <a:pPr marL="0" lvl="0" indent="457200" algn="l" rtl="0">
              <a:lnSpc>
                <a:spcPct val="115000"/>
              </a:lnSpc>
              <a:spcBef>
                <a:spcPts val="0"/>
              </a:spcBef>
              <a:spcAft>
                <a:spcPts val="0"/>
              </a:spcAft>
              <a:buNone/>
            </a:pPr>
            <a:r>
              <a:rPr lang="en-US">
                <a:latin typeface="Maven Pro"/>
                <a:ea typeface="Maven Pro"/>
                <a:cs typeface="Maven Pro"/>
                <a:sym typeface="Maven Pro"/>
              </a:rPr>
              <a:t>Mục tiêu: đảm bảo người dùng hợp lệ được truy cập và ngăn chặn những người dùng không hợp lệ truy cập trái phép tới các hệ thống thông tin</a:t>
            </a:r>
            <a:endParaRPr>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26"/>
          <p:cNvSpPr txBox="1"/>
          <p:nvPr>
            <p:ph type="ctrTitle"/>
          </p:nvPr>
        </p:nvSpPr>
        <p:spPr>
          <a:xfrm>
            <a:off x="762575" y="308775"/>
            <a:ext cx="55017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Kiểm soát truy cập</a:t>
            </a:r>
            <a:endParaRPr lang="en-US"/>
          </a:p>
          <a:p>
            <a:pPr marL="0" lvl="0" indent="0" algn="l" rtl="0">
              <a:spcBef>
                <a:spcPts val="0"/>
              </a:spcBef>
              <a:spcAft>
                <a:spcPts val="0"/>
              </a:spcAft>
              <a:buNone/>
            </a:pPr>
          </a:p>
        </p:txBody>
      </p:sp>
      <p:sp>
        <p:nvSpPr>
          <p:cNvPr id="358" name="Google Shape;358;p26"/>
          <p:cNvSpPr txBox="1"/>
          <p:nvPr>
            <p:ph type="subTitle" idx="1"/>
          </p:nvPr>
        </p:nvSpPr>
        <p:spPr>
          <a:xfrm>
            <a:off x="684900" y="1813175"/>
            <a:ext cx="7774200" cy="2731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800" b="1">
                <a:latin typeface="Maven Pro"/>
                <a:ea typeface="Maven Pro"/>
                <a:cs typeface="Maven Pro"/>
                <a:sym typeface="Maven Pro"/>
              </a:rPr>
              <a:t>Các trách nhiệm người dùng:</a:t>
            </a:r>
            <a:endParaRPr sz="1800" b="1">
              <a:latin typeface="Maven Pro"/>
              <a:ea typeface="Maven Pro"/>
              <a:cs typeface="Maven Pro"/>
              <a:sym typeface="Maven Pro"/>
            </a:endParaRPr>
          </a:p>
          <a:p>
            <a:pPr marL="457200" lvl="0" indent="457200" algn="l" rtl="0">
              <a:lnSpc>
                <a:spcPct val="115000"/>
              </a:lnSpc>
              <a:spcBef>
                <a:spcPts val="0"/>
              </a:spcBef>
              <a:spcAft>
                <a:spcPts val="0"/>
              </a:spcAft>
              <a:buNone/>
            </a:pPr>
            <a:r>
              <a:rPr lang="en-US">
                <a:latin typeface="Maven Pro"/>
                <a:ea typeface="Maven Pro"/>
                <a:cs typeface="Maven Pro"/>
                <a:sym typeface="Maven Pro"/>
              </a:rPr>
              <a:t>Mục tiêu: Nhằm làm cho người dùng có trách nhiệm đảm bảo an toàn thông tin xác thực của họ.</a:t>
            </a:r>
            <a:endParaRPr>
              <a:latin typeface="Maven Pro"/>
              <a:ea typeface="Maven Pro"/>
              <a:cs typeface="Maven Pro"/>
              <a:sym typeface="Maven Pro"/>
            </a:endParaRPr>
          </a:p>
          <a:p>
            <a:pPr marL="457200" lvl="0" indent="457200" algn="l" rtl="0">
              <a:lnSpc>
                <a:spcPct val="115000"/>
              </a:lnSpc>
              <a:spcBef>
                <a:spcPts val="0"/>
              </a:spcBef>
              <a:spcAft>
                <a:spcPts val="0"/>
              </a:spcAft>
              <a:buNone/>
            </a:pP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Kiểm soát truy cập vào hệ thống và ứng dụng:</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Việc truy cập đến mã nguồn của chương trình cần được giới hạn chặt chẽ.</a:t>
            </a:r>
            <a:endParaRPr>
              <a:latin typeface="Maven Pro"/>
              <a:ea typeface="Maven Pro"/>
              <a:cs typeface="Maven Pro"/>
              <a:sym typeface="Maven Pro"/>
            </a:endParaRPr>
          </a:p>
          <a:p>
            <a:pPr marL="457200" lvl="0" indent="457200" algn="l" rtl="0">
              <a:lnSpc>
                <a:spcPct val="115000"/>
              </a:lnSpc>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p27"/>
          <p:cNvSpPr txBox="1"/>
          <p:nvPr>
            <p:ph type="ctrTitle"/>
          </p:nvPr>
        </p:nvSpPr>
        <p:spPr>
          <a:xfrm>
            <a:off x="762575" y="308775"/>
            <a:ext cx="5501700" cy="1182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Mật mã</a:t>
            </a:r>
            <a:endParaRPr lang="en-US"/>
          </a:p>
        </p:txBody>
      </p:sp>
      <p:sp>
        <p:nvSpPr>
          <p:cNvPr id="364" name="Google Shape;364;p27"/>
          <p:cNvSpPr txBox="1"/>
          <p:nvPr>
            <p:ph type="subTitle" idx="1"/>
          </p:nvPr>
        </p:nvSpPr>
        <p:spPr>
          <a:xfrm>
            <a:off x="762575" y="1259635"/>
            <a:ext cx="7774200" cy="3391800"/>
          </a:xfrm>
          <a:prstGeom prst="rect">
            <a:avLst/>
          </a:prstGeom>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None/>
            </a:pPr>
            <a:r>
              <a:rPr lang="en-US">
                <a:latin typeface="Maven Pro"/>
                <a:ea typeface="Maven Pro"/>
                <a:cs typeface="Maven Pro"/>
                <a:sym typeface="Maven Pro"/>
              </a:rPr>
              <a:t>	</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Kiểm soát mật mã</a:t>
            </a:r>
            <a:endParaRPr sz="1800" b="1">
              <a:latin typeface="Maven Pro"/>
              <a:ea typeface="Maven Pro"/>
              <a:cs typeface="Maven Pro"/>
              <a:sym typeface="Maven Pro"/>
            </a:endParaRPr>
          </a:p>
          <a:p>
            <a:pPr marL="457200" lvl="0" indent="457200" algn="l" rtl="0">
              <a:lnSpc>
                <a:spcPct val="115000"/>
              </a:lnSpc>
              <a:spcBef>
                <a:spcPts val="0"/>
              </a:spcBef>
              <a:spcAft>
                <a:spcPts val="0"/>
              </a:spcAft>
              <a:buNone/>
            </a:pPr>
            <a:r>
              <a:rPr lang="en-US" b="1">
                <a:latin typeface="Maven Pro"/>
                <a:ea typeface="Maven Pro"/>
                <a:cs typeface="Maven Pro"/>
                <a:sym typeface="Maven Pro"/>
              </a:rPr>
              <a:t>Mục tiêu</a:t>
            </a:r>
            <a:r>
              <a:rPr lang="en-US">
                <a:latin typeface="Maven Pro"/>
                <a:ea typeface="Maven Pro"/>
                <a:cs typeface="Maven Pro"/>
                <a:sym typeface="Maven Pro"/>
              </a:rPr>
              <a:t>: Nhằm bảo vệ tính bí mật, xác thực và/hoặc tính toàn vẹn của thông tin bằng việc sử dụng hiệu quả và thích hợp mật mã.</a:t>
            </a:r>
            <a:endParaRPr>
              <a:latin typeface="Maven Pro"/>
              <a:ea typeface="Maven Pro"/>
              <a:cs typeface="Maven Pro"/>
              <a:sym typeface="Maven Pro"/>
            </a:endParaRPr>
          </a:p>
          <a:p>
            <a:pPr marL="457200" lvl="0" indent="457200" algn="l" rtl="0">
              <a:lnSpc>
                <a:spcPct val="115000"/>
              </a:lnSpc>
              <a:spcBef>
                <a:spcPts val="0"/>
              </a:spcBef>
              <a:spcAft>
                <a:spcPts val="0"/>
              </a:spcAft>
              <a:buNone/>
            </a:pPr>
            <a:endParaRPr>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a:t>
            </a:r>
            <a:r>
              <a:rPr lang="en-US" b="1">
                <a:latin typeface="Maven Pro"/>
                <a:ea typeface="Maven Pro"/>
                <a:cs typeface="Maven Pro"/>
                <a:sym typeface="Maven Pro"/>
              </a:rPr>
              <a:t>Chính sách sử dụng các kiểm soát mật mã:</a:t>
            </a:r>
            <a:endParaRPr b="1">
              <a:latin typeface="Maven Pro"/>
              <a:ea typeface="Maven Pro"/>
              <a:cs typeface="Maven Pro"/>
              <a:sym typeface="Maven Pro"/>
            </a:endParaRPr>
          </a:p>
          <a:p>
            <a:pPr marL="914400" lvl="0" indent="457200" algn="l" rtl="0">
              <a:lnSpc>
                <a:spcPct val="115000"/>
              </a:lnSpc>
              <a:spcBef>
                <a:spcPts val="0"/>
              </a:spcBef>
              <a:spcAft>
                <a:spcPts val="0"/>
              </a:spcAft>
              <a:buNone/>
            </a:pPr>
            <a:r>
              <a:rPr lang="en-US">
                <a:latin typeface="Maven Pro"/>
                <a:ea typeface="Maven Pro"/>
                <a:cs typeface="Maven Pro"/>
                <a:sym typeface="Maven Pro"/>
              </a:rPr>
              <a:t>Một chính sách về việc sử dụng các kiểm soát mật mã để bảo vệ thông tin cần được xây dựng và triển khai.</a:t>
            </a:r>
            <a:endParaRPr>
              <a:latin typeface="Maven Pro"/>
              <a:ea typeface="Maven Pro"/>
              <a:cs typeface="Maven Pro"/>
              <a:sym typeface="Maven Pro"/>
            </a:endParaRPr>
          </a:p>
          <a:p>
            <a:pPr marL="0" lvl="0" indent="0" algn="l" rtl="0">
              <a:lnSpc>
                <a:spcPct val="115000"/>
              </a:lnSpc>
              <a:spcBef>
                <a:spcPts val="0"/>
              </a:spcBef>
              <a:spcAft>
                <a:spcPts val="0"/>
              </a:spcAft>
              <a:buNone/>
            </a:pPr>
            <a:endParaRPr>
              <a:latin typeface="Maven Pro"/>
              <a:ea typeface="Maven Pro"/>
              <a:cs typeface="Maven Pro"/>
              <a:sym typeface="Maven Pro"/>
            </a:endParaRPr>
          </a:p>
          <a:p>
            <a:pPr marL="914400" lvl="0" indent="0" algn="l" rtl="0">
              <a:lnSpc>
                <a:spcPct val="115000"/>
              </a:lnSpc>
              <a:spcBef>
                <a:spcPts val="0"/>
              </a:spcBef>
              <a:spcAft>
                <a:spcPts val="0"/>
              </a:spcAft>
              <a:buNone/>
            </a:pPr>
            <a:r>
              <a:rPr lang="en-US" b="1">
                <a:latin typeface="Maven Pro"/>
                <a:ea typeface="Maven Pro"/>
                <a:cs typeface="Maven Pro"/>
                <a:sym typeface="Maven Pro"/>
              </a:rPr>
              <a:t>Quản lý khóa:</a:t>
            </a:r>
            <a:endParaRPr b="1">
              <a:latin typeface="Maven Pro"/>
              <a:ea typeface="Maven Pro"/>
              <a:cs typeface="Maven Pro"/>
              <a:sym typeface="Maven Pro"/>
            </a:endParaRPr>
          </a:p>
          <a:p>
            <a:pPr marL="914400" lvl="0" indent="0" algn="l" rtl="0">
              <a:lnSpc>
                <a:spcPct val="115000"/>
              </a:lnSpc>
              <a:spcBef>
                <a:spcPts val="0"/>
              </a:spcBef>
              <a:spcAft>
                <a:spcPts val="0"/>
              </a:spcAft>
              <a:buNone/>
            </a:pPr>
            <a:r>
              <a:rPr lang="en-US">
                <a:latin typeface="Maven Pro"/>
                <a:ea typeface="Maven Pro"/>
                <a:cs typeface="Maven Pro"/>
                <a:sym typeface="Maven Pro"/>
              </a:rPr>
              <a:t>	Một chính sách về sử dụng, bảo vệ và thời gian sống của các khóa mật mã cần được phát triển và thực hiện thông qua toàn bộ chu kỳ của chúng.</a:t>
            </a:r>
            <a:endParaRPr>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28"/>
          <p:cNvSpPr txBox="1"/>
          <p:nvPr>
            <p:ph type="ctrTitle"/>
          </p:nvPr>
        </p:nvSpPr>
        <p:spPr>
          <a:xfrm>
            <a:off x="824000" y="-210425"/>
            <a:ext cx="71292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An toàn vật lý và môi trường</a:t>
            </a:r>
            <a:endParaRPr lang="en-US"/>
          </a:p>
        </p:txBody>
      </p:sp>
      <p:sp>
        <p:nvSpPr>
          <p:cNvPr id="370" name="Google Shape;370;p28"/>
          <p:cNvSpPr txBox="1"/>
          <p:nvPr>
            <p:ph type="subTitle" idx="1"/>
          </p:nvPr>
        </p:nvSpPr>
        <p:spPr>
          <a:xfrm>
            <a:off x="824000" y="1198725"/>
            <a:ext cx="7973700" cy="35313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n-US" sz="1800" b="1"/>
              <a:t>Mục tiêu</a:t>
            </a:r>
            <a:r>
              <a:rPr lang="en-US" sz="1800"/>
              <a:t>:</a:t>
            </a:r>
            <a:r>
              <a:rPr lang="en-US"/>
              <a:t> Nhằm ngăn chặn sự truy cập vật lý trái phép, làm hư hại và can thiệp vào thông tin và các phương tiện xử lý thông tin của tổ chức.</a:t>
            </a:r>
            <a:endParaRPr lang="en-US"/>
          </a:p>
          <a:p>
            <a:pPr marL="0" lvl="0" indent="0" algn="l" rtl="0">
              <a:lnSpc>
                <a:spcPct val="115000"/>
              </a:lnSpc>
              <a:spcBef>
                <a:spcPts val="0"/>
              </a:spcBef>
              <a:spcAft>
                <a:spcPts val="0"/>
              </a:spcAft>
              <a:buNone/>
            </a:pPr>
            <a:r>
              <a:rPr lang="en-US" sz="1800" b="1"/>
              <a:t>Vành đai an toàn vật lý:</a:t>
            </a:r>
            <a:endParaRPr sz="1800" b="1"/>
          </a:p>
          <a:p>
            <a:pPr marL="0" lvl="0" indent="0" algn="l" rtl="0">
              <a:lnSpc>
                <a:spcPct val="115000"/>
              </a:lnSpc>
              <a:spcBef>
                <a:spcPts val="0"/>
              </a:spcBef>
              <a:spcAft>
                <a:spcPts val="0"/>
              </a:spcAft>
              <a:buNone/>
            </a:pPr>
            <a:r>
              <a:rPr lang="en-US"/>
              <a:t>	Vành đai an toàn (như tường, cổng ra/vào có kiểm soát bằng thẻ hoặc bàn tiếp tân) phải được sử dụng để bảo vệ các khu vực chứa thông tin và phương tiện xử lý thông tin.</a:t>
            </a:r>
            <a:endParaRPr lang="en-US"/>
          </a:p>
          <a:p>
            <a:pPr marL="0" lvl="0" indent="0" algn="l" rtl="0">
              <a:lnSpc>
                <a:spcPct val="115000"/>
              </a:lnSpc>
              <a:spcBef>
                <a:spcPts val="0"/>
              </a:spcBef>
              <a:spcAft>
                <a:spcPts val="0"/>
              </a:spcAft>
              <a:buNone/>
            </a:pPr>
            <a:r>
              <a:rPr lang="en-US" sz="1800" b="1"/>
              <a:t>Kiểm soát lối vào vật lý:</a:t>
            </a:r>
            <a:endParaRPr sz="1800" b="1"/>
          </a:p>
          <a:p>
            <a:pPr marL="0" lvl="0" indent="0" algn="l" rtl="0">
              <a:lnSpc>
                <a:spcPct val="115000"/>
              </a:lnSpc>
              <a:spcBef>
                <a:spcPts val="0"/>
              </a:spcBef>
              <a:spcAft>
                <a:spcPts val="0"/>
              </a:spcAft>
              <a:buNone/>
            </a:pPr>
            <a:r>
              <a:rPr lang="en-US"/>
              <a:t>	Các khu vực cần được bảo vệ bằng các biện pháp kiểm soát lối vào thích hợp nhằm đảm bảo chỉ những người có quyền mới được phép truy cập.</a:t>
            </a:r>
            <a:br>
              <a:rPr lang="en-US"/>
            </a:br>
            <a:r>
              <a:rPr lang="en-US" sz="1800" b="1"/>
              <a:t>Bảo vệ các văn phòng, phòng làm việc và vật dụng:</a:t>
            </a:r>
            <a:endParaRPr sz="1800" b="1"/>
          </a:p>
          <a:p>
            <a:pPr marL="0" lvl="0" indent="0" algn="l" rtl="0">
              <a:lnSpc>
                <a:spcPct val="115000"/>
              </a:lnSpc>
              <a:spcBef>
                <a:spcPts val="0"/>
              </a:spcBef>
              <a:spcAft>
                <a:spcPts val="0"/>
              </a:spcAft>
              <a:buNone/>
            </a:pPr>
            <a:r>
              <a:rPr lang="en-US"/>
              <a:t>	Biện pháp bảo vệ an toàn vật lý cho các văn phòng, phòng làm việc và vật dụng cần được thiết kế và áp dụng.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74" name="Shape 374"/>
        <p:cNvGrpSpPr/>
        <p:nvPr/>
      </p:nvGrpSpPr>
      <p:grpSpPr>
        <a:xfrm>
          <a:off x="0" y="0"/>
          <a:ext cx="0" cy="0"/>
          <a:chOff x="0" y="0"/>
          <a:chExt cx="0" cy="0"/>
        </a:xfrm>
      </p:grpSpPr>
      <p:sp>
        <p:nvSpPr>
          <p:cNvPr id="375" name="Google Shape;375;p29"/>
          <p:cNvSpPr txBox="1"/>
          <p:nvPr>
            <p:ph type="ctrTitle"/>
          </p:nvPr>
        </p:nvSpPr>
        <p:spPr>
          <a:xfrm>
            <a:off x="824000" y="0"/>
            <a:ext cx="74517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An toàn vật lý và môi trường</a:t>
            </a:r>
            <a:endParaRPr lang="en-US"/>
          </a:p>
          <a:p>
            <a:pPr marL="0" lvl="0" indent="0" algn="l" rtl="0">
              <a:spcBef>
                <a:spcPts val="0"/>
              </a:spcBef>
              <a:spcAft>
                <a:spcPts val="0"/>
              </a:spcAft>
              <a:buNone/>
            </a:pPr>
          </a:p>
        </p:txBody>
      </p:sp>
      <p:sp>
        <p:nvSpPr>
          <p:cNvPr id="376" name="Google Shape;376;p29"/>
          <p:cNvSpPr txBox="1"/>
          <p:nvPr>
            <p:ph type="subTitle" idx="1"/>
          </p:nvPr>
        </p:nvSpPr>
        <p:spPr>
          <a:xfrm>
            <a:off x="770025" y="1019655"/>
            <a:ext cx="8127300" cy="353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b="1">
                <a:latin typeface="Maven Pro"/>
                <a:ea typeface="Maven Pro"/>
                <a:cs typeface="Maven Pro"/>
                <a:sym typeface="Maven Pro"/>
              </a:rPr>
              <a:t>Bảo vệ chống lại các mối đe dọa từ bên ngoài và từ môi trường:</a:t>
            </a:r>
            <a:endParaRPr sz="1800" b="1">
              <a:latin typeface="Maven Pro"/>
              <a:ea typeface="Maven Pro"/>
              <a:cs typeface="Maven Pro"/>
              <a:sym typeface="Maven Pro"/>
            </a:endParaRPr>
          </a:p>
          <a:p>
            <a:pPr marL="0" lvl="0" indent="0" algn="l" rtl="0">
              <a:spcBef>
                <a:spcPts val="0"/>
              </a:spcBef>
              <a:spcAft>
                <a:spcPts val="0"/>
              </a:spcAft>
              <a:buNone/>
            </a:pPr>
            <a:r>
              <a:rPr lang="en-US">
                <a:latin typeface="Maven Pro"/>
                <a:ea typeface="Maven Pro"/>
                <a:cs typeface="Maven Pro"/>
                <a:sym typeface="Maven Pro"/>
              </a:rPr>
              <a:t>	Biện pháp bảo vệ vật lý chống lại những thảm họa thiên nhiên, các cuộc tấn công mã độc hoặc sự cố cần được thiết kế và áp dụng.</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Làm việc trong các khu vực an toàn:</a:t>
            </a:r>
            <a:endParaRPr sz="1800" b="1">
              <a:latin typeface="Maven Pro"/>
              <a:ea typeface="Maven Pro"/>
              <a:cs typeface="Maven Pro"/>
              <a:sym typeface="Maven Pro"/>
            </a:endParaRPr>
          </a:p>
          <a:p>
            <a:pPr marL="0" lvl="0" indent="0" algn="l" rtl="0">
              <a:spcBef>
                <a:spcPts val="0"/>
              </a:spcBef>
              <a:spcAft>
                <a:spcPts val="0"/>
              </a:spcAft>
              <a:buNone/>
            </a:pPr>
            <a:r>
              <a:rPr lang="en-US">
                <a:latin typeface="Maven Pro"/>
                <a:ea typeface="Maven Pro"/>
                <a:cs typeface="Maven Pro"/>
                <a:sym typeface="Maven Pro"/>
              </a:rPr>
              <a:t>	Thủ tục làm việc trong các khu vực an toàn cần được thiết kế và áp dụng.</a:t>
            </a:r>
            <a:endParaRPr>
              <a:latin typeface="Maven Pro"/>
              <a:ea typeface="Maven Pro"/>
              <a:cs typeface="Maven Pro"/>
              <a:sym typeface="Maven Pro"/>
            </a:endParaRPr>
          </a:p>
          <a:p>
            <a:pPr marL="457200" lvl="0" indent="0" algn="l" rtl="0">
              <a:spcBef>
                <a:spcPts val="0"/>
              </a:spcBef>
              <a:spcAft>
                <a:spcPts val="0"/>
              </a:spcAft>
              <a:buNone/>
            </a:pPr>
            <a:r>
              <a:rPr lang="en-US">
                <a:latin typeface="Maven Pro"/>
                <a:ea typeface="Maven Pro"/>
                <a:cs typeface="Maven Pro"/>
                <a:sym typeface="Maven Pro"/>
              </a:rPr>
              <a:t>Nhân viên làm việc chỉ cần biết đến các khu vực an toàn và các hoạt động ở trong khu vực này ở mức độ cần phải biết;</a:t>
            </a:r>
            <a:endParaRPr>
              <a:latin typeface="Maven Pro"/>
              <a:ea typeface="Maven Pro"/>
              <a:cs typeface="Maven Pro"/>
              <a:sym typeface="Maven Pro"/>
            </a:endParaRPr>
          </a:p>
          <a:p>
            <a:pPr marL="0" lvl="0" indent="0" algn="l" rtl="0">
              <a:spcBef>
                <a:spcPts val="0"/>
              </a:spcBef>
              <a:spcAft>
                <a:spcPts val="0"/>
              </a:spcAft>
              <a:buNone/>
            </a:pPr>
            <a:r>
              <a:rPr lang="en-US">
                <a:latin typeface="Maven Pro"/>
                <a:ea typeface="Maven Pro"/>
                <a:cs typeface="Maven Pro"/>
                <a:sym typeface="Maven Pro"/>
              </a:rPr>
              <a:t>C</a:t>
            </a:r>
            <a:r>
              <a:rPr lang="en-US" sz="1800" b="1">
                <a:latin typeface="Maven Pro"/>
                <a:ea typeface="Maven Pro"/>
                <a:cs typeface="Maven Pro"/>
                <a:sym typeface="Maven Pro"/>
              </a:rPr>
              <a:t>ác khu vực phân phối và tập kết hàng:</a:t>
            </a:r>
            <a:endParaRPr sz="1800" b="1">
              <a:latin typeface="Maven Pro"/>
              <a:ea typeface="Maven Pro"/>
              <a:cs typeface="Maven Pro"/>
              <a:sym typeface="Maven Pro"/>
            </a:endParaRPr>
          </a:p>
          <a:p>
            <a:pPr marL="457200" lvl="0" indent="0" algn="l" rtl="0">
              <a:spcBef>
                <a:spcPts val="0"/>
              </a:spcBef>
              <a:spcAft>
                <a:spcPts val="0"/>
              </a:spcAft>
              <a:buNone/>
            </a:pPr>
            <a:r>
              <a:rPr lang="en-US">
                <a:latin typeface="Maven Pro"/>
                <a:ea typeface="Maven Pro"/>
                <a:cs typeface="Maven Pro"/>
                <a:sym typeface="Maven Pro"/>
              </a:rPr>
              <a:t>Các điểm truy cập mà người truy cập không cần cấp phép như khu vực phân phối và tập kết hàng phải được quản lý</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Đảm bảo an toàn trang thiết bị</a:t>
            </a:r>
            <a:endParaRPr sz="1800" b="1">
              <a:latin typeface="Maven Pro"/>
              <a:ea typeface="Maven Pro"/>
              <a:cs typeface="Maven Pro"/>
              <a:sym typeface="Maven Pro"/>
            </a:endParaRPr>
          </a:p>
          <a:p>
            <a:pPr marL="0" lvl="0" indent="0" algn="l" rtl="0">
              <a:spcBef>
                <a:spcPts val="0"/>
              </a:spcBef>
              <a:spcAft>
                <a:spcPts val="0"/>
              </a:spcAft>
              <a:buNone/>
            </a:pPr>
            <a:r>
              <a:rPr lang="en-US">
                <a:latin typeface="Maven Pro"/>
                <a:ea typeface="Maven Pro"/>
                <a:cs typeface="Maven Pro"/>
                <a:sym typeface="Maven Pro"/>
              </a:rPr>
              <a:t>	</a:t>
            </a:r>
            <a:r>
              <a:rPr lang="en-US" b="1">
                <a:latin typeface="Maven Pro"/>
                <a:ea typeface="Maven Pro"/>
                <a:cs typeface="Maven Pro"/>
                <a:sym typeface="Maven Pro"/>
              </a:rPr>
              <a:t>Mục tiêu</a:t>
            </a:r>
            <a:r>
              <a:rPr lang="en-US">
                <a:latin typeface="Maven Pro"/>
                <a:ea typeface="Maven Pro"/>
                <a:cs typeface="Maven Pro"/>
                <a:sym typeface="Maven Pro"/>
              </a:rPr>
              <a:t>: Nhằm ngăn ngừa mất mát, hư hại, đánh cắp hoặc lợi dụng tài sản và gián đoạn các hoạt động của tổ chức</a:t>
            </a:r>
            <a:endParaRPr>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80" name="Shape 380"/>
        <p:cNvGrpSpPr/>
        <p:nvPr/>
      </p:nvGrpSpPr>
      <p:grpSpPr>
        <a:xfrm>
          <a:off x="0" y="0"/>
          <a:ext cx="0" cy="0"/>
          <a:chOff x="0" y="0"/>
          <a:chExt cx="0" cy="0"/>
        </a:xfrm>
      </p:grpSpPr>
      <p:sp>
        <p:nvSpPr>
          <p:cNvPr id="381" name="Google Shape;381;p30"/>
          <p:cNvSpPr txBox="1"/>
          <p:nvPr>
            <p:ph type="ctrTitle"/>
          </p:nvPr>
        </p:nvSpPr>
        <p:spPr>
          <a:xfrm>
            <a:off x="590550" y="195505"/>
            <a:ext cx="7400400" cy="130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An toàn vận hành</a:t>
            </a:r>
            <a:endParaRPr lang="en-US"/>
          </a:p>
        </p:txBody>
      </p:sp>
      <p:sp>
        <p:nvSpPr>
          <p:cNvPr id="382" name="Google Shape;382;p30"/>
          <p:cNvSpPr txBox="1"/>
          <p:nvPr>
            <p:ph type="subTitle" idx="1"/>
          </p:nvPr>
        </p:nvSpPr>
        <p:spPr>
          <a:xfrm>
            <a:off x="526185" y="1315085"/>
            <a:ext cx="8091300" cy="3352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1800" b="1">
                <a:latin typeface="Maven Pro"/>
                <a:ea typeface="Maven Pro"/>
                <a:cs typeface="Maven Pro"/>
                <a:sym typeface="Maven Pro"/>
              </a:rPr>
              <a:t>Thủ tục và trách nhiệm vận hành:</a:t>
            </a:r>
            <a:endParaRPr sz="1800" b="1">
              <a:latin typeface="Maven Pro"/>
              <a:ea typeface="Maven Pro"/>
              <a:cs typeface="Maven Pro"/>
              <a:sym typeface="Maven Pro"/>
            </a:endParaRPr>
          </a:p>
          <a:p>
            <a:pPr marL="457200" lvl="0" indent="0" algn="l" rtl="0">
              <a:spcBef>
                <a:spcPts val="0"/>
              </a:spcBef>
              <a:spcAft>
                <a:spcPts val="0"/>
              </a:spcAft>
              <a:buNone/>
            </a:pPr>
            <a:r>
              <a:rPr lang="en-US">
                <a:latin typeface="Maven Pro"/>
                <a:ea typeface="Maven Pro"/>
                <a:cs typeface="Maven Pro"/>
                <a:sym typeface="Maven Pro"/>
              </a:rPr>
              <a:t>Mục tiêu: Nhằm đảm bảo sự thao tác các phương tiện xử lý thông tin đúng đắn và an toàn.</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Các thủ tục vận hành được lập tài liệu:</a:t>
            </a:r>
            <a:endParaRPr sz="1800" b="1">
              <a:latin typeface="Maven Pro"/>
              <a:ea typeface="Maven Pro"/>
              <a:cs typeface="Maven Pro"/>
              <a:sym typeface="Maven Pro"/>
            </a:endParaRPr>
          </a:p>
          <a:p>
            <a:pPr marL="457200" lvl="0" indent="457200" algn="l" rtl="0">
              <a:spcBef>
                <a:spcPts val="0"/>
              </a:spcBef>
              <a:spcAft>
                <a:spcPts val="0"/>
              </a:spcAft>
              <a:buNone/>
            </a:pPr>
            <a:r>
              <a:rPr lang="en-US">
                <a:latin typeface="Maven Pro"/>
                <a:ea typeface="Maven Pro"/>
                <a:cs typeface="Maven Pro"/>
                <a:sym typeface="Maven Pro"/>
              </a:rPr>
              <a:t>Các thủ tục vận hành cần được lập tài liệu, duy trì, và luôn sẵn sàng đối với mọi người cần dùng đến.</a:t>
            </a:r>
            <a:endParaRPr>
              <a:latin typeface="Maven Pro"/>
              <a:ea typeface="Maven Pro"/>
              <a:cs typeface="Maven Pro"/>
              <a:sym typeface="Maven Pro"/>
            </a:endParaRPr>
          </a:p>
          <a:p>
            <a:pPr marL="457200" lvl="0" indent="457200" algn="l" rtl="0">
              <a:spcBef>
                <a:spcPts val="0"/>
              </a:spcBef>
              <a:spcAft>
                <a:spcPts val="0"/>
              </a:spcAft>
              <a:buNone/>
            </a:pPr>
            <a:r>
              <a:rPr lang="en-US">
                <a:latin typeface="Maven Pro"/>
                <a:ea typeface="Maven Pro"/>
                <a:cs typeface="Maven Pro"/>
                <a:sym typeface="Maven Pro"/>
              </a:rPr>
              <a:t>Chuẩn bị các tài liệu thủ tục cho các hoạt động hệ thống có liên quan đến các thiết bị trao đổi và xử lý thông tin, ví dụ các thủ tục khởi động và tắt máy tính, sao lưu, bảo dưỡng thiết bị, điều khiển thiết bị, vấn đề an toàn và quản lý thư từ và phòng máy tính,</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Quản lý thay đổi:</a:t>
            </a:r>
            <a:br>
              <a:rPr lang="en-US">
                <a:latin typeface="Maven Pro"/>
                <a:ea typeface="Maven Pro"/>
                <a:cs typeface="Maven Pro"/>
                <a:sym typeface="Maven Pro"/>
              </a:rPr>
            </a:br>
            <a:r>
              <a:rPr lang="en-US">
                <a:latin typeface="Maven Pro"/>
                <a:ea typeface="Maven Pro"/>
                <a:cs typeface="Maven Pro"/>
                <a:sym typeface="Maven Pro"/>
              </a:rPr>
              <a:t>	Các thay đổi đối với tổ chức, quy trình nghiệp vụ, các phương tiện và hệ thống xử lý thông tin có ảnh hưởng đến an toàn thông tin phải được kiểm soát</a:t>
            </a:r>
            <a:endParaRPr>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86" name="Shape 386"/>
        <p:cNvGrpSpPr/>
        <p:nvPr/>
      </p:nvGrpSpPr>
      <p:grpSpPr>
        <a:xfrm>
          <a:off x="0" y="0"/>
          <a:ext cx="0" cy="0"/>
          <a:chOff x="0" y="0"/>
          <a:chExt cx="0" cy="0"/>
        </a:xfrm>
      </p:grpSpPr>
      <p:sp>
        <p:nvSpPr>
          <p:cNvPr id="387" name="Google Shape;387;p31"/>
          <p:cNvSpPr txBox="1"/>
          <p:nvPr>
            <p:ph type="ctrTitle"/>
          </p:nvPr>
        </p:nvSpPr>
        <p:spPr>
          <a:xfrm>
            <a:off x="990600" y="219000"/>
            <a:ext cx="7400400" cy="130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An toàn vận hành</a:t>
            </a:r>
            <a:endParaRPr lang="en-US"/>
          </a:p>
        </p:txBody>
      </p:sp>
      <p:sp>
        <p:nvSpPr>
          <p:cNvPr id="388" name="Google Shape;388;p31"/>
          <p:cNvSpPr txBox="1"/>
          <p:nvPr>
            <p:ph type="subTitle" idx="1"/>
          </p:nvPr>
        </p:nvSpPr>
        <p:spPr>
          <a:xfrm>
            <a:off x="762000" y="1295400"/>
            <a:ext cx="8153400" cy="3657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1800" b="1">
                <a:latin typeface="Maven Pro"/>
                <a:ea typeface="Maven Pro"/>
                <a:cs typeface="Maven Pro"/>
                <a:sym typeface="Maven Pro"/>
              </a:rPr>
              <a:t>Quản lý năng lực</a:t>
            </a:r>
            <a:r>
              <a:rPr lang="en-US" sz="1800" b="1">
                <a:latin typeface="Maven Pro"/>
                <a:ea typeface="Maven Pro"/>
                <a:cs typeface="Maven Pro"/>
                <a:sym typeface="Maven Pro"/>
              </a:rPr>
              <a:t>:</a:t>
            </a:r>
            <a:endParaRPr sz="1800" b="1">
              <a:latin typeface="Maven Pro"/>
              <a:ea typeface="Maven Pro"/>
              <a:cs typeface="Maven Pro"/>
              <a:sym typeface="Maven Pro"/>
            </a:endParaRPr>
          </a:p>
          <a:p>
            <a:pPr marL="457200" lvl="0" indent="0" algn="l" rtl="0">
              <a:spcBef>
                <a:spcPts val="0"/>
              </a:spcBef>
              <a:spcAft>
                <a:spcPts val="0"/>
              </a:spcAft>
              <a:buNone/>
            </a:pPr>
            <a:r>
              <a:rPr lang="en-US">
                <a:latin typeface="Maven Pro"/>
                <a:ea typeface="Maven Pro"/>
                <a:cs typeface="Maven Pro"/>
                <a:sym typeface="Maven Pro"/>
              </a:rPr>
              <a:t>Việc sử dụng các nguồn tài nguyên cần được theo dõi, điều chỉnh và thực hiện dự báo các yêu cầu năng lực trong tương lai để đảm bảo hiệu quả vận hành hệ thống.</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Phân tách các chức năng phát triển, kiểm thử và môi trường vận hành</a:t>
            </a:r>
            <a:r>
              <a:rPr lang="en-US" sz="1800" b="1">
                <a:latin typeface="Maven Pro"/>
                <a:ea typeface="Maven Pro"/>
                <a:cs typeface="Maven Pro"/>
                <a:sym typeface="Maven Pro"/>
              </a:rPr>
              <a:t>:</a:t>
            </a:r>
            <a:endParaRPr sz="1800" b="1">
              <a:latin typeface="Maven Pro"/>
              <a:ea typeface="Maven Pro"/>
              <a:cs typeface="Maven Pro"/>
              <a:sym typeface="Maven Pro"/>
            </a:endParaRPr>
          </a:p>
          <a:p>
            <a:pPr marL="457200" lvl="0" indent="457200" algn="l" rtl="0">
              <a:spcBef>
                <a:spcPts val="0"/>
              </a:spcBef>
              <a:spcAft>
                <a:spcPts val="0"/>
              </a:spcAft>
              <a:buNone/>
            </a:pPr>
            <a:r>
              <a:rPr lang="en-US">
                <a:latin typeface="Maven Pro"/>
                <a:ea typeface="Maven Pro"/>
                <a:cs typeface="Maven Pro"/>
                <a:sym typeface="Maven Pro"/>
              </a:rPr>
              <a:t>Các chức năng phát triển, kiểm thử và môi trường vận hành cần được phân tách nhằm giảm thiểu các rủi ro do truy cập hoặc thay đổi môi trường vận hành trái phép.</a:t>
            </a:r>
            <a:endParaRPr>
              <a:latin typeface="Maven Pro"/>
              <a:ea typeface="Maven Pro"/>
              <a:cs typeface="Maven Pro"/>
              <a:sym typeface="Maven Pro"/>
            </a:endParaRPr>
          </a:p>
          <a:p>
            <a:pPr marL="457200" lvl="0" indent="457200" algn="l" rtl="0">
              <a:spcBef>
                <a:spcPts val="0"/>
              </a:spcBef>
              <a:spcAft>
                <a:spcPts val="0"/>
              </a:spcAft>
              <a:buNone/>
            </a:pPr>
            <a:r>
              <a:rPr lang="en-US">
                <a:latin typeface="Maven Pro"/>
                <a:ea typeface="Maven Pro"/>
                <a:cs typeface="Maven Pro"/>
                <a:sym typeface="Maven Pro"/>
              </a:rPr>
              <a:t>Cần xác định mức độ phân tách giữa các môi trường vận hành, kiểm thử và phát triển cần cho việc phòng chống các sự cố về khai thác và thực thi các biện pháp kiểm soát thích hợp.</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Bảo vệ khỏi phần mềm độc hại</a:t>
            </a:r>
            <a:br>
              <a:rPr lang="en-US">
                <a:latin typeface="Maven Pro"/>
                <a:ea typeface="Maven Pro"/>
                <a:cs typeface="Maven Pro"/>
                <a:sym typeface="Maven Pro"/>
              </a:rPr>
            </a:br>
            <a:r>
              <a:rPr lang="en-US">
                <a:latin typeface="Maven Pro"/>
                <a:ea typeface="Maven Pro"/>
                <a:cs typeface="Maven Pro"/>
                <a:sym typeface="Maven Pro"/>
              </a:rPr>
              <a:t>	</a:t>
            </a:r>
            <a:r>
              <a:rPr lang="en-US">
                <a:latin typeface="Maven Pro"/>
                <a:ea typeface="Maven Pro"/>
                <a:cs typeface="Maven Pro"/>
                <a:sym typeface="Maven Pro"/>
              </a:rPr>
              <a:t>đảm bảo rằng các thông tin và hệ thống xử lý thông tin được bảo vệ chống lại phần mềm độc hại.</a:t>
            </a:r>
            <a:endParaRPr>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439325" y="-213287"/>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Phạm vi áp dụng</a:t>
            </a:r>
            <a:endParaRPr lang="en-US"/>
          </a:p>
        </p:txBody>
      </p:sp>
      <p:sp>
        <p:nvSpPr>
          <p:cNvPr id="284" name="Google Shape;284;p14"/>
          <p:cNvSpPr txBox="1"/>
          <p:nvPr>
            <p:ph type="subTitle" idx="1"/>
          </p:nvPr>
        </p:nvSpPr>
        <p:spPr>
          <a:xfrm>
            <a:off x="670450" y="1231500"/>
            <a:ext cx="7497600" cy="833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688"/>
              <a:buNone/>
            </a:pPr>
            <a:r>
              <a:rPr lang="en-US" sz="1700"/>
              <a:t>Tiêu chuẩn này đưa ra hướng dẫn cho các tiêu chuẩn </a:t>
            </a:r>
            <a:r>
              <a:rPr lang="en-US" sz="1700"/>
              <a:t>ATTT</a:t>
            </a:r>
            <a:r>
              <a:rPr lang="en-US" sz="1700"/>
              <a:t> và thực hành quản lý </a:t>
            </a:r>
            <a:r>
              <a:rPr lang="en-US" sz="1700"/>
              <a:t>ATTT</a:t>
            </a:r>
            <a:r>
              <a:rPr lang="en-US" sz="1700"/>
              <a:t> bao gồm việc lựa chọn, thực hiện và quản lý các kiểm soát có tính đến môi trường rủi ro </a:t>
            </a:r>
            <a:r>
              <a:rPr lang="en-US" sz="1700"/>
              <a:t>ATTT</a:t>
            </a:r>
            <a:r>
              <a:rPr lang="en-US" sz="1700"/>
              <a:t> của các tổ chức.</a:t>
            </a:r>
            <a:endParaRPr sz="1700"/>
          </a:p>
        </p:txBody>
      </p:sp>
      <p:sp>
        <p:nvSpPr>
          <p:cNvPr id="285" name="Google Shape;285;p14"/>
          <p:cNvSpPr txBox="1"/>
          <p:nvPr/>
        </p:nvSpPr>
        <p:spPr>
          <a:xfrm>
            <a:off x="844450" y="3193575"/>
            <a:ext cx="732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286" name="Google Shape;286;p14"/>
          <p:cNvSpPr txBox="1"/>
          <p:nvPr>
            <p:ph type="subTitle" idx="1"/>
          </p:nvPr>
        </p:nvSpPr>
        <p:spPr>
          <a:xfrm>
            <a:off x="670450" y="2657775"/>
            <a:ext cx="7497600" cy="147180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688"/>
              <a:buNone/>
            </a:pPr>
            <a:r>
              <a:rPr lang="en-US" sz="1700"/>
              <a:t>Tiêu chuẩn này được thiết kế để được sử dụng bởi các tổ chức có ý định: </a:t>
            </a:r>
            <a:endParaRPr sz="1700"/>
          </a:p>
          <a:p>
            <a:pPr marL="914400" lvl="0" indent="-336550" algn="l" rtl="0">
              <a:lnSpc>
                <a:spcPct val="150000"/>
              </a:lnSpc>
              <a:spcBef>
                <a:spcPts val="0"/>
              </a:spcBef>
              <a:spcAft>
                <a:spcPts val="0"/>
              </a:spcAft>
              <a:buSzPts val="1700"/>
              <a:buAutoNum type="arabicPeriod"/>
            </a:pPr>
            <a:r>
              <a:rPr lang="en-US" sz="1700"/>
              <a:t>chọn lựa các kiểm soát trong quá trình thực hiện một hệ thống quản lý ATTT dựa trên TCVN ISO/IEC 27001</a:t>
            </a:r>
            <a:endParaRPr sz="1700"/>
          </a:p>
          <a:p>
            <a:pPr marL="914400" lvl="0" indent="-336550" algn="l" rtl="0">
              <a:lnSpc>
                <a:spcPct val="150000"/>
              </a:lnSpc>
              <a:spcBef>
                <a:spcPts val="0"/>
              </a:spcBef>
              <a:spcAft>
                <a:spcPts val="0"/>
              </a:spcAft>
              <a:buSzPts val="1700"/>
              <a:buAutoNum type="arabicPeriod"/>
            </a:pPr>
            <a:r>
              <a:rPr lang="en-US" sz="1700"/>
              <a:t>thực hiện các kiểm soát ATTT được chấp nhận chung</a:t>
            </a:r>
            <a:endParaRPr sz="1700"/>
          </a:p>
          <a:p>
            <a:pPr marL="914400" lvl="0" indent="-336550" algn="l" rtl="0">
              <a:lnSpc>
                <a:spcPct val="150000"/>
              </a:lnSpc>
              <a:spcBef>
                <a:spcPts val="0"/>
              </a:spcBef>
              <a:spcAft>
                <a:spcPts val="0"/>
              </a:spcAft>
              <a:buSzPts val="1700"/>
              <a:buAutoNum type="arabicPeriod"/>
            </a:pPr>
            <a:r>
              <a:rPr lang="en-US" sz="1700"/>
              <a:t>phát triển các hướng dẫn quản lý ATTT của riêng mình.</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92" name="Shape 392"/>
        <p:cNvGrpSpPr/>
        <p:nvPr/>
      </p:nvGrpSpPr>
      <p:grpSpPr>
        <a:xfrm>
          <a:off x="0" y="0"/>
          <a:ext cx="0" cy="0"/>
          <a:chOff x="0" y="0"/>
          <a:chExt cx="0" cy="0"/>
        </a:xfrm>
      </p:grpSpPr>
      <p:sp>
        <p:nvSpPr>
          <p:cNvPr id="393" name="Google Shape;393;p32"/>
          <p:cNvSpPr txBox="1"/>
          <p:nvPr>
            <p:ph type="ctrTitle"/>
          </p:nvPr>
        </p:nvSpPr>
        <p:spPr>
          <a:xfrm>
            <a:off x="990600" y="219000"/>
            <a:ext cx="7400400" cy="130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An toàn vận hành</a:t>
            </a:r>
            <a:endParaRPr lang="en-US"/>
          </a:p>
        </p:txBody>
      </p:sp>
      <p:sp>
        <p:nvSpPr>
          <p:cNvPr id="394" name="Google Shape;394;p32"/>
          <p:cNvSpPr txBox="1"/>
          <p:nvPr>
            <p:ph type="subTitle" idx="1"/>
          </p:nvPr>
        </p:nvSpPr>
        <p:spPr>
          <a:xfrm>
            <a:off x="824000" y="1600200"/>
            <a:ext cx="8091300" cy="335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b="1">
                <a:latin typeface="Maven Pro"/>
                <a:ea typeface="Maven Pro"/>
                <a:cs typeface="Maven Pro"/>
                <a:sym typeface="Maven Pro"/>
              </a:rPr>
              <a:t>Sao lưu:</a:t>
            </a:r>
            <a:endParaRPr sz="1800" b="1">
              <a:latin typeface="Maven Pro"/>
              <a:ea typeface="Maven Pro"/>
              <a:cs typeface="Maven Pro"/>
              <a:sym typeface="Maven Pro"/>
            </a:endParaRPr>
          </a:p>
          <a:p>
            <a:pPr marL="457200" lvl="0" indent="0" algn="l" rtl="0">
              <a:spcBef>
                <a:spcPts val="0"/>
              </a:spcBef>
              <a:spcAft>
                <a:spcPts val="0"/>
              </a:spcAft>
              <a:buNone/>
            </a:pPr>
            <a:r>
              <a:rPr lang="en-US">
                <a:latin typeface="Maven Pro"/>
                <a:ea typeface="Maven Pro"/>
                <a:cs typeface="Maven Pro"/>
                <a:sym typeface="Maven Pro"/>
              </a:rPr>
              <a:t>Mục tiêu: để bảo vệ dữ liệu, chống lại sự mất mát dữ liệu.</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Thông tin sao lưu</a:t>
            </a:r>
            <a:endParaRPr sz="1800" b="1">
              <a:latin typeface="Maven Pro"/>
              <a:ea typeface="Maven Pro"/>
              <a:cs typeface="Maven Pro"/>
              <a:sym typeface="Maven Pro"/>
            </a:endParaRPr>
          </a:p>
          <a:p>
            <a:pPr marL="457200" lvl="0" indent="457200" algn="l" rtl="0">
              <a:spcBef>
                <a:spcPts val="0"/>
              </a:spcBef>
              <a:spcAft>
                <a:spcPts val="0"/>
              </a:spcAft>
              <a:buNone/>
            </a:pPr>
            <a:r>
              <a:rPr lang="en-US">
                <a:latin typeface="Maven Pro"/>
                <a:ea typeface="Maven Pro"/>
                <a:cs typeface="Maven Pro"/>
                <a:sym typeface="Maven Pro"/>
              </a:rPr>
              <a:t>Bản sao lưu các thông tin, phần mềm và hình ảnh hệ thống phải được thực hiện và kiểm tra thường xuyên nhằm đảm bảo phù hợp với chính sách sao lưu của tổ chức, đơn vị.</a:t>
            </a:r>
            <a:endParaRPr>
              <a:latin typeface="Maven Pro"/>
              <a:ea typeface="Maven Pro"/>
              <a:cs typeface="Maven Pro"/>
              <a:sym typeface="Maven Pro"/>
            </a:endParaRPr>
          </a:p>
          <a:p>
            <a:pPr marL="457200" lvl="0" indent="457200" algn="l" rtl="0">
              <a:spcBef>
                <a:spcPts val="0"/>
              </a:spcBef>
              <a:spcAft>
                <a:spcPts val="0"/>
              </a:spcAft>
              <a:buNone/>
            </a:pPr>
            <a:r>
              <a:rPr lang="en-US">
                <a:latin typeface="Maven Pro"/>
                <a:ea typeface="Maven Pro"/>
                <a:cs typeface="Maven Pro"/>
                <a:sym typeface="Maven Pro"/>
              </a:rPr>
              <a:t>Một chính sách sao lưu cần xác định các yêu cầu, chính sách sao lưu  phù hợp với hoạt động và tổ chức bộ máy của tổ chức, nhằm sao lưu các thông tin, dữ liệu, phần mềm và hệ thống.</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Quản lý lỗ hổng kỹ thuật</a:t>
            </a:r>
            <a:br>
              <a:rPr lang="en-US">
                <a:latin typeface="Maven Pro"/>
                <a:ea typeface="Maven Pro"/>
                <a:cs typeface="Maven Pro"/>
                <a:sym typeface="Maven Pro"/>
              </a:rPr>
            </a:br>
            <a:r>
              <a:rPr lang="en-US">
                <a:latin typeface="Maven Pro"/>
                <a:ea typeface="Maven Pro"/>
                <a:cs typeface="Maven Pro"/>
                <a:sym typeface="Maven Pro"/>
              </a:rPr>
              <a:t>	</a:t>
            </a:r>
            <a:r>
              <a:rPr lang="en-US">
                <a:latin typeface="Maven Pro"/>
                <a:ea typeface="Maven Pro"/>
                <a:cs typeface="Maven Pro"/>
                <a:sym typeface="Maven Pro"/>
              </a:rPr>
              <a:t>Mục tiêu: Để ngăn chặn việc khai thác các lỗ hổng kỹ thuật.</a:t>
            </a:r>
            <a:endParaRPr>
              <a:latin typeface="Maven Pro"/>
              <a:ea typeface="Maven Pro"/>
              <a:cs typeface="Maven Pro"/>
              <a:sym typeface="Maven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98" name="Shape 398"/>
        <p:cNvGrpSpPr/>
        <p:nvPr/>
      </p:nvGrpSpPr>
      <p:grpSpPr>
        <a:xfrm>
          <a:off x="0" y="0"/>
          <a:ext cx="0" cy="0"/>
          <a:chOff x="0" y="0"/>
          <a:chExt cx="0" cy="0"/>
        </a:xfrm>
      </p:grpSpPr>
      <p:sp>
        <p:nvSpPr>
          <p:cNvPr id="399" name="Google Shape;399;p33"/>
          <p:cNvSpPr txBox="1"/>
          <p:nvPr>
            <p:ph type="ctrTitle"/>
          </p:nvPr>
        </p:nvSpPr>
        <p:spPr>
          <a:xfrm>
            <a:off x="990600" y="219000"/>
            <a:ext cx="7400400" cy="130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An toàn truyền thông</a:t>
            </a:r>
            <a:endParaRPr lang="en-US"/>
          </a:p>
        </p:txBody>
      </p:sp>
      <p:sp>
        <p:nvSpPr>
          <p:cNvPr id="400" name="Google Shape;400;p33"/>
          <p:cNvSpPr txBox="1"/>
          <p:nvPr>
            <p:ph type="subTitle" idx="1"/>
          </p:nvPr>
        </p:nvSpPr>
        <p:spPr>
          <a:xfrm>
            <a:off x="838200" y="1295400"/>
            <a:ext cx="8077200" cy="365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b="1">
                <a:latin typeface="Maven Pro"/>
                <a:ea typeface="Maven Pro"/>
                <a:cs typeface="Maven Pro"/>
                <a:sym typeface="Maven Pro"/>
              </a:rPr>
              <a:t>Quản lý an toàn mạng</a:t>
            </a:r>
            <a:r>
              <a:rPr lang="en-US" sz="1800" b="1">
                <a:latin typeface="Maven Pro"/>
                <a:ea typeface="Maven Pro"/>
                <a:cs typeface="Maven Pro"/>
                <a:sym typeface="Maven Pro"/>
              </a:rPr>
              <a:t>:</a:t>
            </a:r>
            <a:endParaRPr sz="1800" b="1">
              <a:latin typeface="Maven Pro"/>
              <a:ea typeface="Maven Pro"/>
              <a:cs typeface="Maven Pro"/>
              <a:sym typeface="Maven Pro"/>
            </a:endParaRPr>
          </a:p>
          <a:p>
            <a:pPr marL="457200" lvl="0" indent="0" algn="l" rtl="0">
              <a:spcBef>
                <a:spcPts val="0"/>
              </a:spcBef>
              <a:spcAft>
                <a:spcPts val="0"/>
              </a:spcAft>
              <a:buNone/>
            </a:pPr>
            <a:r>
              <a:rPr lang="en-US">
                <a:latin typeface="Maven Pro"/>
                <a:ea typeface="Maven Pro"/>
                <a:cs typeface="Maven Pro"/>
                <a:sym typeface="Maven Pro"/>
              </a:rPr>
              <a:t>Mục tiêu: Nhằm đảm bảo việc bảo vệ thông tin trên các mạng và các phương tiện xử lý thông tin.</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Các biện pháp kiểm soát mạng</a:t>
            </a:r>
            <a:endParaRPr sz="1800" b="1">
              <a:latin typeface="Maven Pro"/>
              <a:ea typeface="Maven Pro"/>
              <a:cs typeface="Maven Pro"/>
              <a:sym typeface="Maven Pro"/>
            </a:endParaRPr>
          </a:p>
          <a:p>
            <a:pPr marL="457200" lvl="0" indent="457200" algn="l" rtl="0">
              <a:spcBef>
                <a:spcPts val="0"/>
              </a:spcBef>
              <a:spcAft>
                <a:spcPts val="0"/>
              </a:spcAft>
              <a:buNone/>
            </a:pPr>
            <a:r>
              <a:rPr lang="en-US">
                <a:latin typeface="Maven Pro"/>
                <a:ea typeface="Maven Pro"/>
                <a:cs typeface="Maven Pro"/>
                <a:sym typeface="Maven Pro"/>
              </a:rPr>
              <a:t>Các mạng cần được quản lý và kiểm soát để bảo vệ thông tin trong các hệ thống và ứng dụng.</a:t>
            </a:r>
            <a:endParaRPr>
              <a:latin typeface="Maven Pro"/>
              <a:ea typeface="Maven Pro"/>
              <a:cs typeface="Maven Pro"/>
              <a:sym typeface="Maven Pro"/>
            </a:endParaRPr>
          </a:p>
          <a:p>
            <a:pPr marL="457200" lvl="0" indent="457200" algn="l" rtl="0">
              <a:spcBef>
                <a:spcPts val="0"/>
              </a:spcBef>
              <a:spcAft>
                <a:spcPts val="0"/>
              </a:spcAft>
              <a:buNone/>
            </a:pPr>
            <a:r>
              <a:rPr lang="en-US">
                <a:latin typeface="Maven Pro"/>
                <a:ea typeface="Maven Pro"/>
                <a:cs typeface="Maven Pro"/>
                <a:sym typeface="Maven Pro"/>
              </a:rPr>
              <a:t>Các biện pháp kiểm soát cần được triển khai nhằm đảm bảo sự an toàn của thông tin trên mạng, và đảm bảo bảo vệ các dịch vụ kết nối trước sự truy cập trái phép.</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An toàn các dịch vụ mạng</a:t>
            </a:r>
            <a:br>
              <a:rPr lang="en-US">
                <a:latin typeface="Maven Pro"/>
                <a:ea typeface="Maven Pro"/>
                <a:cs typeface="Maven Pro"/>
                <a:sym typeface="Maven Pro"/>
              </a:rPr>
            </a:br>
            <a:r>
              <a:rPr lang="en-US">
                <a:latin typeface="Maven Pro"/>
                <a:ea typeface="Maven Pro"/>
                <a:cs typeface="Maven Pro"/>
                <a:sym typeface="Maven Pro"/>
              </a:rPr>
              <a:t>	</a:t>
            </a:r>
            <a:r>
              <a:rPr lang="en-US">
                <a:latin typeface="Maven Pro"/>
                <a:ea typeface="Maven Pro"/>
                <a:cs typeface="Maven Pro"/>
                <a:sym typeface="Maven Pro"/>
              </a:rPr>
              <a:t>Các tính năng cơ chế đảm bảo an toàn, các mức dịch vụ và các yêu cầu quản lý của tất cả các dịch vụ mạng cần được xác định và ghi rõ trong thỏa thuận về các dịch vụ mạng, bất kể dịch vụ là do nội bộ cấp hay phần mềm thuê ngoài.</a:t>
            </a:r>
            <a:endParaRPr>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04" name="Shape 404"/>
        <p:cNvGrpSpPr/>
        <p:nvPr/>
      </p:nvGrpSpPr>
      <p:grpSpPr>
        <a:xfrm>
          <a:off x="0" y="0"/>
          <a:ext cx="0" cy="0"/>
          <a:chOff x="0" y="0"/>
          <a:chExt cx="0" cy="0"/>
        </a:xfrm>
      </p:grpSpPr>
      <p:sp>
        <p:nvSpPr>
          <p:cNvPr id="405" name="Google Shape;405;p34"/>
          <p:cNvSpPr txBox="1"/>
          <p:nvPr>
            <p:ph type="ctrTitle"/>
          </p:nvPr>
        </p:nvSpPr>
        <p:spPr>
          <a:xfrm>
            <a:off x="990600" y="219000"/>
            <a:ext cx="7400400" cy="130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An toàn truyền thông</a:t>
            </a:r>
            <a:endParaRPr lang="en-US"/>
          </a:p>
        </p:txBody>
      </p:sp>
      <p:sp>
        <p:nvSpPr>
          <p:cNvPr id="406" name="Google Shape;406;p34"/>
          <p:cNvSpPr txBox="1"/>
          <p:nvPr>
            <p:ph type="subTitle" idx="1"/>
          </p:nvPr>
        </p:nvSpPr>
        <p:spPr>
          <a:xfrm>
            <a:off x="824000" y="1600200"/>
            <a:ext cx="8091300" cy="335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b="1">
                <a:latin typeface="Maven Pro"/>
                <a:ea typeface="Maven Pro"/>
                <a:cs typeface="Maven Pro"/>
                <a:sym typeface="Maven Pro"/>
              </a:rPr>
              <a:t>An toàn truyền tải thông tin</a:t>
            </a:r>
            <a:endParaRPr sz="1800" b="1">
              <a:latin typeface="Maven Pro"/>
              <a:ea typeface="Maven Pro"/>
              <a:cs typeface="Maven Pro"/>
              <a:sym typeface="Maven Pro"/>
            </a:endParaRPr>
          </a:p>
          <a:p>
            <a:pPr marL="457200" lvl="0" indent="0" algn="l" rtl="0">
              <a:spcBef>
                <a:spcPts val="0"/>
              </a:spcBef>
              <a:spcAft>
                <a:spcPts val="0"/>
              </a:spcAft>
              <a:buNone/>
            </a:pPr>
            <a:r>
              <a:rPr lang="en-US">
                <a:latin typeface="Maven Pro"/>
                <a:ea typeface="Maven Pro"/>
                <a:cs typeface="Maven Pro"/>
                <a:sym typeface="Maven Pro"/>
              </a:rPr>
              <a:t>Mục tiêu: Nhằm duy trì an toàn thông tin thông tin được truyền trong một tổ chức hay với bất kỳ thực thể nào bên ngoài.</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Các chính sách và thủ tục truyền tải thông tin</a:t>
            </a:r>
            <a:endParaRPr sz="1800" b="1">
              <a:latin typeface="Maven Pro"/>
              <a:ea typeface="Maven Pro"/>
              <a:cs typeface="Maven Pro"/>
              <a:sym typeface="Maven Pro"/>
            </a:endParaRPr>
          </a:p>
          <a:p>
            <a:pPr marL="457200" lvl="0" indent="457200" algn="l" rtl="0">
              <a:spcBef>
                <a:spcPts val="0"/>
              </a:spcBef>
              <a:spcAft>
                <a:spcPts val="0"/>
              </a:spcAft>
              <a:buNone/>
            </a:pPr>
            <a:r>
              <a:rPr lang="en-US">
                <a:latin typeface="Maven Pro"/>
                <a:ea typeface="Maven Pro"/>
                <a:cs typeface="Maven Pro"/>
                <a:sym typeface="Maven Pro"/>
              </a:rPr>
              <a:t>Các chính sách, thủ tục và biện pháp kiểm soát chính thức cần phải sẵn có để bảo vệ sự trao đổi thông tin thông qua hệ thống truyền thông.</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Thông điệp điện tử</a:t>
            </a:r>
            <a:br>
              <a:rPr lang="en-US">
                <a:latin typeface="Maven Pro"/>
                <a:ea typeface="Maven Pro"/>
                <a:cs typeface="Maven Pro"/>
                <a:sym typeface="Maven Pro"/>
              </a:rPr>
            </a:br>
            <a:r>
              <a:rPr lang="en-US">
                <a:latin typeface="Maven Pro"/>
                <a:ea typeface="Maven Pro"/>
                <a:cs typeface="Maven Pro"/>
                <a:sym typeface="Maven Pro"/>
              </a:rPr>
              <a:t>	</a:t>
            </a:r>
            <a:r>
              <a:rPr lang="en-US">
                <a:latin typeface="Maven Pro"/>
                <a:ea typeface="Maven Pro"/>
                <a:cs typeface="Maven Pro"/>
                <a:sym typeface="Maven Pro"/>
              </a:rPr>
              <a:t>Thông tin bao hàm trong các thông điệp điện tử cần được bảo vệ một cách thỏa đáng.</a:t>
            </a:r>
            <a:endParaRPr>
              <a:latin typeface="Maven Pro"/>
              <a:ea typeface="Maven Pro"/>
              <a:cs typeface="Maven Pro"/>
              <a:sym typeface="Maven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10" name="Shape 410"/>
        <p:cNvGrpSpPr/>
        <p:nvPr/>
      </p:nvGrpSpPr>
      <p:grpSpPr>
        <a:xfrm>
          <a:off x="0" y="0"/>
          <a:ext cx="0" cy="0"/>
          <a:chOff x="0" y="0"/>
          <a:chExt cx="0" cy="0"/>
        </a:xfrm>
      </p:grpSpPr>
      <p:sp>
        <p:nvSpPr>
          <p:cNvPr id="411" name="Google Shape;411;p35"/>
          <p:cNvSpPr txBox="1"/>
          <p:nvPr>
            <p:ph type="ctrTitle"/>
          </p:nvPr>
        </p:nvSpPr>
        <p:spPr>
          <a:xfrm>
            <a:off x="735965" y="188520"/>
            <a:ext cx="7400400" cy="130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Tiếp nhận, phát triển và bảo trì hệ thống</a:t>
            </a:r>
            <a:endParaRPr lang="en-US"/>
          </a:p>
        </p:txBody>
      </p:sp>
      <p:sp>
        <p:nvSpPr>
          <p:cNvPr id="412" name="Google Shape;412;p35"/>
          <p:cNvSpPr txBox="1"/>
          <p:nvPr>
            <p:ph type="subTitle" idx="1"/>
          </p:nvPr>
        </p:nvSpPr>
        <p:spPr>
          <a:xfrm>
            <a:off x="526185" y="1493520"/>
            <a:ext cx="8091300" cy="3352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sz="1800" b="1">
                <a:latin typeface="Maven Pro"/>
                <a:ea typeface="Maven Pro"/>
                <a:cs typeface="Maven Pro"/>
                <a:sym typeface="Maven Pro"/>
              </a:rPr>
              <a:t>Yêu cầu đảm bảo an toàn cho các hệ thống thông tin</a:t>
            </a:r>
            <a:endParaRPr sz="1800" b="1">
              <a:latin typeface="Maven Pro"/>
              <a:ea typeface="Maven Pro"/>
              <a:cs typeface="Maven Pro"/>
              <a:sym typeface="Maven Pro"/>
            </a:endParaRPr>
          </a:p>
          <a:p>
            <a:pPr marL="457200" lvl="0" indent="0" algn="l" rtl="0">
              <a:spcBef>
                <a:spcPts val="0"/>
              </a:spcBef>
              <a:spcAft>
                <a:spcPts val="0"/>
              </a:spcAft>
              <a:buNone/>
            </a:pPr>
            <a:r>
              <a:rPr lang="en-US">
                <a:latin typeface="Maven Pro"/>
                <a:ea typeface="Maven Pro"/>
                <a:cs typeface="Maven Pro"/>
                <a:sym typeface="Maven Pro"/>
              </a:rPr>
              <a:t>Mục tiêu: Đảm bảo an toàn thông tin là một phần không thể thiếu trên toàn bộ vòng đời của các hệ thống thông tin. Điều này cũng bao gồm các yêu cầu đối với các hệ thống thông tin cung cấp dịch vụ trên các mạng công cộng</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Bảo đảm an toàn trong các quá trình hỗ trợ và phát triển</a:t>
            </a:r>
            <a:endParaRPr sz="1800" b="1">
              <a:latin typeface="Maven Pro"/>
              <a:ea typeface="Maven Pro"/>
              <a:cs typeface="Maven Pro"/>
              <a:sym typeface="Maven Pro"/>
            </a:endParaRPr>
          </a:p>
          <a:p>
            <a:pPr marL="457200" lvl="0" indent="457200" algn="l" rtl="0">
              <a:spcBef>
                <a:spcPts val="0"/>
              </a:spcBef>
              <a:spcAft>
                <a:spcPts val="0"/>
              </a:spcAft>
              <a:buNone/>
            </a:pPr>
            <a:r>
              <a:rPr lang="en-US">
                <a:latin typeface="Maven Pro"/>
                <a:ea typeface="Maven Pro"/>
                <a:cs typeface="Maven Pro"/>
                <a:sym typeface="Maven Pro"/>
              </a:rPr>
              <a:t>Mục tiêu: Đảm bảo an toàn thông tin được thiết kế và thực hiện trong vòng đời phát triển của các hệ thống thông tin.</a:t>
            </a:r>
            <a:endParaRPr>
              <a:latin typeface="Maven Pro"/>
              <a:ea typeface="Maven Pro"/>
              <a:cs typeface="Maven Pro"/>
              <a:sym typeface="Maven Pro"/>
            </a:endParaRPr>
          </a:p>
          <a:p>
            <a:pPr marL="0" lvl="0" indent="0" algn="l" rtl="0">
              <a:spcBef>
                <a:spcPts val="0"/>
              </a:spcBef>
              <a:spcAft>
                <a:spcPts val="0"/>
              </a:spcAft>
              <a:buNone/>
            </a:pPr>
            <a:r>
              <a:rPr lang="en-US" sz="1800" b="1">
                <a:latin typeface="Maven Pro"/>
                <a:ea typeface="Maven Pro"/>
                <a:cs typeface="Maven Pro"/>
                <a:sym typeface="Maven Pro"/>
              </a:rPr>
              <a:t>Dữ liệu kiểm thử</a:t>
            </a:r>
            <a:br>
              <a:rPr lang="en-US">
                <a:latin typeface="Maven Pro"/>
                <a:ea typeface="Maven Pro"/>
                <a:cs typeface="Maven Pro"/>
                <a:sym typeface="Maven Pro"/>
              </a:rPr>
            </a:br>
            <a:r>
              <a:rPr lang="en-US">
                <a:latin typeface="Maven Pro"/>
                <a:ea typeface="Maven Pro"/>
                <a:cs typeface="Maven Pro"/>
                <a:sym typeface="Maven Pro"/>
              </a:rPr>
              <a:t>	</a:t>
            </a:r>
            <a:r>
              <a:rPr lang="en-US">
                <a:latin typeface="Maven Pro"/>
                <a:ea typeface="Maven Pro"/>
                <a:cs typeface="Maven Pro"/>
                <a:sym typeface="Maven Pro"/>
              </a:rPr>
              <a:t>Mục tiêu: Để đảm bảo việc bảo vệ dữ liệu được sử dụng cho kiểm thử</a:t>
            </a:r>
            <a:endParaRPr>
              <a:latin typeface="Maven Pro"/>
              <a:ea typeface="Maven Pro"/>
              <a:cs typeface="Maven Pro"/>
              <a:sym typeface="Maven Pro"/>
            </a:endParaRPr>
          </a:p>
          <a:p>
            <a:pPr marL="0" lvl="0" indent="457200" algn="l" rtl="0">
              <a:spcBef>
                <a:spcPts val="0"/>
              </a:spcBef>
              <a:spcAft>
                <a:spcPts val="0"/>
              </a:spcAft>
              <a:buNone/>
            </a:pPr>
            <a:r>
              <a:rPr lang="en-US">
                <a:latin typeface="Maven Pro"/>
                <a:ea typeface="Maven Pro"/>
                <a:cs typeface="Maven Pro"/>
                <a:sym typeface="Maven Pro"/>
              </a:rPr>
              <a:t>Bảo vệ dữ liệu kiểm thử:</a:t>
            </a:r>
            <a:endParaRPr>
              <a:latin typeface="Maven Pro"/>
              <a:ea typeface="Maven Pro"/>
              <a:cs typeface="Maven Pro"/>
              <a:sym typeface="Maven Pro"/>
            </a:endParaRPr>
          </a:p>
          <a:p>
            <a:pPr marL="0" lvl="0" indent="457200" algn="l" rtl="0">
              <a:spcBef>
                <a:spcPts val="0"/>
              </a:spcBef>
              <a:spcAft>
                <a:spcPts val="0"/>
              </a:spcAft>
              <a:buNone/>
            </a:pPr>
            <a:r>
              <a:rPr lang="en-US">
                <a:latin typeface="Maven Pro"/>
                <a:ea typeface="Maven Pro"/>
                <a:cs typeface="Maven Pro"/>
                <a:sym typeface="Maven Pro"/>
              </a:rPr>
              <a:t>	Dữ liệu kiểm thử cần được lựa chọn, kiểm soát và bảo vệ một cách thận trọng</a:t>
            </a:r>
            <a:endParaRPr>
              <a:latin typeface="Maven Pro"/>
              <a:ea typeface="Maven Pro"/>
              <a:cs typeface="Maven Pro"/>
              <a:sym typeface="Maven Pro"/>
            </a:endParaRPr>
          </a:p>
          <a:p>
            <a:pPr marL="0" lvl="0" indent="457200" algn="l" rtl="0">
              <a:spcBef>
                <a:spcPts val="0"/>
              </a:spcBef>
              <a:spcAft>
                <a:spcPts val="0"/>
              </a:spcAft>
              <a:buNone/>
            </a:pPr>
            <a:r>
              <a:rPr lang="en-US">
                <a:latin typeface="Maven Pro"/>
                <a:ea typeface="Maven Pro"/>
                <a:cs typeface="Maven Pro"/>
                <a:sym typeface="Maven Pro"/>
              </a:rPr>
              <a:t>	Việc sử dụng các dữ liệu điều hành chứa các thông tin cá nhân hay bất kỳ thông tin nhạy cảm nào khác cho các mục đích kiểm thử cần phải được ngăn chặn</a:t>
            </a:r>
            <a:endParaRPr>
              <a:latin typeface="Maven Pro"/>
              <a:ea typeface="Maven Pro"/>
              <a:cs typeface="Maven Pro"/>
              <a:sym typeface="Maven Pro"/>
            </a:endParaRPr>
          </a:p>
          <a:p>
            <a:pPr marL="0" lvl="0" indent="457200" algn="l" rtl="0">
              <a:spcBef>
                <a:spcPts val="0"/>
              </a:spcBef>
              <a:spcAft>
                <a:spcPts val="0"/>
              </a:spcAft>
              <a:buNone/>
            </a:pPr>
            <a:r>
              <a:rPr lang="en-US">
                <a:latin typeface="Maven Pro"/>
                <a:ea typeface="Maven Pro"/>
                <a:cs typeface="Maven Pro"/>
                <a:sym typeface="Maven Pro"/>
              </a:rPr>
              <a:t>	Nếu thông tin cá nhân hay thông tin nhạy cảm khác được sử dụng cho các mục đích kiểm thử thì tất cả các chi tiết và nội dung nhạy cảm phải được xóa bỏ hoặc sửa đổi</a:t>
            </a:r>
            <a:endParaRPr>
              <a:latin typeface="Maven Pro"/>
              <a:ea typeface="Maven Pro"/>
              <a:cs typeface="Maven Pro"/>
              <a:sym typeface="Maven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16" name="Shape 416"/>
        <p:cNvGrpSpPr/>
        <p:nvPr/>
      </p:nvGrpSpPr>
      <p:grpSpPr>
        <a:xfrm>
          <a:off x="0" y="0"/>
          <a:ext cx="0" cy="0"/>
          <a:chOff x="0" y="0"/>
          <a:chExt cx="0" cy="0"/>
        </a:xfrm>
      </p:grpSpPr>
      <p:sp>
        <p:nvSpPr>
          <p:cNvPr id="417" name="Google Shape;417;p36"/>
          <p:cNvSpPr txBox="1"/>
          <p:nvPr>
            <p:ph type="ctrTitle"/>
          </p:nvPr>
        </p:nvSpPr>
        <p:spPr>
          <a:xfrm>
            <a:off x="871855" y="72315"/>
            <a:ext cx="7400400" cy="130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Các mối quan hệ với nhà cung cấp</a:t>
            </a:r>
            <a:endParaRPr lang="en-US"/>
          </a:p>
        </p:txBody>
      </p:sp>
      <p:sp>
        <p:nvSpPr>
          <p:cNvPr id="418" name="Google Shape;418;p36"/>
          <p:cNvSpPr txBox="1"/>
          <p:nvPr>
            <p:ph type="subTitle" idx="1"/>
          </p:nvPr>
        </p:nvSpPr>
        <p:spPr>
          <a:xfrm>
            <a:off x="639215" y="1191895"/>
            <a:ext cx="8091300" cy="3352800"/>
          </a:xfrm>
          <a:prstGeom prst="rect">
            <a:avLst/>
          </a:prstGeom>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None/>
            </a:pPr>
            <a:r>
              <a:rPr lang="en-US" sz="1800" b="1">
                <a:latin typeface="Maven Pro"/>
                <a:ea typeface="Maven Pro"/>
                <a:cs typeface="Maven Pro"/>
                <a:sym typeface="Maven Pro"/>
              </a:rPr>
              <a:t>An toàn thông tin trong các mối quan hệ với nhà cung cấp</a:t>
            </a:r>
            <a:endParaRPr sz="1800" b="1">
              <a:latin typeface="Maven Pro"/>
              <a:ea typeface="Maven Pro"/>
              <a:cs typeface="Maven Pro"/>
              <a:sym typeface="Maven Pro"/>
            </a:endParaRPr>
          </a:p>
          <a:p>
            <a:pPr marL="457200" lvl="0" indent="0" algn="l" rtl="0">
              <a:lnSpc>
                <a:spcPct val="115000"/>
              </a:lnSpc>
              <a:spcBef>
                <a:spcPts val="0"/>
              </a:spcBef>
              <a:spcAft>
                <a:spcPts val="0"/>
              </a:spcAft>
              <a:buNone/>
            </a:pPr>
            <a:r>
              <a:rPr lang="en-US">
                <a:latin typeface="Maven Pro"/>
                <a:ea typeface="Maven Pro"/>
                <a:cs typeface="Maven Pro"/>
                <a:sym typeface="Maven Pro"/>
              </a:rPr>
              <a:t>Mục tiêu: Để đảm bảo việc bảo vệ tài sản của tổ chức có thể bị truy cập bởi các nhà cung cấp.</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Chính sách an toàn thông tin trong các mối quan hệ với nhà cung cấp</a:t>
            </a:r>
            <a:endParaRPr sz="1800" b="1">
              <a:latin typeface="Maven Pro"/>
              <a:ea typeface="Maven Pro"/>
              <a:cs typeface="Maven Pro"/>
              <a:sym typeface="Maven Pro"/>
            </a:endParaRPr>
          </a:p>
          <a:p>
            <a:pPr marL="457200" lvl="0" indent="457200" algn="l" rtl="0">
              <a:lnSpc>
                <a:spcPct val="115000"/>
              </a:lnSpc>
              <a:spcBef>
                <a:spcPts val="0"/>
              </a:spcBef>
              <a:spcAft>
                <a:spcPts val="0"/>
              </a:spcAft>
              <a:buNone/>
            </a:pPr>
            <a:r>
              <a:rPr lang="en-US">
                <a:latin typeface="Maven Pro"/>
                <a:ea typeface="Maven Pro"/>
                <a:cs typeface="Maven Pro"/>
                <a:sym typeface="Maven Pro"/>
              </a:rPr>
              <a:t>Các yêu cầu an toàn thông tin để giảm thiểu những rủi ro gắn liền với quyền truy cập của nhà cung cấp đến tài sản của tổ chức cần được thỏa thuận với các nhà cung cấp và ghi thành văn bản.</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Quản lý chuyển giao dịch vụ của nhà cung cấp</a:t>
            </a:r>
            <a:br>
              <a:rPr lang="en-US">
                <a:latin typeface="Maven Pro"/>
                <a:ea typeface="Maven Pro"/>
                <a:cs typeface="Maven Pro"/>
                <a:sym typeface="Maven Pro"/>
              </a:rPr>
            </a:br>
            <a:r>
              <a:rPr lang="en-US">
                <a:latin typeface="Maven Pro"/>
                <a:ea typeface="Maven Pro"/>
                <a:cs typeface="Maven Pro"/>
                <a:sym typeface="Maven Pro"/>
              </a:rPr>
              <a:t>	</a:t>
            </a:r>
            <a:r>
              <a:rPr lang="en-US">
                <a:latin typeface="Maven Pro"/>
                <a:ea typeface="Maven Pro"/>
                <a:cs typeface="Maven Pro"/>
                <a:sym typeface="Maven Pro"/>
              </a:rPr>
              <a:t>Mục tiêu:duy trì một mức độ đồng thuận về an toàn thông tin và cung cấp dịch vụ phù hợp thỏa thuận với nhà cung cấp.</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Quản lý thay đổi của dịch vụ cung cấp</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Các thay đổi đối với việc cung cấp dịch vụ của nhà cung cấp, bao gồm việc duy trì và cải tiến chính sách an toàn thông tin, các thủ tục và kiểm soát, cần được quản lý, có tính đến các mức độ quan trọng của các thông tin nghiệp vụ, các hệ thống và các quy trình có liên quan và đánh giá lại các rủi ro.</a:t>
            </a:r>
            <a:endParaRPr>
              <a:latin typeface="Maven Pro"/>
              <a:ea typeface="Maven Pro"/>
              <a:cs typeface="Maven Pro"/>
              <a:sym typeface="Maven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22" name="Shape 422"/>
        <p:cNvGrpSpPr/>
        <p:nvPr/>
      </p:nvGrpSpPr>
      <p:grpSpPr>
        <a:xfrm>
          <a:off x="0" y="0"/>
          <a:ext cx="0" cy="0"/>
          <a:chOff x="0" y="0"/>
          <a:chExt cx="0" cy="0"/>
        </a:xfrm>
      </p:grpSpPr>
      <p:sp>
        <p:nvSpPr>
          <p:cNvPr id="423" name="Google Shape;423;p37"/>
          <p:cNvSpPr txBox="1"/>
          <p:nvPr>
            <p:ph type="ctrTitle"/>
          </p:nvPr>
        </p:nvSpPr>
        <p:spPr>
          <a:xfrm>
            <a:off x="871855" y="49455"/>
            <a:ext cx="7400400" cy="130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Các mối quan hệ với nhà cung cấp</a:t>
            </a:r>
            <a:endParaRPr lang="en-US"/>
          </a:p>
        </p:txBody>
      </p:sp>
      <p:sp>
        <p:nvSpPr>
          <p:cNvPr id="424" name="Google Shape;424;p37"/>
          <p:cNvSpPr txBox="1"/>
          <p:nvPr>
            <p:ph type="subTitle" idx="1"/>
          </p:nvPr>
        </p:nvSpPr>
        <p:spPr>
          <a:xfrm>
            <a:off x="644930" y="1253490"/>
            <a:ext cx="8091300" cy="3352800"/>
          </a:xfrm>
          <a:prstGeom prst="rect">
            <a:avLst/>
          </a:prstGeom>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None/>
            </a:pPr>
            <a:r>
              <a:rPr lang="en-US" sz="1800" b="1">
                <a:latin typeface="Maven Pro"/>
                <a:ea typeface="Maven Pro"/>
                <a:cs typeface="Maven Pro"/>
                <a:sym typeface="Maven Pro"/>
              </a:rPr>
              <a:t>An toàn thông tin trong các mối quan hệ với nhà cung cấp</a:t>
            </a:r>
            <a:endParaRPr sz="1800" b="1">
              <a:latin typeface="Maven Pro"/>
              <a:ea typeface="Maven Pro"/>
              <a:cs typeface="Maven Pro"/>
              <a:sym typeface="Maven Pro"/>
            </a:endParaRPr>
          </a:p>
          <a:p>
            <a:pPr marL="457200" lvl="0" indent="0" algn="l" rtl="0">
              <a:lnSpc>
                <a:spcPct val="115000"/>
              </a:lnSpc>
              <a:spcBef>
                <a:spcPts val="0"/>
              </a:spcBef>
              <a:spcAft>
                <a:spcPts val="0"/>
              </a:spcAft>
              <a:buNone/>
            </a:pPr>
            <a:r>
              <a:rPr lang="en-US">
                <a:latin typeface="Maven Pro"/>
                <a:ea typeface="Maven Pro"/>
                <a:cs typeface="Maven Pro"/>
                <a:sym typeface="Maven Pro"/>
              </a:rPr>
              <a:t>Mục tiêu: Để đảm bảo việc bảo vệ tài sản của tổ chức có thể bị truy cập bởi các nhà cung cấp.</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Chính sách an toàn thông tin trong các mối quan hệ với nhà cung cấp</a:t>
            </a:r>
            <a:endParaRPr sz="1800" b="1">
              <a:latin typeface="Maven Pro"/>
              <a:ea typeface="Maven Pro"/>
              <a:cs typeface="Maven Pro"/>
              <a:sym typeface="Maven Pro"/>
            </a:endParaRPr>
          </a:p>
          <a:p>
            <a:pPr marL="457200" lvl="0" indent="457200" algn="l" rtl="0">
              <a:lnSpc>
                <a:spcPct val="115000"/>
              </a:lnSpc>
              <a:spcBef>
                <a:spcPts val="0"/>
              </a:spcBef>
              <a:spcAft>
                <a:spcPts val="0"/>
              </a:spcAft>
              <a:buNone/>
            </a:pPr>
            <a:r>
              <a:rPr lang="en-US">
                <a:latin typeface="Maven Pro"/>
                <a:ea typeface="Maven Pro"/>
                <a:cs typeface="Maven Pro"/>
                <a:sym typeface="Maven Pro"/>
              </a:rPr>
              <a:t>Các yêu cầu an toàn thông tin để giảm thiểu những rủi ro gắn liền với quyền truy cập của nhà cung cấp đến tài sản của tổ chức cần được thỏa thuận với các nhà cung cấp và ghi thành văn bản.</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Quản lý chuyển giao dịch vụ của nhà cung cấp</a:t>
            </a:r>
            <a:br>
              <a:rPr lang="en-US">
                <a:latin typeface="Maven Pro"/>
                <a:ea typeface="Maven Pro"/>
                <a:cs typeface="Maven Pro"/>
                <a:sym typeface="Maven Pro"/>
              </a:rPr>
            </a:br>
            <a:r>
              <a:rPr lang="en-US">
                <a:latin typeface="Maven Pro"/>
                <a:ea typeface="Maven Pro"/>
                <a:cs typeface="Maven Pro"/>
                <a:sym typeface="Maven Pro"/>
              </a:rPr>
              <a:t>	Mục tiêu:duy trì một mức độ đồng thuận về an toàn thông tin và cung cấp dịch vụ phù hợp thỏa thuận với nhà cung cấp.</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Quản lý thay đổi của dịch vụ cung cấp</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Các thay đổi đối với việc cung cấp dịch vụ của nhà cung cấp, bao gồm việc duy trì và cải tiến chính sách an toàn thông tin, các thủ tục và kiểm soát, cần được quản lý, có tính đến các mức độ quan trọng của các thông tin nghiệp vụ, các hệ thống và các quy trình có liên quan và đánh giá lại các rủi ro.</a:t>
            </a:r>
            <a:endParaRPr>
              <a:latin typeface="Maven Pro"/>
              <a:ea typeface="Maven Pro"/>
              <a:cs typeface="Maven Pro"/>
              <a:sym typeface="Maven Pr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28" name="Shape 428"/>
        <p:cNvGrpSpPr/>
        <p:nvPr/>
      </p:nvGrpSpPr>
      <p:grpSpPr>
        <a:xfrm>
          <a:off x="0" y="0"/>
          <a:ext cx="0" cy="0"/>
          <a:chOff x="0" y="0"/>
          <a:chExt cx="0" cy="0"/>
        </a:xfrm>
      </p:grpSpPr>
      <p:sp>
        <p:nvSpPr>
          <p:cNvPr id="429" name="Google Shape;429;p38"/>
          <p:cNvSpPr txBox="1"/>
          <p:nvPr>
            <p:ph type="ctrTitle"/>
          </p:nvPr>
        </p:nvSpPr>
        <p:spPr>
          <a:xfrm>
            <a:off x="990600" y="219000"/>
            <a:ext cx="7400400" cy="130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Quản lý sự cố an toàn thông tin</a:t>
            </a:r>
            <a:endParaRPr lang="en-US"/>
          </a:p>
          <a:p>
            <a:pPr marL="0" lvl="0" indent="0" algn="l" rtl="0">
              <a:spcBef>
                <a:spcPts val="0"/>
              </a:spcBef>
              <a:spcAft>
                <a:spcPts val="0"/>
              </a:spcAft>
              <a:buNone/>
            </a:pPr>
          </a:p>
        </p:txBody>
      </p:sp>
      <p:sp>
        <p:nvSpPr>
          <p:cNvPr id="430" name="Google Shape;430;p38"/>
          <p:cNvSpPr txBox="1"/>
          <p:nvPr>
            <p:ph type="subTitle" idx="1"/>
          </p:nvPr>
        </p:nvSpPr>
        <p:spPr>
          <a:xfrm>
            <a:off x="652145" y="1096645"/>
            <a:ext cx="8077200" cy="3810000"/>
          </a:xfrm>
          <a:prstGeom prst="rect">
            <a:avLst/>
          </a:prstGeom>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None/>
            </a:pPr>
            <a:r>
              <a:rPr lang="en-US" sz="1800" b="1">
                <a:latin typeface="Maven Pro"/>
                <a:ea typeface="Maven Pro"/>
                <a:cs typeface="Maven Pro"/>
                <a:sym typeface="Maven Pro"/>
              </a:rPr>
              <a:t>Quản lý các sự cố an toàn thông tin và các cải tiến</a:t>
            </a:r>
            <a:endParaRPr sz="1800" b="1">
              <a:latin typeface="Maven Pro"/>
              <a:ea typeface="Maven Pro"/>
              <a:cs typeface="Maven Pro"/>
              <a:sym typeface="Maven Pro"/>
            </a:endParaRPr>
          </a:p>
          <a:p>
            <a:pPr marL="457200" lvl="0" indent="0" algn="l" rtl="0">
              <a:lnSpc>
                <a:spcPct val="115000"/>
              </a:lnSpc>
              <a:spcBef>
                <a:spcPts val="0"/>
              </a:spcBef>
              <a:spcAft>
                <a:spcPts val="0"/>
              </a:spcAft>
              <a:buNone/>
            </a:pPr>
            <a:r>
              <a:rPr lang="en-US">
                <a:latin typeface="Maven Pro"/>
                <a:ea typeface="Maven Pro"/>
                <a:cs typeface="Maven Pro"/>
                <a:sym typeface="Maven Pro"/>
              </a:rPr>
              <a:t>Mục tiêu: Để đảm bảo một cách tiếp cận phù hợp và hiệu quả nhằm quản lý sự cố an toàn thông tin, bao gồm thông tin về các sự kiện an toàn thông tin và lỗ hổng.</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Trách nhiệm và thủ tục</a:t>
            </a:r>
            <a:endParaRPr sz="1800" b="1">
              <a:latin typeface="Maven Pro"/>
              <a:ea typeface="Maven Pro"/>
              <a:cs typeface="Maven Pro"/>
              <a:sym typeface="Maven Pro"/>
            </a:endParaRPr>
          </a:p>
          <a:p>
            <a:pPr marL="457200" lvl="0" indent="457200" algn="l" rtl="0">
              <a:lnSpc>
                <a:spcPct val="115000"/>
              </a:lnSpc>
              <a:spcBef>
                <a:spcPts val="0"/>
              </a:spcBef>
              <a:spcAft>
                <a:spcPts val="0"/>
              </a:spcAft>
              <a:buNone/>
            </a:pPr>
            <a:r>
              <a:rPr lang="en-US">
                <a:latin typeface="Maven Pro"/>
                <a:ea typeface="Maven Pro"/>
                <a:cs typeface="Maven Pro"/>
                <a:sym typeface="Maven Pro"/>
              </a:rPr>
              <a:t>Các thủ tục và trách nhiệm quản lý cần được thiết lập nhằm đảm bảo sự phản ứng nhanh chóng, hiệu quả, đúng trình tự khi xảy ra các sự cố an toàn thông tin.</a:t>
            </a:r>
            <a:r>
              <a:rPr lang="en-US">
                <a:latin typeface="Maven Pro"/>
                <a:ea typeface="Maven Pro"/>
                <a:cs typeface="Maven Pro"/>
                <a:sym typeface="Maven Pro"/>
              </a:rPr>
              <a:t>.</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Báo cáo các sự kiện an toàn thông tin</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a:t>
            </a:r>
            <a:r>
              <a:rPr lang="en-US">
                <a:latin typeface="Maven Pro"/>
                <a:ea typeface="Maven Pro"/>
                <a:cs typeface="Maven Pro"/>
                <a:sym typeface="Maven Pro"/>
              </a:rPr>
              <a:t>Các sự kiện an toàn thông tin cần được báo cáo thông qua các kênh quản lý thích hợp theo cách nhanh nhất có thể</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Báo cáo các lỗ hổng an toàn thông tin</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a:t>
            </a:r>
            <a:r>
              <a:rPr lang="en-US">
                <a:latin typeface="Maven Pro"/>
                <a:ea typeface="Maven Pro"/>
                <a:cs typeface="Maven Pro"/>
                <a:sym typeface="Maven Pro"/>
              </a:rPr>
              <a:t>Mọi nhân viên, nhà thầu sử dụng các dịch vụ và hệ thống thông tin cần được yêu cầu ghi lại và báo cáo bất kỳ lỗ hổng nào về an toàn quan sát được hoặc cảm thấy nghi ngờ trong các hệ thống hoặc dịch vụ.</a:t>
            </a:r>
            <a:endParaRPr>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34" name="Shape 434"/>
        <p:cNvGrpSpPr/>
        <p:nvPr/>
      </p:nvGrpSpPr>
      <p:grpSpPr>
        <a:xfrm>
          <a:off x="0" y="0"/>
          <a:ext cx="0" cy="0"/>
          <a:chOff x="0" y="0"/>
          <a:chExt cx="0" cy="0"/>
        </a:xfrm>
      </p:grpSpPr>
      <p:sp>
        <p:nvSpPr>
          <p:cNvPr id="435" name="Google Shape;435;p39"/>
          <p:cNvSpPr txBox="1"/>
          <p:nvPr>
            <p:ph type="ctrTitle"/>
          </p:nvPr>
        </p:nvSpPr>
        <p:spPr>
          <a:xfrm>
            <a:off x="990600" y="219000"/>
            <a:ext cx="7400400" cy="130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Quản lý sự cố an toàn thông tin</a:t>
            </a:r>
            <a:endParaRPr lang="en-US"/>
          </a:p>
          <a:p>
            <a:pPr marL="0" lvl="0" indent="0" algn="l" rtl="0">
              <a:spcBef>
                <a:spcPts val="0"/>
              </a:spcBef>
              <a:spcAft>
                <a:spcPts val="0"/>
              </a:spcAft>
              <a:buNone/>
            </a:pPr>
          </a:p>
        </p:txBody>
      </p:sp>
      <p:sp>
        <p:nvSpPr>
          <p:cNvPr id="436" name="Google Shape;436;p39"/>
          <p:cNvSpPr txBox="1"/>
          <p:nvPr>
            <p:ph type="subTitle" idx="1"/>
          </p:nvPr>
        </p:nvSpPr>
        <p:spPr>
          <a:xfrm>
            <a:off x="838200" y="1143000"/>
            <a:ext cx="8077200" cy="3810000"/>
          </a:xfrm>
          <a:prstGeom prst="rect">
            <a:avLst/>
          </a:prstGeom>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None/>
            </a:pPr>
            <a:r>
              <a:rPr lang="en-US" sz="1800" b="1">
                <a:latin typeface="Maven Pro"/>
                <a:ea typeface="Maven Pro"/>
                <a:cs typeface="Maven Pro"/>
                <a:sym typeface="Maven Pro"/>
              </a:rPr>
              <a:t>Đánh giá và quyết định về sự kiện an toàn thông tin</a:t>
            </a:r>
            <a:endParaRPr sz="1800" b="1">
              <a:latin typeface="Maven Pro"/>
              <a:ea typeface="Maven Pro"/>
              <a:cs typeface="Maven Pro"/>
              <a:sym typeface="Maven Pro"/>
            </a:endParaRPr>
          </a:p>
          <a:p>
            <a:pPr marL="457200" lvl="0" indent="0" algn="l" rtl="0">
              <a:lnSpc>
                <a:spcPct val="115000"/>
              </a:lnSpc>
              <a:spcBef>
                <a:spcPts val="0"/>
              </a:spcBef>
              <a:spcAft>
                <a:spcPts val="0"/>
              </a:spcAft>
              <a:buNone/>
            </a:pPr>
            <a:r>
              <a:rPr lang="en-US">
                <a:latin typeface="Maven Pro"/>
                <a:ea typeface="Maven Pro"/>
                <a:cs typeface="Maven Pro"/>
                <a:sym typeface="Maven Pro"/>
              </a:rPr>
              <a:t>Các sự kiện an toàn thông tin cần được đánh giá và cần được quyết định phân loại là sự cố an toàn thông tin.</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Ứng phó sự cố an toàn thông tin</a:t>
            </a:r>
            <a:endParaRPr sz="1800" b="1">
              <a:latin typeface="Maven Pro"/>
              <a:ea typeface="Maven Pro"/>
              <a:cs typeface="Maven Pro"/>
              <a:sym typeface="Maven Pro"/>
            </a:endParaRPr>
          </a:p>
          <a:p>
            <a:pPr marL="457200" lvl="0" indent="457200" algn="l" rtl="0">
              <a:lnSpc>
                <a:spcPct val="115000"/>
              </a:lnSpc>
              <a:spcBef>
                <a:spcPts val="0"/>
              </a:spcBef>
              <a:spcAft>
                <a:spcPts val="0"/>
              </a:spcAft>
              <a:buNone/>
            </a:pPr>
            <a:r>
              <a:rPr lang="en-US">
                <a:latin typeface="Maven Pro"/>
                <a:ea typeface="Maven Pro"/>
                <a:cs typeface="Maven Pro"/>
                <a:sym typeface="Maven Pro"/>
              </a:rPr>
              <a:t>Sự cố an toàn thông tin cần được ứng phó phù hợp với các thủ tục đã được lập tài liệu</a:t>
            </a:r>
            <a:endParaRPr>
              <a:latin typeface="Maven Pro"/>
              <a:ea typeface="Maven Pro"/>
              <a:cs typeface="Maven Pro"/>
              <a:sym typeface="Maven Pro"/>
            </a:endParaRPr>
          </a:p>
          <a:p>
            <a:pPr marL="457200" lvl="0" indent="457200" algn="l" rtl="0">
              <a:lnSpc>
                <a:spcPct val="115000"/>
              </a:lnSpc>
              <a:spcBef>
                <a:spcPts val="0"/>
              </a:spcBef>
              <a:spcAft>
                <a:spcPts val="0"/>
              </a:spcAft>
              <a:buNone/>
            </a:pPr>
            <a:r>
              <a:rPr lang="en-US">
                <a:latin typeface="Maven Pro"/>
                <a:ea typeface="Maven Pro"/>
                <a:cs typeface="Maven Pro"/>
                <a:sym typeface="Maven Pro"/>
              </a:rPr>
              <a:t>Sự cố an toàn thông tin cần được ứng phó bởi một đầu mối liên hệ được đề cử và những người khác có liên quan trong hoặc bên ngoài tổ chức</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Rút bài học kinh nghiệm từ các sự cố an toàn thông tin</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Kiến thức thu được từ việc phân tích và giải quyết các sự cố an toàn thông tin cần được sử dụng để giảm thiểu khả năng xảy ra hoặc giảm thiểu ảnh hưởng của các sự cố trong tương lai.</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Thu thập bằng chứng</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Các thủ tục nội bộ cần được phát triển và tuân thủ khi làm việc với bằng chứng cho mục đích xử lý kỷ luật và hoạt động pháp lý.</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Các tổ chức phải xác định và áp dụng các thủ tục cho việc xác định, tập hợp, thu nhận, bảo quản thông tin có thể phục vụ làm bằng chứng.</a:t>
            </a:r>
            <a:endParaRPr>
              <a:latin typeface="Maven Pro"/>
              <a:ea typeface="Maven Pro"/>
              <a:cs typeface="Maven Pro"/>
              <a:sym typeface="Maven Pr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40" name="Shape 440"/>
        <p:cNvGrpSpPr/>
        <p:nvPr/>
      </p:nvGrpSpPr>
      <p:grpSpPr>
        <a:xfrm>
          <a:off x="0" y="0"/>
          <a:ext cx="0" cy="0"/>
          <a:chOff x="0" y="0"/>
          <a:chExt cx="0" cy="0"/>
        </a:xfrm>
      </p:grpSpPr>
      <p:sp>
        <p:nvSpPr>
          <p:cNvPr id="441" name="Google Shape;441;p40"/>
          <p:cNvSpPr txBox="1"/>
          <p:nvPr>
            <p:ph type="ctrTitle"/>
          </p:nvPr>
        </p:nvSpPr>
        <p:spPr>
          <a:xfrm>
            <a:off x="381000" y="-76200"/>
            <a:ext cx="8534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Các khía cạnh an toàn thông tin trong quản lý hoạt động nghiệp vụ liên tục</a:t>
            </a:r>
            <a:endParaRPr lang="en-US"/>
          </a:p>
        </p:txBody>
      </p:sp>
      <p:sp>
        <p:nvSpPr>
          <p:cNvPr id="442" name="Google Shape;442;p40"/>
          <p:cNvSpPr txBox="1"/>
          <p:nvPr>
            <p:ph type="subTitle" idx="1"/>
          </p:nvPr>
        </p:nvSpPr>
        <p:spPr>
          <a:xfrm>
            <a:off x="381000" y="1676400"/>
            <a:ext cx="8458200" cy="3352800"/>
          </a:xfrm>
          <a:prstGeom prst="rect">
            <a:avLst/>
          </a:prstGeom>
        </p:spPr>
        <p:txBody>
          <a:bodyPr spcFirstLastPara="1" wrap="square" lIns="91425" tIns="91425" rIns="91425" bIns="91425" anchor="t" anchorCtr="0">
            <a:normAutofit fontScale="70000" lnSpcReduction="10000"/>
          </a:bodyPr>
          <a:lstStyle/>
          <a:p>
            <a:pPr marL="0" lvl="0" indent="0" algn="l" rtl="0">
              <a:lnSpc>
                <a:spcPct val="115000"/>
              </a:lnSpc>
              <a:spcBef>
                <a:spcPts val="0"/>
              </a:spcBef>
              <a:spcAft>
                <a:spcPts val="0"/>
              </a:spcAft>
              <a:buNone/>
            </a:pPr>
            <a:r>
              <a:rPr lang="en-US" sz="2100" b="1">
                <a:latin typeface="Maven Pro"/>
                <a:ea typeface="Maven Pro"/>
                <a:cs typeface="Maven Pro"/>
                <a:sym typeface="Maven Pro"/>
              </a:rPr>
              <a:t>An toàn thông tin liên tục</a:t>
            </a:r>
            <a:endParaRPr sz="21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a:t>
            </a:r>
            <a:r>
              <a:rPr lang="en-US" sz="1850" b="1">
                <a:latin typeface="Maven Pro"/>
                <a:ea typeface="Maven Pro"/>
                <a:cs typeface="Maven Pro"/>
                <a:sym typeface="Maven Pro"/>
              </a:rPr>
              <a:t>Mục tiêu</a:t>
            </a:r>
            <a:r>
              <a:rPr lang="en-US" sz="1850">
                <a:latin typeface="Maven Pro"/>
                <a:ea typeface="Maven Pro"/>
                <a:cs typeface="Maven Pro"/>
                <a:sym typeface="Maven Pro"/>
              </a:rPr>
              <a:t>: An toàn thông tin liên tục cần phải được đặt trong hệ thống quản lý hoạt động nghiệp vụ liên tục của tổ chức.</a:t>
            </a:r>
            <a:endParaRPr sz="1850">
              <a:latin typeface="Maven Pro"/>
              <a:ea typeface="Maven Pro"/>
              <a:cs typeface="Maven Pro"/>
              <a:sym typeface="Maven Pro"/>
            </a:endParaRPr>
          </a:p>
          <a:p>
            <a:pPr marL="457200" lvl="0" indent="0" algn="l" rtl="0">
              <a:lnSpc>
                <a:spcPct val="115000"/>
              </a:lnSpc>
              <a:spcBef>
                <a:spcPts val="0"/>
              </a:spcBef>
              <a:spcAft>
                <a:spcPts val="0"/>
              </a:spcAft>
              <a:buNone/>
            </a:pPr>
            <a:r>
              <a:rPr lang="en-US" sz="1850" b="1">
                <a:latin typeface="Maven Pro"/>
                <a:ea typeface="Maven Pro"/>
                <a:cs typeface="Maven Pro"/>
                <a:sym typeface="Maven Pro"/>
              </a:rPr>
              <a:t>Lập kế hoạch an toàn thông tin liên tục</a:t>
            </a:r>
            <a:endParaRPr sz="1850" b="1">
              <a:latin typeface="Maven Pro"/>
              <a:ea typeface="Maven Pro"/>
              <a:cs typeface="Maven Pro"/>
              <a:sym typeface="Maven Pro"/>
            </a:endParaRPr>
          </a:p>
          <a:p>
            <a:pPr marL="457200" lvl="0" indent="457200" algn="l" rtl="0">
              <a:lnSpc>
                <a:spcPct val="115000"/>
              </a:lnSpc>
              <a:spcBef>
                <a:spcPts val="0"/>
              </a:spcBef>
              <a:spcAft>
                <a:spcPts val="0"/>
              </a:spcAft>
              <a:buNone/>
            </a:pPr>
            <a:r>
              <a:rPr lang="en-US" sz="1850">
                <a:latin typeface="Maven Pro"/>
                <a:ea typeface="Maven Pro"/>
                <a:cs typeface="Maven Pro"/>
                <a:sym typeface="Maven Pro"/>
              </a:rPr>
              <a:t>Tổ chức cần xác định các yêu cầu về an toàn thông tin và tính liên tục của quản lý an toàn thông tin trong các tình huống bất lợi, ví dụ như trong một cuộc khủng hoảng hay thiên tai.</a:t>
            </a:r>
            <a:endParaRPr sz="1850">
              <a:latin typeface="Maven Pro"/>
              <a:ea typeface="Maven Pro"/>
              <a:cs typeface="Maven Pro"/>
              <a:sym typeface="Maven Pro"/>
            </a:endParaRPr>
          </a:p>
          <a:p>
            <a:pPr marL="457200" lvl="0" indent="0" algn="l" rtl="0">
              <a:lnSpc>
                <a:spcPct val="115000"/>
              </a:lnSpc>
              <a:spcBef>
                <a:spcPts val="0"/>
              </a:spcBef>
              <a:spcAft>
                <a:spcPts val="0"/>
              </a:spcAft>
              <a:buNone/>
            </a:pPr>
            <a:r>
              <a:rPr lang="en-US" sz="1850" b="1">
                <a:latin typeface="Maven Pro"/>
                <a:ea typeface="Maven Pro"/>
                <a:cs typeface="Maven Pro"/>
                <a:sym typeface="Maven Pro"/>
              </a:rPr>
              <a:t>Triển khai đảm bảo an toàn thông tin liên tục</a:t>
            </a:r>
            <a:endParaRPr sz="1850" b="1">
              <a:latin typeface="Maven Pro"/>
              <a:ea typeface="Maven Pro"/>
              <a:cs typeface="Maven Pro"/>
              <a:sym typeface="Maven Pro"/>
            </a:endParaRPr>
          </a:p>
          <a:p>
            <a:pPr marL="457200" lvl="0" indent="0" algn="l" rtl="0">
              <a:lnSpc>
                <a:spcPct val="115000"/>
              </a:lnSpc>
              <a:spcBef>
                <a:spcPts val="0"/>
              </a:spcBef>
              <a:spcAft>
                <a:spcPts val="0"/>
              </a:spcAft>
              <a:buNone/>
            </a:pPr>
            <a:r>
              <a:rPr lang="en-US" sz="1850">
                <a:latin typeface="Maven Pro"/>
                <a:ea typeface="Maven Pro"/>
                <a:cs typeface="Maven Pro"/>
                <a:sym typeface="Maven Pro"/>
              </a:rPr>
              <a:t>	Tổ chức phải thiết lập, lập tài liệu, thực hiện và duy trì các quy trình, thủ tục, biện pháp kiểm soát để đảm bảo mức độ yêu cầu về tính liên tục cho an toàn thông tin trong mọi tình huống bất lợi.</a:t>
            </a:r>
            <a:endParaRPr sz="1850">
              <a:latin typeface="Maven Pro"/>
              <a:ea typeface="Maven Pro"/>
              <a:cs typeface="Maven Pro"/>
              <a:sym typeface="Maven Pro"/>
            </a:endParaRPr>
          </a:p>
          <a:p>
            <a:pPr marL="457200" lvl="0" indent="0" algn="l" rtl="0">
              <a:lnSpc>
                <a:spcPct val="115000"/>
              </a:lnSpc>
              <a:spcBef>
                <a:spcPts val="0"/>
              </a:spcBef>
              <a:spcAft>
                <a:spcPts val="0"/>
              </a:spcAft>
              <a:buNone/>
            </a:pPr>
            <a:r>
              <a:rPr lang="en-US" sz="1850">
                <a:latin typeface="Maven Pro"/>
                <a:ea typeface="Maven Pro"/>
                <a:cs typeface="Maven Pro"/>
                <a:sym typeface="Maven Pro"/>
              </a:rPr>
              <a:t>Xác minh, soát xét và đánh giá an toàn thông tin liên tục</a:t>
            </a:r>
            <a:endParaRPr sz="1850">
              <a:latin typeface="Maven Pro"/>
              <a:ea typeface="Maven Pro"/>
              <a:cs typeface="Maven Pro"/>
              <a:sym typeface="Maven Pro"/>
            </a:endParaRPr>
          </a:p>
          <a:p>
            <a:pPr marL="457200" lvl="0" indent="0" algn="l" rtl="0">
              <a:lnSpc>
                <a:spcPct val="115000"/>
              </a:lnSpc>
              <a:spcBef>
                <a:spcPts val="0"/>
              </a:spcBef>
              <a:spcAft>
                <a:spcPts val="0"/>
              </a:spcAft>
              <a:buNone/>
            </a:pPr>
            <a:r>
              <a:rPr lang="en-US" sz="1850">
                <a:latin typeface="Maven Pro"/>
                <a:ea typeface="Maven Pro"/>
                <a:cs typeface="Maven Pro"/>
                <a:sym typeface="Maven Pro"/>
              </a:rPr>
              <a:t>	Các tổ chức cần xác minh các kiểm soát an toàn thông tin liên tục đã thiết lập và thực hiện một cách đều đặn để đảm bảo rằng chúng là hợp lệ và có hiệu quả trong những tình huống bất lợi</a:t>
            </a:r>
            <a:r>
              <a:rPr lang="en-US">
                <a:latin typeface="Maven Pro"/>
                <a:ea typeface="Maven Pro"/>
                <a:cs typeface="Maven Pro"/>
                <a:sym typeface="Maven Pro"/>
              </a:rPr>
              <a:t>.</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2100" b="1">
                <a:latin typeface="Maven Pro"/>
                <a:ea typeface="Maven Pro"/>
                <a:cs typeface="Maven Pro"/>
                <a:sym typeface="Maven Pro"/>
              </a:rPr>
              <a:t>Dự phòng</a:t>
            </a:r>
            <a:endParaRPr sz="21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a:t>
            </a:r>
            <a:r>
              <a:rPr lang="en-US" b="1">
                <a:latin typeface="Maven Pro"/>
                <a:ea typeface="Maven Pro"/>
                <a:cs typeface="Maven Pro"/>
                <a:sym typeface="Maven Pro"/>
              </a:rPr>
              <a:t>Mục tiêu</a:t>
            </a:r>
            <a:r>
              <a:rPr lang="en-US">
                <a:latin typeface="Maven Pro"/>
                <a:ea typeface="Maven Pro"/>
                <a:cs typeface="Maven Pro"/>
                <a:sym typeface="Maven Pro"/>
              </a:rPr>
              <a:t>: Đảm bảo tính sẵn sàng của các phương tiện xử lý thông tin.</a:t>
            </a:r>
            <a:endParaRPr>
              <a:latin typeface="Maven Pro"/>
              <a:ea typeface="Maven Pro"/>
              <a:cs typeface="Maven Pro"/>
              <a:sym typeface="Maven Pro"/>
            </a:endParaRPr>
          </a:p>
          <a:p>
            <a:pPr marL="0" lvl="0" indent="0" algn="l" rtl="0">
              <a:lnSpc>
                <a:spcPct val="115000"/>
              </a:lnSpc>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46" name="Shape 446"/>
        <p:cNvGrpSpPr/>
        <p:nvPr/>
      </p:nvGrpSpPr>
      <p:grpSpPr>
        <a:xfrm>
          <a:off x="0" y="0"/>
          <a:ext cx="0" cy="0"/>
          <a:chOff x="0" y="0"/>
          <a:chExt cx="0" cy="0"/>
        </a:xfrm>
      </p:grpSpPr>
      <p:sp>
        <p:nvSpPr>
          <p:cNvPr id="447" name="Google Shape;447;p41"/>
          <p:cNvSpPr txBox="1"/>
          <p:nvPr>
            <p:ph type="ctrTitle"/>
          </p:nvPr>
        </p:nvSpPr>
        <p:spPr>
          <a:xfrm>
            <a:off x="381000" y="152400"/>
            <a:ext cx="90819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Các khía cạnh an toàn thông tin trong quản lý hoạt động nghiệp vụ liên tục</a:t>
            </a:r>
            <a:endParaRPr lang="en-US"/>
          </a:p>
          <a:p>
            <a:pPr marL="0" lvl="0" indent="0" algn="l" rtl="0">
              <a:spcBef>
                <a:spcPts val="0"/>
              </a:spcBef>
              <a:spcAft>
                <a:spcPts val="0"/>
              </a:spcAft>
              <a:buNone/>
            </a:pPr>
          </a:p>
        </p:txBody>
      </p:sp>
      <p:sp>
        <p:nvSpPr>
          <p:cNvPr id="448" name="Google Shape;448;p41"/>
          <p:cNvSpPr txBox="1"/>
          <p:nvPr>
            <p:ph type="subTitle" idx="1"/>
          </p:nvPr>
        </p:nvSpPr>
        <p:spPr>
          <a:xfrm>
            <a:off x="519300" y="1752600"/>
            <a:ext cx="8167500" cy="29202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800" b="1">
                <a:latin typeface="Maven Pro"/>
                <a:ea typeface="Maven Pro"/>
                <a:cs typeface="Maven Pro"/>
                <a:sym typeface="Maven Pro"/>
              </a:rPr>
              <a:t>Tính sẵn sàng của phương tiện xử lý thông tin</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Các phương tiện xử lý thông tin cần được triển khai với dự phòng đủ để đáp ứng các yêu cầu sẵn có.</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Các tổ chức cần xác định các yêu cầu nghiệp vụ cho sự sẵn sàng của các hệ thống thông tin. Trường hợp không thể đảm bảo sự sẵn sàng với kiến trúc hệ thống hiện tại, các thành phần hoặc kiến trúc dự phòng cần được xem xét.</a:t>
            </a:r>
            <a:endParaRPr>
              <a:latin typeface="Maven Pro"/>
              <a:ea typeface="Maven Pro"/>
              <a:cs typeface="Maven Pro"/>
              <a:sym typeface="Maven Pro"/>
            </a:endParaRPr>
          </a:p>
          <a:p>
            <a:pPr marL="0" lvl="0" indent="457200" algn="l" rtl="0">
              <a:lnSpc>
                <a:spcPct val="115000"/>
              </a:lnSpc>
              <a:spcBef>
                <a:spcPts val="0"/>
              </a:spcBef>
              <a:spcAft>
                <a:spcPts val="0"/>
              </a:spcAft>
              <a:buNone/>
            </a:pPr>
            <a:r>
              <a:rPr lang="en-US">
                <a:latin typeface="Maven Pro"/>
                <a:ea typeface="Maven Pro"/>
                <a:cs typeface="Maven Pro"/>
                <a:sym typeface="Maven Pro"/>
              </a:rPr>
              <a:t>Nếu có thể, các hệ thống thông tin dự phòng nên được kiểm tra để đảm bảo khi có lỗi công việc sẽ chuyển từ thành phần này sang thành phần khác như dự kiến.</a:t>
            </a:r>
            <a:endParaRPr>
              <a:latin typeface="Maven Pro"/>
              <a:ea typeface="Maven Pro"/>
              <a:cs typeface="Maven Pro"/>
              <a:sym typeface="Maven Pro"/>
            </a:endParaRPr>
          </a:p>
          <a:p>
            <a:pPr marL="0" lvl="0" indent="0" algn="l" rtl="0">
              <a:lnSpc>
                <a:spcPct val="115000"/>
              </a:lnSpc>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824000" y="437838"/>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Cấu trúc của tiêu chuẩn</a:t>
            </a:r>
            <a:endParaRPr lang="en-US"/>
          </a:p>
        </p:txBody>
      </p:sp>
      <p:sp>
        <p:nvSpPr>
          <p:cNvPr id="292" name="Google Shape;292;p15"/>
          <p:cNvSpPr txBox="1"/>
          <p:nvPr>
            <p:ph type="subTitle" idx="1"/>
          </p:nvPr>
        </p:nvSpPr>
        <p:spPr>
          <a:xfrm>
            <a:off x="824000" y="2310750"/>
            <a:ext cx="4255500" cy="695400"/>
          </a:xfrm>
          <a:prstGeom prst="rect">
            <a:avLst/>
          </a:prstGeom>
        </p:spPr>
        <p:txBody>
          <a:bodyPr spcFirstLastPara="1" wrap="square" lIns="91425" tIns="91425" rIns="91425" bIns="91425" anchor="t" anchorCtr="0">
            <a:noAutofit/>
          </a:bodyPr>
          <a:lstStyle/>
          <a:p>
            <a:pPr marL="457200" lvl="0" indent="-331470" algn="l" rtl="0">
              <a:lnSpc>
                <a:spcPct val="150000"/>
              </a:lnSpc>
              <a:spcBef>
                <a:spcPts val="0"/>
              </a:spcBef>
              <a:spcAft>
                <a:spcPts val="0"/>
              </a:spcAft>
              <a:buSzPts val="1620"/>
              <a:buAutoNum type="arabicPeriod"/>
            </a:pPr>
            <a:r>
              <a:rPr lang="en-US" sz="1620"/>
              <a:t>14 điều về kiểm soát an toàn</a:t>
            </a:r>
            <a:endParaRPr sz="1620"/>
          </a:p>
          <a:p>
            <a:pPr marL="457200" lvl="0" indent="-331470" algn="l" rtl="0">
              <a:lnSpc>
                <a:spcPct val="150000"/>
              </a:lnSpc>
              <a:spcBef>
                <a:spcPts val="0"/>
              </a:spcBef>
              <a:spcAft>
                <a:spcPts val="0"/>
              </a:spcAft>
              <a:buSzPts val="1620"/>
              <a:buAutoNum type="arabicPeriod"/>
            </a:pPr>
            <a:r>
              <a:rPr lang="en-US" sz="1620"/>
              <a:t>35 phân loại an toà</a:t>
            </a:r>
            <a:endParaRPr sz="1620"/>
          </a:p>
          <a:p>
            <a:pPr marL="457200" lvl="0" indent="-331470" algn="l" rtl="0">
              <a:lnSpc>
                <a:spcPct val="150000"/>
              </a:lnSpc>
              <a:spcBef>
                <a:spcPts val="0"/>
              </a:spcBef>
              <a:spcAft>
                <a:spcPts val="0"/>
              </a:spcAft>
              <a:buSzPts val="1620"/>
              <a:buAutoNum type="arabicPeriod"/>
            </a:pPr>
            <a:r>
              <a:rPr lang="en-US" sz="1620"/>
              <a:t>114 biện pháp kiểm soát.</a:t>
            </a:r>
            <a:endParaRPr sz="162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sp>
        <p:nvSpPr>
          <p:cNvPr id="453" name="Google Shape;453;p42"/>
          <p:cNvSpPr txBox="1"/>
          <p:nvPr>
            <p:ph type="ctrTitle"/>
          </p:nvPr>
        </p:nvSpPr>
        <p:spPr>
          <a:xfrm>
            <a:off x="838200" y="-228600"/>
            <a:ext cx="90819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Sự tuân thủ</a:t>
            </a:r>
            <a:endParaRPr lang="en-US"/>
          </a:p>
        </p:txBody>
      </p:sp>
      <p:sp>
        <p:nvSpPr>
          <p:cNvPr id="454" name="Google Shape;454;p42"/>
          <p:cNvSpPr txBox="1"/>
          <p:nvPr>
            <p:ph type="subTitle" idx="1"/>
          </p:nvPr>
        </p:nvSpPr>
        <p:spPr>
          <a:xfrm>
            <a:off x="457200" y="1143000"/>
            <a:ext cx="8610600" cy="3733800"/>
          </a:xfrm>
          <a:prstGeom prst="rect">
            <a:avLst/>
          </a:prstGeom>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None/>
            </a:pPr>
            <a:r>
              <a:rPr lang="en-US" sz="1800" b="1">
                <a:latin typeface="Maven Pro"/>
                <a:ea typeface="Maven Pro"/>
                <a:cs typeface="Maven Pro"/>
                <a:sym typeface="Maven Pro"/>
              </a:rPr>
              <a:t>Sự tuân thủ các yêu cầu pháp lý và hợp đồng</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a:t>
            </a:r>
            <a:r>
              <a:rPr lang="en-US">
                <a:latin typeface="Maven Pro"/>
                <a:ea typeface="Maven Pro"/>
                <a:cs typeface="Maven Pro"/>
                <a:sym typeface="Maven Pro"/>
              </a:rPr>
              <a:t>Mục tiêu: Nhằm tránh sự vi phạm pháp luật, quy định, nghĩa vụ theo các hợp đồng đã ký kết, các yêu cầu về đảm bảo an toàn thông tin.</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Xác định các điều luật áp dụng và yêu cầu hợp đồng</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Các biện pháp kiểm soát cụ thể và các trách nhiệm của cá nhân để đáp ứng các yêu cầu này phải được xác định và được lập thành tài liệu.</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Các nhà quản lý cần phải xác định tất cả các quy định pháp luật áp dụng đối với tổ chức của họ để đáp ứng các yêu cầu cho loại hình nghiệp vụ của họ. Nếu tổ chức có các hoạt động nghiệp vụ ở các nước khác, các nhà quản lý cần soát xét việc tuân thủ pháp luật của tất cả các nước có liên quan.</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Quyền sở hữu trí tuệ</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	</a:t>
            </a:r>
            <a:r>
              <a:rPr lang="en-US">
                <a:latin typeface="Maven Pro"/>
                <a:ea typeface="Maven Pro"/>
                <a:cs typeface="Maven Pro"/>
                <a:sym typeface="Maven Pro"/>
              </a:rPr>
              <a:t>Các thủ tục phù hợp cần được triển khai nhằm đảm bảo sự phù hợp với các yêu cầu pháp lý, các quy định và cam kết theo hợp đồng trong việc sử dụng các tài liệu có quyền sở hữu trí tuệ và các sản phẩm phần mềm độc quyền.</a:t>
            </a:r>
            <a:endParaRPr>
              <a:latin typeface="Maven Pro"/>
              <a:ea typeface="Maven Pro"/>
              <a:cs typeface="Maven Pro"/>
              <a:sym typeface="Maven Pr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58" name="Shape 458"/>
        <p:cNvGrpSpPr/>
        <p:nvPr/>
      </p:nvGrpSpPr>
      <p:grpSpPr>
        <a:xfrm>
          <a:off x="0" y="0"/>
          <a:ext cx="0" cy="0"/>
          <a:chOff x="0" y="0"/>
          <a:chExt cx="0" cy="0"/>
        </a:xfrm>
      </p:grpSpPr>
      <p:sp>
        <p:nvSpPr>
          <p:cNvPr id="459" name="Google Shape;459;p43"/>
          <p:cNvSpPr txBox="1"/>
          <p:nvPr>
            <p:ph type="ctrTitle"/>
          </p:nvPr>
        </p:nvSpPr>
        <p:spPr>
          <a:xfrm>
            <a:off x="838200" y="-228600"/>
            <a:ext cx="90819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Sự tuân thủ</a:t>
            </a:r>
            <a:endParaRPr lang="en-US"/>
          </a:p>
        </p:txBody>
      </p:sp>
      <p:sp>
        <p:nvSpPr>
          <p:cNvPr id="460" name="Google Shape;460;p43"/>
          <p:cNvSpPr txBox="1"/>
          <p:nvPr>
            <p:ph type="subTitle" idx="1"/>
          </p:nvPr>
        </p:nvSpPr>
        <p:spPr>
          <a:xfrm>
            <a:off x="457200" y="1143000"/>
            <a:ext cx="8610600" cy="3733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800" b="1">
                <a:latin typeface="Maven Pro"/>
                <a:ea typeface="Maven Pro"/>
                <a:cs typeface="Maven Pro"/>
                <a:sym typeface="Maven Pro"/>
              </a:rPr>
              <a:t>Soát xét về an toàn thông tin</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a:t>
            </a:r>
            <a:r>
              <a:rPr lang="en-US" b="1">
                <a:latin typeface="Maven Pro"/>
                <a:ea typeface="Maven Pro"/>
                <a:cs typeface="Maven Pro"/>
                <a:sym typeface="Maven Pro"/>
              </a:rPr>
              <a:t>Soát xét độc lập về an toàn thông tin:</a:t>
            </a:r>
            <a:endParaRPr b="1">
              <a:latin typeface="Maven Pro"/>
              <a:ea typeface="Maven Pro"/>
              <a:cs typeface="Maven Pro"/>
              <a:sym typeface="Maven Pro"/>
            </a:endParaRPr>
          </a:p>
          <a:p>
            <a:pPr marL="457200" lvl="0" indent="457200" algn="l" rtl="0">
              <a:lnSpc>
                <a:spcPct val="115000"/>
              </a:lnSpc>
              <a:spcBef>
                <a:spcPts val="0"/>
              </a:spcBef>
              <a:spcAft>
                <a:spcPts val="0"/>
              </a:spcAft>
              <a:buNone/>
            </a:pPr>
            <a:r>
              <a:rPr lang="en-US">
                <a:latin typeface="Maven Pro"/>
                <a:ea typeface="Maven Pro"/>
                <a:cs typeface="Maven Pro"/>
                <a:sym typeface="Maven Pro"/>
              </a:rPr>
              <a:t>Cách tiếp cận của tổ chức để quản lý an toàn thông tin và việc thực hiện nó cần được soát xét lại một cách độc lập tại các khoảng thời gian được lên kế hoạch hoặc khi có thay đổi đáng kể xảy ra.</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Sự tuân thủ các chính sách và tiêu chuẩn an toàn</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a:latin typeface="Maven Pro"/>
                <a:ea typeface="Maven Pro"/>
                <a:cs typeface="Maven Pro"/>
                <a:sym typeface="Maven Pro"/>
              </a:rPr>
              <a:t>	</a:t>
            </a:r>
            <a:r>
              <a:rPr lang="en-US">
                <a:latin typeface="Maven Pro"/>
                <a:ea typeface="Maven Pro"/>
                <a:cs typeface="Maven Pro"/>
                <a:sym typeface="Maven Pro"/>
              </a:rPr>
              <a:t>Các nhà quản lý cần thường xuyên soát xét sự tuân thủ của việc xử lý thông tin và thủ tục trong khu vực trách nhiệm của mình với các chính sách an toàn thích hợp, các tiêu chuẩn và yêu cầu an toàn khác</a:t>
            </a:r>
            <a:endParaRPr>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Soát xét tuân thủ kỹ thuật</a:t>
            </a:r>
            <a:endParaRPr sz="1800" b="1">
              <a:latin typeface="Maven Pro"/>
              <a:ea typeface="Maven Pro"/>
              <a:cs typeface="Maven Pro"/>
              <a:sym typeface="Maven Pro"/>
            </a:endParaRPr>
          </a:p>
          <a:p>
            <a:pPr marL="0" lvl="0" indent="0" algn="l" rtl="0">
              <a:lnSpc>
                <a:spcPct val="115000"/>
              </a:lnSpc>
              <a:spcBef>
                <a:spcPts val="0"/>
              </a:spcBef>
              <a:spcAft>
                <a:spcPts val="0"/>
              </a:spcAft>
              <a:buNone/>
            </a:pPr>
            <a:r>
              <a:rPr lang="en-US" sz="1800" b="1">
                <a:latin typeface="Maven Pro"/>
                <a:ea typeface="Maven Pro"/>
                <a:cs typeface="Maven Pro"/>
                <a:sym typeface="Maven Pro"/>
              </a:rPr>
              <a:t>	</a:t>
            </a:r>
            <a:r>
              <a:rPr lang="en-US">
                <a:latin typeface="Maven Pro"/>
                <a:ea typeface="Maven Pro"/>
                <a:cs typeface="Maven Pro"/>
                <a:sym typeface="Maven Pro"/>
              </a:rPr>
              <a:t>Các hệ thống thông tin cần được soát xét thường xuyên sự tuân thủ các chính sách và tiêu chuẩn an toàn thông tin của tổ chức.</a:t>
            </a:r>
            <a:endParaRPr>
              <a:latin typeface="Maven Pro"/>
              <a:ea typeface="Maven Pro"/>
              <a:cs typeface="Maven Pro"/>
              <a:sym typeface="Maven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64" name="Shape 464"/>
        <p:cNvGrpSpPr/>
        <p:nvPr/>
      </p:nvGrpSpPr>
      <p:grpSpPr>
        <a:xfrm>
          <a:off x="0" y="0"/>
          <a:ext cx="0" cy="0"/>
          <a:chOff x="0" y="0"/>
          <a:chExt cx="0" cy="0"/>
        </a:xfrm>
      </p:grpSpPr>
      <p:sp>
        <p:nvSpPr>
          <p:cNvPr id="465" name="Google Shape;465;p44"/>
          <p:cNvSpPr txBox="1"/>
          <p:nvPr>
            <p:ph type="ctrTitle"/>
          </p:nvPr>
        </p:nvSpPr>
        <p:spPr>
          <a:xfrm>
            <a:off x="1105475" y="1202650"/>
            <a:ext cx="8321700" cy="1847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4400"/>
              <a:t>Phần trình bày kết thúc </a:t>
            </a:r>
            <a:r>
              <a:rPr lang="en-US"/>
              <a:t>!</a:t>
            </a:r>
            <a:endParaRPr lang="en-US"/>
          </a:p>
        </p:txBody>
      </p:sp>
      <p:sp>
        <p:nvSpPr>
          <p:cNvPr id="466" name="Google Shape;466;p44"/>
          <p:cNvSpPr txBox="1"/>
          <p:nvPr>
            <p:ph type="subTitle" idx="1"/>
          </p:nvPr>
        </p:nvSpPr>
        <p:spPr>
          <a:xfrm>
            <a:off x="1831500" y="2571750"/>
            <a:ext cx="7312500" cy="9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b="1">
              <a:latin typeface="Maven Pro"/>
              <a:ea typeface="Maven Pro"/>
              <a:cs typeface="Maven Pro"/>
              <a:sym typeface="Maven Pro"/>
            </a:endParaRPr>
          </a:p>
          <a:p>
            <a:pPr marL="0" lvl="0" indent="0" algn="l" rtl="0">
              <a:spcBef>
                <a:spcPts val="0"/>
              </a:spcBef>
              <a:spcAft>
                <a:spcPts val="0"/>
              </a:spcAft>
              <a:buNone/>
            </a:pPr>
            <a:r>
              <a:rPr lang="en-US" sz="2000" b="1">
                <a:latin typeface="Maven Pro"/>
                <a:ea typeface="Maven Pro"/>
                <a:cs typeface="Maven Pro"/>
                <a:sym typeface="Maven Pro"/>
              </a:rPr>
              <a:t>CẢM ƠN THẦY VÀ CÁC BẠN ĐÃ LẮNG NGHE</a:t>
            </a:r>
            <a:endParaRPr sz="2000" b="1">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824000" y="37016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Các điều</a:t>
            </a:r>
            <a:endParaRPr lang="en-US"/>
          </a:p>
        </p:txBody>
      </p:sp>
      <p:sp>
        <p:nvSpPr>
          <p:cNvPr id="298" name="Google Shape;298;p16"/>
          <p:cNvSpPr txBox="1"/>
          <p:nvPr>
            <p:ph type="subTitle" idx="1"/>
          </p:nvPr>
        </p:nvSpPr>
        <p:spPr>
          <a:xfrm>
            <a:off x="931475" y="2224050"/>
            <a:ext cx="7006500" cy="2366700"/>
          </a:xfrm>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AutoNum type="arabicPeriod"/>
            </a:pPr>
            <a:r>
              <a:rPr lang="en-US"/>
              <a:t>X</a:t>
            </a:r>
            <a:r>
              <a:rPr lang="en-US"/>
              <a:t>ác định các kiểm soát an toàn nằm trong một hoặc nhiều phân loại kiểm soát an toàn chính</a:t>
            </a:r>
            <a:endParaRPr lang="en-US"/>
          </a:p>
          <a:p>
            <a:pPr marL="457200" lvl="0" indent="-330200" algn="l" rtl="0">
              <a:lnSpc>
                <a:spcPct val="115000"/>
              </a:lnSpc>
              <a:spcBef>
                <a:spcPts val="0"/>
              </a:spcBef>
              <a:spcAft>
                <a:spcPts val="0"/>
              </a:spcAft>
              <a:buSzPts val="1600"/>
              <a:buAutoNum type="arabicPeriod"/>
            </a:pPr>
            <a:r>
              <a:rPr lang="en-US"/>
              <a:t>Thứ tự các điều không phản ánh tầm quan trọng của chúng mà tùy thuộc vào bối cảnh tổ chức cần xác định các kiểm soát được áp dụng, mức độ quan trọng vào trong quy trình nghiệp  vụ cá nhân.</a:t>
            </a:r>
            <a:endParaRPr lang="en-US"/>
          </a:p>
          <a:p>
            <a:pPr marL="0" lvl="0" indent="0" algn="l" rtl="0">
              <a:lnSpc>
                <a:spcPct val="115000"/>
              </a:lnSpc>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670500" y="262688"/>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P</a:t>
            </a:r>
            <a:r>
              <a:rPr lang="en-US"/>
              <a:t>hân loại kiểm soát</a:t>
            </a:r>
            <a:endParaRPr lang="en-US"/>
          </a:p>
        </p:txBody>
      </p:sp>
      <p:sp>
        <p:nvSpPr>
          <p:cNvPr id="304" name="Google Shape;304;p17"/>
          <p:cNvSpPr txBox="1"/>
          <p:nvPr>
            <p:ph type="subTitle" idx="1"/>
          </p:nvPr>
        </p:nvSpPr>
        <p:spPr>
          <a:xfrm>
            <a:off x="747225" y="2368025"/>
            <a:ext cx="7712700" cy="205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Mỗi phân loại kiểm soát bao gồm:</a:t>
            </a:r>
            <a:endParaRPr lang="en-US"/>
          </a:p>
          <a:p>
            <a:pPr marL="914400" lvl="0" indent="-330200" algn="l" rtl="0">
              <a:spcBef>
                <a:spcPts val="0"/>
              </a:spcBef>
              <a:spcAft>
                <a:spcPts val="0"/>
              </a:spcAft>
              <a:buSzPts val="1600"/>
              <a:buAutoNum type="arabicPeriod"/>
            </a:pPr>
            <a:r>
              <a:rPr lang="en-US"/>
              <a:t>mục tiêu kiểm soát trong đó ghi rõ mục đích</a:t>
            </a:r>
            <a:endParaRPr lang="en-US"/>
          </a:p>
          <a:p>
            <a:pPr marL="914400" lvl="0" indent="-330200" algn="l" rtl="0">
              <a:spcBef>
                <a:spcPts val="0"/>
              </a:spcBef>
              <a:spcAft>
                <a:spcPts val="0"/>
              </a:spcAft>
              <a:buSzPts val="1600"/>
              <a:buAutoNum type="arabicPeriod"/>
            </a:pPr>
            <a:r>
              <a:rPr lang="en-US"/>
              <a:t>một hoặc nhiều kiểm soát có thể được áp dụng để đạt được mục tiêu kiểm soá</a:t>
            </a:r>
            <a:endParaRPr lang="en-US"/>
          </a:p>
          <a:p>
            <a:pPr marL="914400" lvl="0" indent="-330200" algn="l" rtl="0">
              <a:spcBef>
                <a:spcPts val="0"/>
              </a:spcBef>
              <a:spcAft>
                <a:spcPts val="0"/>
              </a:spcAft>
              <a:buSzPts val="1600"/>
              <a:buAutoNum type="arabicPeriod"/>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18"/>
          <p:cNvSpPr txBox="1"/>
          <p:nvPr>
            <p:ph type="ctrTitle"/>
          </p:nvPr>
        </p:nvSpPr>
        <p:spPr>
          <a:xfrm>
            <a:off x="768895" y="-318770"/>
            <a:ext cx="76053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Chính sách </a:t>
            </a:r>
            <a:r>
              <a:rPr lang="en-US"/>
              <a:t>ATTT</a:t>
            </a:r>
            <a:endParaRPr lang="en-US"/>
          </a:p>
        </p:txBody>
      </p:sp>
      <p:sp>
        <p:nvSpPr>
          <p:cNvPr id="310" name="Google Shape;310;p18"/>
          <p:cNvSpPr txBox="1"/>
          <p:nvPr>
            <p:ph type="subTitle" idx="1"/>
          </p:nvPr>
        </p:nvSpPr>
        <p:spPr>
          <a:xfrm>
            <a:off x="478360" y="999480"/>
            <a:ext cx="8045400" cy="1650900"/>
          </a:xfrm>
          <a:prstGeom prst="rect">
            <a:avLst/>
          </a:prstGeom>
        </p:spPr>
        <p:txBody>
          <a:bodyPr spcFirstLastPara="1" wrap="square" lIns="91425" tIns="91425" rIns="91425" bIns="91425" anchor="t" anchorCtr="0">
            <a:noAutofit/>
          </a:bodyPr>
          <a:lstStyle/>
          <a:p>
            <a:pPr marL="457200" lvl="0" indent="-332740" algn="l" rtl="0">
              <a:lnSpc>
                <a:spcPct val="115000"/>
              </a:lnSpc>
              <a:spcBef>
                <a:spcPts val="0"/>
              </a:spcBef>
              <a:spcAft>
                <a:spcPts val="0"/>
              </a:spcAft>
              <a:buSzPts val="1640"/>
              <a:buAutoNum type="arabicPeriod"/>
            </a:pPr>
            <a:r>
              <a:rPr lang="en-US" sz="1640"/>
              <a:t>Định hướng quản lý </a:t>
            </a:r>
            <a:r>
              <a:rPr lang="en-US" sz="1640"/>
              <a:t>ATTT</a:t>
            </a:r>
            <a:endParaRPr sz="1640"/>
          </a:p>
          <a:p>
            <a:pPr marL="914400" lvl="1" indent="-332740" algn="l" rtl="0">
              <a:lnSpc>
                <a:spcPct val="115000"/>
              </a:lnSpc>
              <a:spcBef>
                <a:spcPts val="0"/>
              </a:spcBef>
              <a:spcAft>
                <a:spcPts val="0"/>
              </a:spcAft>
              <a:buSzPts val="1640"/>
              <a:buAutoNum type="alphaLcPeriod"/>
            </a:pPr>
            <a:r>
              <a:rPr lang="en-US" sz="1640"/>
              <a:t>Mục tiêu: cung cấp định hướng quản lý và hỗ trợ </a:t>
            </a:r>
            <a:r>
              <a:rPr lang="en-US" sz="1640"/>
              <a:t>ATTT</a:t>
            </a:r>
            <a:r>
              <a:rPr lang="en-US" sz="1640"/>
              <a:t> tuân thủ theo yêu cầu nghiệp vụ và các quy định, pháp luật có liên quan.</a:t>
            </a:r>
            <a:endParaRPr sz="1640"/>
          </a:p>
          <a:p>
            <a:pPr marL="457200" lvl="0" indent="-332740" algn="l" rtl="0">
              <a:lnSpc>
                <a:spcPct val="115000"/>
              </a:lnSpc>
              <a:spcBef>
                <a:spcPts val="0"/>
              </a:spcBef>
              <a:spcAft>
                <a:spcPts val="0"/>
              </a:spcAft>
              <a:buSzPts val="1640"/>
              <a:buAutoNum type="arabicPeriod"/>
            </a:pPr>
            <a:r>
              <a:rPr lang="en-US" sz="1640"/>
              <a:t>Chính sách cho </a:t>
            </a:r>
            <a:r>
              <a:rPr lang="en-US" sz="1640"/>
              <a:t>ATTT</a:t>
            </a:r>
            <a:endParaRPr sz="1640"/>
          </a:p>
          <a:p>
            <a:pPr marL="914400" lvl="1" indent="-332740" algn="l" rtl="0">
              <a:lnSpc>
                <a:spcPct val="115000"/>
              </a:lnSpc>
              <a:spcBef>
                <a:spcPts val="0"/>
              </a:spcBef>
              <a:spcAft>
                <a:spcPts val="0"/>
              </a:spcAft>
              <a:buSzPts val="1640"/>
              <a:buAutoNum type="alphaLcPeriod"/>
            </a:pPr>
            <a:r>
              <a:rPr lang="en-US" sz="1640"/>
              <a:t>tập hợp các chính sách ATTT cần được định nghĩa, được phê duyệt bởi bộ phận quản lý ,thông báo tới mọi nhân viên cũng như các bên liên quan.</a:t>
            </a:r>
            <a:endParaRPr sz="1640"/>
          </a:p>
          <a:p>
            <a:pPr marL="914400" lvl="1" indent="-332740" algn="l" rtl="0">
              <a:lnSpc>
                <a:spcPct val="115000"/>
              </a:lnSpc>
              <a:spcBef>
                <a:spcPts val="0"/>
              </a:spcBef>
              <a:spcAft>
                <a:spcPts val="0"/>
              </a:spcAft>
              <a:buSzPts val="1640"/>
              <a:buAutoNum type="alphaLcPeriod"/>
            </a:pPr>
            <a:r>
              <a:rPr lang="en-US" sz="1640"/>
              <a:t>Ở cấp độ cao nhất, các tổ chức cần xác định một "chính sách ATTT" được phê duyệt bởi bộ phận quản lý và đưa ra các phương pháp tiếp cận của tổ chức để quản lý các mục tiêu </a:t>
            </a:r>
            <a:r>
              <a:rPr lang="en-US" sz="1640"/>
              <a:t>ATTT</a:t>
            </a:r>
            <a:r>
              <a:rPr lang="en-US" sz="1640"/>
              <a:t> của tổ chức.</a:t>
            </a:r>
            <a:endParaRPr sz="1640"/>
          </a:p>
          <a:p>
            <a:pPr marL="914400" lvl="1" indent="-332740" algn="l" rtl="0">
              <a:lnSpc>
                <a:spcPct val="115000"/>
              </a:lnSpc>
              <a:spcBef>
                <a:spcPts val="0"/>
              </a:spcBef>
              <a:spcAft>
                <a:spcPts val="0"/>
              </a:spcAft>
              <a:buSzPts val="1640"/>
              <a:buAutoNum type="alphaLcPeriod"/>
            </a:pPr>
            <a:r>
              <a:rPr lang="en-US" sz="1640"/>
              <a:t>Ở một mức độ thấp hơn, các chính sách </a:t>
            </a:r>
            <a:r>
              <a:rPr lang="en-US" sz="1640"/>
              <a:t>ATTT</a:t>
            </a:r>
            <a:r>
              <a:rPr lang="en-US" sz="1640"/>
              <a:t> cần được hỗ trợ bởi chính sách chuyên sâu theo từng chủ đề, trong đó có ủy quyền tiếp tục thực hiện các kiểm soát </a:t>
            </a:r>
            <a:r>
              <a:rPr lang="en-US" sz="1640"/>
              <a:t>ATTT</a:t>
            </a:r>
            <a:r>
              <a:rPr lang="en-US" sz="1640"/>
              <a:t> và thường được cấu trúc để đáp ứng nhu cầu của các nhóm mục tiêu nhất định trong một tổ chức hoặc các chủ đề nhất định.</a:t>
            </a:r>
            <a:endParaRPr sz="164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4" name="Shape 314"/>
        <p:cNvGrpSpPr/>
        <p:nvPr/>
      </p:nvGrpSpPr>
      <p:grpSpPr>
        <a:xfrm>
          <a:off x="0" y="0"/>
          <a:ext cx="0" cy="0"/>
          <a:chOff x="0" y="0"/>
          <a:chExt cx="0" cy="0"/>
        </a:xfrm>
      </p:grpSpPr>
      <p:sp>
        <p:nvSpPr>
          <p:cNvPr id="315" name="Google Shape;315;p19"/>
          <p:cNvSpPr txBox="1"/>
          <p:nvPr>
            <p:ph type="ctrTitle"/>
          </p:nvPr>
        </p:nvSpPr>
        <p:spPr>
          <a:xfrm>
            <a:off x="824000" y="324100"/>
            <a:ext cx="76053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Tổ chức đảm bảo an toàn thông tin</a:t>
            </a:r>
            <a:endParaRPr lang="en-US"/>
          </a:p>
        </p:txBody>
      </p:sp>
      <p:sp>
        <p:nvSpPr>
          <p:cNvPr id="316" name="Google Shape;316;p19"/>
          <p:cNvSpPr txBox="1"/>
          <p:nvPr>
            <p:ph type="subTitle" idx="1"/>
          </p:nvPr>
        </p:nvSpPr>
        <p:spPr>
          <a:xfrm>
            <a:off x="824000" y="1750325"/>
            <a:ext cx="7989000" cy="2541300"/>
          </a:xfrm>
          <a:prstGeom prst="rect">
            <a:avLst/>
          </a:prstGeom>
        </p:spPr>
        <p:txBody>
          <a:bodyPr spcFirstLastPara="1" wrap="square" lIns="91425" tIns="91425" rIns="91425" bIns="91425" anchor="t" anchorCtr="0">
            <a:normAutofit lnSpcReduction="20000"/>
          </a:bodyPr>
          <a:lstStyle/>
          <a:p>
            <a:pPr marL="457200" lvl="0" indent="-342900" algn="l" rtl="0">
              <a:lnSpc>
                <a:spcPct val="115000"/>
              </a:lnSpc>
              <a:spcBef>
                <a:spcPts val="0"/>
              </a:spcBef>
              <a:spcAft>
                <a:spcPts val="0"/>
              </a:spcAft>
              <a:buSzPts val="1800"/>
              <a:buAutoNum type="arabicPeriod"/>
            </a:pPr>
            <a:r>
              <a:rPr lang="en-US" sz="1800" b="1"/>
              <a:t>Tổ chức nội bộ</a:t>
            </a:r>
            <a:endParaRPr sz="1800" b="1"/>
          </a:p>
          <a:p>
            <a:pPr marL="914400" lvl="1" indent="-330200" algn="l" rtl="0">
              <a:lnSpc>
                <a:spcPct val="115000"/>
              </a:lnSpc>
              <a:spcBef>
                <a:spcPts val="0"/>
              </a:spcBef>
              <a:spcAft>
                <a:spcPts val="0"/>
              </a:spcAft>
              <a:buSzPts val="1600"/>
              <a:buAutoNum type="alphaLcPeriod"/>
            </a:pPr>
            <a:r>
              <a:rPr lang="en-US" i="1"/>
              <a:t>Mục tiêu</a:t>
            </a:r>
            <a:r>
              <a:rPr lang="en-US"/>
              <a:t>: Nhằm thiết lập một khung quản lý để khởi động và kiểm soát việc thực hiện và vận hành an toàn thông tin trong tổ chức.</a:t>
            </a:r>
            <a:endParaRPr lang="en-US"/>
          </a:p>
          <a:p>
            <a:pPr marL="914400" lvl="1" indent="-330200" algn="l" rtl="0">
              <a:lnSpc>
                <a:spcPct val="115000"/>
              </a:lnSpc>
              <a:spcBef>
                <a:spcPts val="0"/>
              </a:spcBef>
              <a:spcAft>
                <a:spcPts val="0"/>
              </a:spcAft>
              <a:buSzPts val="1600"/>
              <a:buAutoNum type="alphaLcPeriod"/>
            </a:pPr>
            <a:r>
              <a:rPr lang="en-US"/>
              <a:t>Vai trò và trách nhiệm đảm bảo an toàn thông tin</a:t>
            </a:r>
            <a:endParaRPr lang="en-US"/>
          </a:p>
          <a:p>
            <a:pPr marL="1371600" lvl="2" indent="-330200" algn="l" rtl="0">
              <a:lnSpc>
                <a:spcPct val="115000"/>
              </a:lnSpc>
              <a:spcBef>
                <a:spcPts val="0"/>
              </a:spcBef>
              <a:spcAft>
                <a:spcPts val="0"/>
              </a:spcAft>
              <a:buSzPts val="1600"/>
              <a:buAutoNum type="romanLcPeriod"/>
            </a:pPr>
            <a:r>
              <a:rPr lang="en-US"/>
              <a:t>Tất cả các trách nhiệm đảm bảo an toàn thông tin cần được xác định một cách rõ ràng</a:t>
            </a:r>
            <a:endParaRPr lang="en-US"/>
          </a:p>
          <a:p>
            <a:pPr marL="914400" lvl="1" indent="-330200" algn="l" rtl="0">
              <a:lnSpc>
                <a:spcPct val="115000"/>
              </a:lnSpc>
              <a:spcBef>
                <a:spcPts val="0"/>
              </a:spcBef>
              <a:spcAft>
                <a:spcPts val="0"/>
              </a:spcAft>
              <a:buSzPts val="1600"/>
              <a:buAutoNum type="alphaLcPeriod"/>
            </a:pPr>
            <a:r>
              <a:rPr lang="en-US"/>
              <a:t>Các trách nhiệm về bảo vệ tài sản cá nhân và thực hiện các quy trình an toàn cụ thể cần được xác định rõ ràng.. Các trách nhiệm trong nội bộ về bảo vệ tài sản và thực hiện các quy trình an toàn đặc biệt, ví dụ lập kế hoạch đảm bảo tính liên tục về nghiệp vụ, cũng cần được xác định rõ.</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0" name="Shape 320"/>
        <p:cNvGrpSpPr/>
        <p:nvPr/>
      </p:nvGrpSpPr>
      <p:grpSpPr>
        <a:xfrm>
          <a:off x="0" y="0"/>
          <a:ext cx="0" cy="0"/>
          <a:chOff x="0" y="0"/>
          <a:chExt cx="0" cy="0"/>
        </a:xfrm>
      </p:grpSpPr>
      <p:sp>
        <p:nvSpPr>
          <p:cNvPr id="321" name="Google Shape;321;p20"/>
          <p:cNvSpPr txBox="1"/>
          <p:nvPr>
            <p:ph type="ctrTitle"/>
          </p:nvPr>
        </p:nvSpPr>
        <p:spPr>
          <a:xfrm>
            <a:off x="815340" y="323850"/>
            <a:ext cx="8174990" cy="1872615"/>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Tổ chức đảm bảo an toàn thông tin</a:t>
            </a:r>
            <a:endParaRPr lang="en-US"/>
          </a:p>
        </p:txBody>
      </p:sp>
      <p:sp>
        <p:nvSpPr>
          <p:cNvPr id="322" name="Google Shape;322;p20"/>
          <p:cNvSpPr txBox="1"/>
          <p:nvPr>
            <p:ph type="subTitle" idx="1"/>
          </p:nvPr>
        </p:nvSpPr>
        <p:spPr>
          <a:xfrm>
            <a:off x="431600" y="2034950"/>
            <a:ext cx="7896900" cy="2709300"/>
          </a:xfrm>
          <a:prstGeom prst="rect">
            <a:avLst/>
          </a:prstGeom>
        </p:spPr>
        <p:txBody>
          <a:bodyPr spcFirstLastPara="1" wrap="square" lIns="91425" tIns="91425" rIns="91425" bIns="91425" anchor="t" anchorCtr="0">
            <a:normAutofit fontScale="55000" lnSpcReduction="10000"/>
          </a:bodyPr>
          <a:lstStyle/>
          <a:p>
            <a:pPr marL="457200" lvl="0" indent="0" algn="l" rtl="0">
              <a:spcBef>
                <a:spcPts val="0"/>
              </a:spcBef>
              <a:spcAft>
                <a:spcPts val="0"/>
              </a:spcAft>
              <a:buNone/>
            </a:pPr>
            <a:r>
              <a:rPr lang="en-US" sz="1800" b="1"/>
              <a:t>  </a:t>
            </a:r>
            <a:r>
              <a:rPr lang="en-US" sz="3600" b="1"/>
              <a:t>Thiết bị di động và làm việc từ xa</a:t>
            </a:r>
            <a:endParaRPr sz="3600" b="1"/>
          </a:p>
          <a:p>
            <a:pPr marL="457200" lvl="0" indent="457200" algn="l" rtl="0">
              <a:spcBef>
                <a:spcPts val="0"/>
              </a:spcBef>
              <a:spcAft>
                <a:spcPts val="0"/>
              </a:spcAft>
              <a:buNone/>
            </a:pPr>
            <a:r>
              <a:rPr lang="en-US" sz="3250" b="1"/>
              <a:t>Mục tiêu:</a:t>
            </a:r>
            <a:endParaRPr sz="3250" b="1"/>
          </a:p>
          <a:p>
            <a:pPr marL="2286000" lvl="0" indent="-317500" algn="l" rtl="0">
              <a:lnSpc>
                <a:spcPct val="115000"/>
              </a:lnSpc>
              <a:spcBef>
                <a:spcPts val="0"/>
              </a:spcBef>
              <a:spcAft>
                <a:spcPts val="0"/>
              </a:spcAft>
              <a:buSzPct val="100000"/>
              <a:buAutoNum type="arabicPeriod"/>
            </a:pPr>
            <a:r>
              <a:rPr lang="en-US" sz="2550"/>
              <a:t>Nhằm đảm bảo an toàn thông tin khi làm việc từ xa và sử dụng thiết bị di động.</a:t>
            </a:r>
            <a:endParaRPr sz="2550"/>
          </a:p>
          <a:p>
            <a:pPr marL="2286000" lvl="0" indent="-317500" algn="l" rtl="0">
              <a:lnSpc>
                <a:spcPct val="115000"/>
              </a:lnSpc>
              <a:spcBef>
                <a:spcPts val="0"/>
              </a:spcBef>
              <a:spcAft>
                <a:spcPts val="0"/>
              </a:spcAft>
              <a:buSzPct val="100000"/>
              <a:buAutoNum type="arabicPeriod"/>
            </a:pPr>
            <a:r>
              <a:rPr lang="en-US" sz="2550"/>
              <a:t>Chính sách và biện pháp hỗ trợ an toàn khi sử dụng thiết bị di động cần được áp dụng để quản lý các rủi ro</a:t>
            </a:r>
            <a:endParaRPr sz="2550"/>
          </a:p>
          <a:p>
            <a:pPr marL="2286000" lvl="0" indent="-317500" algn="l" rtl="0">
              <a:lnSpc>
                <a:spcPct val="115000"/>
              </a:lnSpc>
              <a:spcBef>
                <a:spcPts val="0"/>
              </a:spcBef>
              <a:spcAft>
                <a:spcPts val="0"/>
              </a:spcAft>
              <a:buSzPct val="100000"/>
              <a:buAutoNum type="arabicPeriod"/>
            </a:pPr>
            <a:r>
              <a:rPr lang="en-US" sz="2550"/>
              <a:t>Khi sử dụng thiết bị di động, cần thực hiện sự quan tâm đặc biệt để đảm bảo thông tin kinh doanh không bị tổn hại. Chính sách về thiết bị di động cần quan tâm đến những rủi ro do làm việc với di động trong những môi trường không được bảo vệ.</a:t>
            </a:r>
            <a:endParaRPr sz="2550"/>
          </a:p>
          <a:p>
            <a:pPr marL="2286000" lvl="0" indent="0" algn="l" rtl="0">
              <a:lnSpc>
                <a:spcPct val="115000"/>
              </a:lnSpc>
              <a:spcBef>
                <a:spcPts val="0"/>
              </a:spcBef>
              <a:spcAft>
                <a:spcPts val="0"/>
              </a:spcAft>
              <a:buNone/>
            </a:pPr>
            <a:r>
              <a:rPr lang="en-US" sz="2550"/>
              <a:t>		</a:t>
            </a:r>
            <a:r>
              <a:rPr lang="en-US" sz="2550" b="1"/>
              <a:t>	</a:t>
            </a:r>
            <a:endParaRPr sz="25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7" name="Google Shape;327;p21"/>
          <p:cNvSpPr txBox="1"/>
          <p:nvPr>
            <p:ph type="ctrTitle"/>
          </p:nvPr>
        </p:nvSpPr>
        <p:spPr>
          <a:xfrm>
            <a:off x="815340" y="323850"/>
            <a:ext cx="7920990" cy="1872615"/>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Tổ chức đảm bảo an toàn thông tin</a:t>
            </a:r>
            <a:endParaRPr lang="en-US"/>
          </a:p>
        </p:txBody>
      </p:sp>
      <p:sp>
        <p:nvSpPr>
          <p:cNvPr id="328" name="Google Shape;328;p21"/>
          <p:cNvSpPr txBox="1"/>
          <p:nvPr>
            <p:ph type="subTitle" idx="1"/>
          </p:nvPr>
        </p:nvSpPr>
        <p:spPr>
          <a:xfrm>
            <a:off x="431600" y="2034950"/>
            <a:ext cx="7896900" cy="27093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US" sz="2000" b="1"/>
              <a:t>L</a:t>
            </a:r>
            <a:r>
              <a:rPr lang="en-US" sz="2000" b="1">
                <a:latin typeface="Maven Pro"/>
                <a:ea typeface="Maven Pro"/>
                <a:cs typeface="Maven Pro"/>
                <a:sym typeface="Maven Pro"/>
              </a:rPr>
              <a:t>àm việc từ xa</a:t>
            </a:r>
            <a:endParaRPr sz="2000" b="1">
              <a:latin typeface="Maven Pro"/>
              <a:ea typeface="Maven Pro"/>
              <a:cs typeface="Maven Pro"/>
              <a:sym typeface="Maven Pro"/>
            </a:endParaRPr>
          </a:p>
          <a:p>
            <a:pPr marL="457200" lvl="0" indent="457200" algn="l" rtl="0">
              <a:spcBef>
                <a:spcPts val="0"/>
              </a:spcBef>
              <a:spcAft>
                <a:spcPts val="0"/>
              </a:spcAft>
              <a:buNone/>
            </a:pPr>
            <a:r>
              <a:rPr lang="en-US" sz="1800" b="1">
                <a:latin typeface="Maven Pro"/>
                <a:ea typeface="Maven Pro"/>
                <a:cs typeface="Maven Pro"/>
                <a:sym typeface="Maven Pro"/>
              </a:rPr>
              <a:t>Mục tiêu:</a:t>
            </a:r>
            <a:endParaRPr sz="1800" b="1">
              <a:latin typeface="Maven Pro"/>
              <a:ea typeface="Maven Pro"/>
              <a:cs typeface="Maven Pro"/>
              <a:sym typeface="Maven Pro"/>
            </a:endParaRPr>
          </a:p>
          <a:p>
            <a:pPr marL="1371600" lvl="0" indent="-330200" algn="l" rtl="0">
              <a:spcBef>
                <a:spcPts val="0"/>
              </a:spcBef>
              <a:spcAft>
                <a:spcPts val="0"/>
              </a:spcAft>
              <a:buSzPts val="1600"/>
              <a:buFont typeface="Maven Pro"/>
              <a:buAutoNum type="arabicPeriod"/>
            </a:pPr>
            <a:r>
              <a:rPr lang="en-US">
                <a:latin typeface="Maven Pro"/>
                <a:ea typeface="Maven Pro"/>
                <a:cs typeface="Maven Pro"/>
                <a:sym typeface="Maven Pro"/>
              </a:rPr>
              <a:t>Một chính sách và biện pháp hỗ trợ an toàn cần phải được thực hiện để bảo vệ thông tin truy cập, xử lý hoặc lưu trữ ở các vị trí làm việc từ xa.</a:t>
            </a:r>
            <a:endParaRPr>
              <a:latin typeface="Maven Pro"/>
              <a:ea typeface="Maven Pro"/>
              <a:cs typeface="Maven Pro"/>
              <a:sym typeface="Maven Pro"/>
            </a:endParaRPr>
          </a:p>
          <a:p>
            <a:pPr marL="2286000" lvl="0" indent="0" algn="l" rtl="0">
              <a:lnSpc>
                <a:spcPct val="115000"/>
              </a:lnSpc>
              <a:spcBef>
                <a:spcPts val="0"/>
              </a:spcBef>
              <a:spcAft>
                <a:spcPts val="0"/>
              </a:spcAft>
              <a:buNone/>
            </a:pPr>
            <a:endParaRPr sz="255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18262</Words>
  <Application>WPS Presentation</Application>
  <PresentationFormat/>
  <Paragraphs>300</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Arial</vt:lpstr>
      <vt:lpstr>Maven Pro</vt:lpstr>
      <vt:lpstr>Nunito</vt:lpstr>
      <vt:lpstr>Microsoft YaHei</vt:lpstr>
      <vt:lpstr>Arial Unicode MS</vt:lpstr>
      <vt:lpstr>Momentum</vt:lpstr>
      <vt:lpstr>TCVN ISO/IEC 27002:2020 ISO/IEC 27002:2013</vt:lpstr>
      <vt:lpstr>Phạm vi áp dụng</vt:lpstr>
      <vt:lpstr>Cấu trúc của tiêu chuẩn</vt:lpstr>
      <vt:lpstr>Các điều</vt:lpstr>
      <vt:lpstr>Phân loại kiểm soát</vt:lpstr>
      <vt:lpstr>Chính sách ATTT</vt:lpstr>
      <vt:lpstr>Tổ chức đảm bảo an toàn thông tin</vt:lpstr>
      <vt:lpstr>Tổ chức đảm bảo an toàn thông tin</vt:lpstr>
      <vt:lpstr>Tổ chức đảm bảo an toàn thông tin</vt:lpstr>
      <vt:lpstr>An toàn nguồn nhân lực</vt:lpstr>
      <vt:lpstr>An toàn nguồn nhân lực</vt:lpstr>
      <vt:lpstr>Quản lý tài sản</vt:lpstr>
      <vt:lpstr>Kiểm soát truy cập</vt:lpstr>
      <vt:lpstr>Kiểm soát truy cập</vt:lpstr>
      <vt:lpstr>Mật mã</vt:lpstr>
      <vt:lpstr>An toàn vật lý và môi trường</vt:lpstr>
      <vt:lpstr>An toàn vật lý và môi trường</vt:lpstr>
      <vt:lpstr>An toàn vận hành</vt:lpstr>
      <vt:lpstr>An toàn vận hành</vt:lpstr>
      <vt:lpstr>An toàn vận hành</vt:lpstr>
      <vt:lpstr>An toàn truyền thông</vt:lpstr>
      <vt:lpstr>An toàn truyền thông</vt:lpstr>
      <vt:lpstr>Tiếp nhận, phát triển và bảo trì hệ thống</vt:lpstr>
      <vt:lpstr>Các mối quan hệ với nhà cung cấp</vt:lpstr>
      <vt:lpstr>Các mối quan hệ với nhà cung cấp</vt:lpstr>
      <vt:lpstr>Quản lý sự cố an toàn thông tin</vt:lpstr>
      <vt:lpstr>Quản lý sự cố an toàn thông tin</vt:lpstr>
      <vt:lpstr>Các khía cạnh an toàn thông tin trong quản lý hoạt động nghiệp vụ liên tục</vt:lpstr>
      <vt:lpstr>Các khía cạnh an toàn thông tin trong quản lý hoạt động nghiệp vụ liên tục</vt:lpstr>
      <vt:lpstr>Sự tuân thủ</vt:lpstr>
      <vt:lpstr>Sự tuân thủ</vt:lpstr>
      <vt:lpstr>Phần trình bày kết thúc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TIÊU CHUẨN QUỐC GIATCVN ISO/IEC 27002:2020 ISO/IEC 27002:2013</dc:title>
  <dc:creator/>
  <cp:lastModifiedBy>Admin</cp:lastModifiedBy>
  <cp:revision>2</cp:revision>
  <dcterms:created xsi:type="dcterms:W3CDTF">2021-11-25T11:25:00Z</dcterms:created>
  <dcterms:modified xsi:type="dcterms:W3CDTF">2021-12-01T10:16:35Z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AE7C97270B6A4653ACFDC9AE85036DA2</vt:lpwstr>
  </property>
  <property fmtid="{D5CDD505-2E9C-101B-9397-08002B2CF9AE}" pid="3" name="KSOProductBuildVer">
    <vt:lpwstr>1033-11.2.0.10382</vt:lpwstr>
  </property>
</Properties>
</file>