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6" r:id="rId5"/>
    <p:sldMasterId id="2147483681" r:id="rId6"/>
    <p:sldMasterId id="2147483687" r:id="rId7"/>
  </p:sldMasterIdLst>
  <p:notesMasterIdLst>
    <p:notesMasterId r:id="rId43"/>
  </p:notesMasterIdLst>
  <p:sldIdLst>
    <p:sldId id="256" r:id="rId8"/>
    <p:sldId id="258" r:id="rId9"/>
    <p:sldId id="259" r:id="rId10"/>
    <p:sldId id="260" r:id="rId11"/>
    <p:sldId id="261" r:id="rId12"/>
    <p:sldId id="262" r:id="rId13"/>
    <p:sldId id="263" r:id="rId14"/>
    <p:sldId id="257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DBF12-3857-44CA-A023-1A6799ACCD7E}" v="9" dt="2022-03-17T07:35:11.114"/>
    <p1510:client id="{D35BB4B4-AF97-420A-B957-A698558F90BA}" v="1" dt="2022-01-17T11:00:05.985"/>
    <p1510:client id="{F918EAC3-A785-4CDF-AD70-C1CA2AFA1620}" v="2" dt="2022-02-07T07:26:58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Văn Tú" userId="S::at160452@actvn.edu.vn::d7ead84a-956e-46ce-a436-b7fdb68aec59" providerId="AD" clId="Web-{F918EAC3-A785-4CDF-AD70-C1CA2AFA1620}"/>
    <pc:docChg chg="modSld">
      <pc:chgData name="Nguyễn Văn Tú" userId="S::at160452@actvn.edu.vn::d7ead84a-956e-46ce-a436-b7fdb68aec59" providerId="AD" clId="Web-{F918EAC3-A785-4CDF-AD70-C1CA2AFA1620}" dt="2022-02-07T07:26:58.968" v="1" actId="14100"/>
      <pc:docMkLst>
        <pc:docMk/>
      </pc:docMkLst>
      <pc:sldChg chg="modSp">
        <pc:chgData name="Nguyễn Văn Tú" userId="S::at160452@actvn.edu.vn::d7ead84a-956e-46ce-a436-b7fdb68aec59" providerId="AD" clId="Web-{F918EAC3-A785-4CDF-AD70-C1CA2AFA1620}" dt="2022-02-07T07:26:58.968" v="1" actId="14100"/>
        <pc:sldMkLst>
          <pc:docMk/>
          <pc:sldMk cId="499855339" sldId="267"/>
        </pc:sldMkLst>
        <pc:spChg chg="mod">
          <ac:chgData name="Nguyễn Văn Tú" userId="S::at160452@actvn.edu.vn::d7ead84a-956e-46ce-a436-b7fdb68aec59" providerId="AD" clId="Web-{F918EAC3-A785-4CDF-AD70-C1CA2AFA1620}" dt="2022-02-07T07:26:58.968" v="1" actId="14100"/>
          <ac:spMkLst>
            <pc:docMk/>
            <pc:sldMk cId="499855339" sldId="267"/>
            <ac:spMk id="8" creationId="{00000000-0000-0000-0000-000000000000}"/>
          </ac:spMkLst>
        </pc:spChg>
      </pc:sldChg>
    </pc:docChg>
  </pc:docChgLst>
  <pc:docChgLst>
    <pc:chgData name="Nguyễn Văn Tú" userId="S::at160452@actvn.edu.vn::d7ead84a-956e-46ce-a436-b7fdb68aec59" providerId="AD" clId="Web-{5E0DBF12-3857-44CA-A023-1A6799ACCD7E}"/>
    <pc:docChg chg="modSld">
      <pc:chgData name="Nguyễn Văn Tú" userId="S::at160452@actvn.edu.vn::d7ead84a-956e-46ce-a436-b7fdb68aec59" providerId="AD" clId="Web-{5E0DBF12-3857-44CA-A023-1A6799ACCD7E}" dt="2022-03-17T07:35:11.114" v="3" actId="20577"/>
      <pc:docMkLst>
        <pc:docMk/>
      </pc:docMkLst>
      <pc:sldChg chg="modSp">
        <pc:chgData name="Nguyễn Văn Tú" userId="S::at160452@actvn.edu.vn::d7ead84a-956e-46ce-a436-b7fdb68aec59" providerId="AD" clId="Web-{5E0DBF12-3857-44CA-A023-1A6799ACCD7E}" dt="2022-03-17T07:35:11.114" v="3" actId="20577"/>
        <pc:sldMkLst>
          <pc:docMk/>
          <pc:sldMk cId="499855339" sldId="267"/>
        </pc:sldMkLst>
        <pc:spChg chg="mod">
          <ac:chgData name="Nguyễn Văn Tú" userId="S::at160452@actvn.edu.vn::d7ead84a-956e-46ce-a436-b7fdb68aec59" providerId="AD" clId="Web-{5E0DBF12-3857-44CA-A023-1A6799ACCD7E}" dt="2022-03-17T07:35:11.114" v="3" actId="20577"/>
          <ac:spMkLst>
            <pc:docMk/>
            <pc:sldMk cId="499855339" sldId="267"/>
            <ac:spMk id="8" creationId="{00000000-0000-0000-0000-000000000000}"/>
          </ac:spMkLst>
        </pc:spChg>
      </pc:sldChg>
    </pc:docChg>
  </pc:docChgLst>
  <pc:docChgLst>
    <pc:chgData name="Phạm Quang Hải" userId="S::ct040118@actvn.edu.vn::14be2735-4b63-416b-87c3-893ca626920b" providerId="AD" clId="Web-{D35BB4B4-AF97-420A-B957-A698558F90BA}"/>
    <pc:docChg chg="modSld">
      <pc:chgData name="Phạm Quang Hải" userId="S::ct040118@actvn.edu.vn::14be2735-4b63-416b-87c3-893ca626920b" providerId="AD" clId="Web-{D35BB4B4-AF97-420A-B957-A698558F90BA}" dt="2022-01-17T11:00:05.985" v="0" actId="1076"/>
      <pc:docMkLst>
        <pc:docMk/>
      </pc:docMkLst>
      <pc:sldChg chg="modSp">
        <pc:chgData name="Phạm Quang Hải" userId="S::ct040118@actvn.edu.vn::14be2735-4b63-416b-87c3-893ca626920b" providerId="AD" clId="Web-{D35BB4B4-AF97-420A-B957-A698558F90BA}" dt="2022-01-17T11:00:05.985" v="0" actId="1076"/>
        <pc:sldMkLst>
          <pc:docMk/>
          <pc:sldMk cId="2828359172" sldId="256"/>
        </pc:sldMkLst>
        <pc:picChg chg="mod">
          <ac:chgData name="Phạm Quang Hải" userId="S::ct040118@actvn.edu.vn::14be2735-4b63-416b-87c3-893ca626920b" providerId="AD" clId="Web-{D35BB4B4-AF97-420A-B957-A698558F90BA}" dt="2022-01-17T11:00:05.985" v="0" actId="1076"/>
          <ac:picMkLst>
            <pc:docMk/>
            <pc:sldMk cId="2828359172" sldId="256"/>
            <ac:picMk id="5" creationId="{467A0F7D-4898-5B42-A8B4-2BD5C446E23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7906C-9155-4336-BABD-AD75F09310AE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25DDBE1D-629D-4ED0-BBE6-7F986BC46CF9}">
      <dgm:prSet phldrT="[Text]" custT="1"/>
      <dgm:spPr/>
      <dgm:t>
        <a:bodyPr/>
        <a:lstStyle/>
        <a:p>
          <a:r>
            <a:rPr lang="en-US" sz="1600" spc="15">
              <a:latin typeface="Calibri" panose="020F0502020204030204" pitchFamily="34" charset="0"/>
              <a:cs typeface="Calibri" panose="020F0502020204030204" pitchFamily="34" charset="0"/>
            </a:rPr>
            <a:t>Cài </a:t>
          </a:r>
          <a:r>
            <a:rPr lang="en-US" sz="1600" spc="160">
              <a:latin typeface="Calibri" panose="020F0502020204030204" pitchFamily="34" charset="0"/>
              <a:cs typeface="Calibri" panose="020F0502020204030204" pitchFamily="34" charset="0"/>
            </a:rPr>
            <a:t>đặt</a:t>
          </a:r>
          <a:r>
            <a:rPr lang="en-US" sz="1600" spc="-14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40">
              <a:latin typeface="Calibri" panose="020F0502020204030204" pitchFamily="34" charset="0"/>
              <a:cs typeface="Calibri" panose="020F0502020204030204" pitchFamily="34" charset="0"/>
            </a:rPr>
            <a:t>Linux</a:t>
          </a:r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265067-E8ED-44C0-8679-A4A726EAF063}" type="parTrans" cxnId="{E5B97FB5-8F43-45C6-B919-AA35243EFE96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90B375-3F85-472B-BA1C-B4776EA10201}" type="sibTrans" cxnId="{E5B97FB5-8F43-45C6-B919-AA35243EFE96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1BA38B-169E-4717-97E1-54071974E7EC}">
      <dgm:prSet custT="1"/>
      <dgm:spPr/>
      <dgm:t>
        <a:bodyPr/>
        <a:lstStyle/>
        <a:p>
          <a:r>
            <a:rPr lang="en-US" sz="1600" spc="95" err="1">
              <a:latin typeface="Calibri" panose="020F0502020204030204" pitchFamily="34" charset="0"/>
              <a:cs typeface="Calibri" panose="020F0502020204030204" pitchFamily="34" charset="0"/>
            </a:rPr>
            <a:t>Đăng</a:t>
          </a:r>
          <a:r>
            <a:rPr lang="en-US" sz="1600" spc="95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204" err="1">
              <a:latin typeface="Calibri" panose="020F0502020204030204" pitchFamily="34" charset="0"/>
              <a:cs typeface="Calibri" panose="020F0502020204030204" pitchFamily="34" charset="0"/>
            </a:rPr>
            <a:t>nhập</a:t>
          </a:r>
          <a:r>
            <a:rPr lang="en-US" sz="1600" spc="204">
              <a:latin typeface="Calibri" panose="020F0502020204030204" pitchFamily="34" charset="0"/>
              <a:cs typeface="Calibri" panose="020F0502020204030204" pitchFamily="34" charset="0"/>
            </a:rPr>
            <a:t>/ </a:t>
          </a:r>
          <a:r>
            <a:rPr lang="en-US" sz="1600" spc="95" err="1">
              <a:latin typeface="Calibri" panose="020F0502020204030204" pitchFamily="34" charset="0"/>
              <a:cs typeface="Calibri" panose="020F0502020204030204" pitchFamily="34" charset="0"/>
            </a:rPr>
            <a:t>Đăng</a:t>
          </a:r>
          <a:r>
            <a:rPr lang="en-US" sz="1600" spc="-38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05" err="1">
              <a:latin typeface="Calibri" panose="020F0502020204030204" pitchFamily="34" charset="0"/>
              <a:cs typeface="Calibri" panose="020F0502020204030204" pitchFamily="34" charset="0"/>
            </a:rPr>
            <a:t>xuất</a:t>
          </a:r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FC8FC7-F181-40A2-8007-43B795830EE3}" type="parTrans" cxnId="{85B2E787-8265-4585-816C-D4ECB3E141B1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E7A49D-8630-473A-8A7D-DC0A9B5A3773}" type="sibTrans" cxnId="{85B2E787-8265-4585-816C-D4ECB3E141B1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D41E58-25D2-481A-8B36-EC2AB25440AE}">
      <dgm:prSet custT="1"/>
      <dgm:spPr/>
      <dgm:t>
        <a:bodyPr/>
        <a:lstStyle/>
        <a:p>
          <a:r>
            <a:rPr lang="en-US" sz="1600" spc="40"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sz="1600" spc="-135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25">
              <a:latin typeface="Calibri" panose="020F0502020204030204" pitchFamily="34" charset="0"/>
              <a:cs typeface="Calibri" panose="020F0502020204030204" pitchFamily="34" charset="0"/>
            </a:rPr>
            <a:t>diện</a:t>
          </a:r>
          <a:r>
            <a:rPr lang="en-US" sz="1600" spc="-13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30">
              <a:latin typeface="Calibri" panose="020F0502020204030204" pitchFamily="34" charset="0"/>
              <a:cs typeface="Calibri" panose="020F0502020204030204" pitchFamily="34" charset="0"/>
            </a:rPr>
            <a:t>dòng</a:t>
          </a:r>
          <a:r>
            <a:rPr lang="en-US" sz="1600" spc="-1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35">
              <a:latin typeface="Calibri" panose="020F0502020204030204" pitchFamily="34" charset="0"/>
              <a:cs typeface="Calibri" panose="020F0502020204030204" pitchFamily="34" charset="0"/>
            </a:rPr>
            <a:t>lệnh</a:t>
          </a:r>
          <a:r>
            <a:rPr lang="en-US" sz="1600" spc="-45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-70">
              <a:latin typeface="Calibri" panose="020F0502020204030204" pitchFamily="34" charset="0"/>
              <a:cs typeface="Calibri" panose="020F0502020204030204" pitchFamily="34" charset="0"/>
            </a:rPr>
            <a:t>CLI</a:t>
          </a:r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D12549-9FAC-4C10-B394-08E6BB23FDFA}" type="parTrans" cxnId="{DD8E2703-8A66-4FB7-82F7-C2FED21E3F25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2918F2-61AE-4774-8DAC-04E0228B5BC1}" type="sibTrans" cxnId="{DD8E2703-8A66-4FB7-82F7-C2FED21E3F25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DCE68E-1803-4A51-B956-E299311371C3}">
      <dgm:prSet custT="1"/>
      <dgm:spPr/>
      <dgm:t>
        <a:bodyPr/>
        <a:lstStyle/>
        <a:p>
          <a:r>
            <a:rPr lang="vi-VN" sz="1600" spc="1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vi-VN" sz="1600" spc="-12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spc="7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số</a:t>
          </a:r>
          <a:r>
            <a:rPr lang="vi-VN" sz="1600" spc="-7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spc="13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lệnh</a:t>
          </a:r>
          <a:r>
            <a:rPr lang="vi-VN" sz="1600" spc="-8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spc="21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thường</a:t>
          </a:r>
          <a:r>
            <a:rPr lang="vi-VN" sz="1600" spc="-5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spc="1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dùng</a:t>
          </a:r>
          <a:endParaRPr lang="vi-VN" sz="16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82A467-F3CC-4260-8A73-0B011E0B8973}" type="parTrans" cxnId="{42F91C5E-3D42-4DF1-8B5B-FD329424B6F4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09DD68-FAD0-4C9A-979E-B62AEF9DD3FD}" type="sibTrans" cxnId="{42F91C5E-3D42-4DF1-8B5B-FD329424B6F4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8139B5-F6C0-415A-BB75-4AD355E1F130}">
      <dgm:prSet custT="1"/>
      <dgm:spPr/>
      <dgm:t>
        <a:bodyPr/>
        <a:lstStyle/>
        <a:p>
          <a:r>
            <a:rPr lang="en-US" sz="1600" spc="114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Ứng</a:t>
          </a:r>
          <a:r>
            <a:rPr lang="en-US" sz="1600" spc="114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5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1600" spc="1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55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trên</a:t>
          </a:r>
          <a:r>
            <a:rPr lang="en-US" sz="1600" spc="-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3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X-Window</a:t>
          </a:r>
          <a:endParaRPr lang="en-US" sz="16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A2406E-987B-4C8D-B49C-4AA74427731B}" type="parTrans" cxnId="{654B1ACC-12A9-464F-8215-C6066C222D6B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973B60-F72F-4986-9A6D-59C4553DB091}" type="sibTrans" cxnId="{654B1ACC-12A9-464F-8215-C6066C222D6B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5C2256-843A-4E14-B19C-5CAB53CF70FD}">
      <dgm:prSet custT="1"/>
      <dgm:spPr/>
      <dgm:t>
        <a:bodyPr/>
        <a:lstStyle/>
        <a:p>
          <a:r>
            <a:rPr lang="en-US" sz="1600" spc="75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Câu</a:t>
          </a:r>
          <a:r>
            <a:rPr lang="en-US" sz="1600" spc="7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14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hỏi</a:t>
          </a:r>
          <a:r>
            <a:rPr lang="en-US" sz="1600" spc="114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600" spc="1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85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bài</a:t>
          </a:r>
          <a:r>
            <a:rPr lang="en-US" sz="1600" spc="-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spc="15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tập</a:t>
          </a:r>
          <a:endParaRPr lang="en-US" sz="16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CE03F6-0670-49C7-8D8F-93555F18BE94}" type="parTrans" cxnId="{9B76F0AA-406F-4F3C-9521-F65ACA8451B4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06561A-A001-45C9-A5C0-0E28E22EE24B}" type="sibTrans" cxnId="{9B76F0AA-406F-4F3C-9521-F65ACA8451B4}">
      <dgm:prSet/>
      <dgm:spPr/>
      <dgm:t>
        <a:bodyPr/>
        <a:lstStyle/>
        <a:p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DD061B9-E1FC-4D18-B416-9A42CF8AB8BF}" type="pres">
      <dgm:prSet presAssocID="{F5F7906C-9155-4336-BABD-AD75F09310AE}" presName="CompostProcess" presStyleCnt="0">
        <dgm:presLayoutVars>
          <dgm:dir/>
          <dgm:resizeHandles val="exact"/>
        </dgm:presLayoutVars>
      </dgm:prSet>
      <dgm:spPr/>
    </dgm:pt>
    <dgm:pt modelId="{B5DEE423-3A1E-49D3-95C0-26F36B7C836E}" type="pres">
      <dgm:prSet presAssocID="{F5F7906C-9155-4336-BABD-AD75F09310AE}" presName="arrow" presStyleLbl="bgShp" presStyleIdx="0" presStyleCnt="1"/>
      <dgm:spPr/>
    </dgm:pt>
    <dgm:pt modelId="{4EA5F980-602C-45D8-A58F-DA74251D600D}" type="pres">
      <dgm:prSet presAssocID="{F5F7906C-9155-4336-BABD-AD75F09310AE}" presName="linearProcess" presStyleCnt="0"/>
      <dgm:spPr/>
    </dgm:pt>
    <dgm:pt modelId="{B95FDB3C-F5F5-4A08-8787-1A64B53C34E5}" type="pres">
      <dgm:prSet presAssocID="{25DDBE1D-629D-4ED0-BBE6-7F986BC46CF9}" presName="textNode" presStyleLbl="node1" presStyleIdx="0" presStyleCnt="6">
        <dgm:presLayoutVars>
          <dgm:bulletEnabled val="1"/>
        </dgm:presLayoutVars>
      </dgm:prSet>
      <dgm:spPr/>
    </dgm:pt>
    <dgm:pt modelId="{5A8105EC-370D-4E5B-BEC6-6F17F46181B3}" type="pres">
      <dgm:prSet presAssocID="{9D90B375-3F85-472B-BA1C-B4776EA10201}" presName="sibTrans" presStyleCnt="0"/>
      <dgm:spPr/>
    </dgm:pt>
    <dgm:pt modelId="{7D4B11AB-4618-43B9-8537-1E5A85F12330}" type="pres">
      <dgm:prSet presAssocID="{641BA38B-169E-4717-97E1-54071974E7EC}" presName="textNode" presStyleLbl="node1" presStyleIdx="1" presStyleCnt="6">
        <dgm:presLayoutVars>
          <dgm:bulletEnabled val="1"/>
        </dgm:presLayoutVars>
      </dgm:prSet>
      <dgm:spPr/>
    </dgm:pt>
    <dgm:pt modelId="{ECE52840-94AE-4203-AF95-A0D158BA6758}" type="pres">
      <dgm:prSet presAssocID="{82E7A49D-8630-473A-8A7D-DC0A9B5A3773}" presName="sibTrans" presStyleCnt="0"/>
      <dgm:spPr/>
    </dgm:pt>
    <dgm:pt modelId="{6BE0AE4B-8CFC-4D0B-BCB3-3446E9E1B76C}" type="pres">
      <dgm:prSet presAssocID="{25D41E58-25D2-481A-8B36-EC2AB25440AE}" presName="textNode" presStyleLbl="node1" presStyleIdx="2" presStyleCnt="6">
        <dgm:presLayoutVars>
          <dgm:bulletEnabled val="1"/>
        </dgm:presLayoutVars>
      </dgm:prSet>
      <dgm:spPr/>
    </dgm:pt>
    <dgm:pt modelId="{00DF09DE-CD6B-4EE3-BC59-F05CAEB239B0}" type="pres">
      <dgm:prSet presAssocID="{7A2918F2-61AE-4774-8DAC-04E0228B5BC1}" presName="sibTrans" presStyleCnt="0"/>
      <dgm:spPr/>
    </dgm:pt>
    <dgm:pt modelId="{7BD3B9BE-7A84-4D1D-8E26-C17B35E3E5B5}" type="pres">
      <dgm:prSet presAssocID="{20DCE68E-1803-4A51-B956-E299311371C3}" presName="textNode" presStyleLbl="node1" presStyleIdx="3" presStyleCnt="6">
        <dgm:presLayoutVars>
          <dgm:bulletEnabled val="1"/>
        </dgm:presLayoutVars>
      </dgm:prSet>
      <dgm:spPr/>
    </dgm:pt>
    <dgm:pt modelId="{8CB07999-3C25-4F8C-B3A4-E1C5ECEF4BE4}" type="pres">
      <dgm:prSet presAssocID="{C309DD68-FAD0-4C9A-979E-B62AEF9DD3FD}" presName="sibTrans" presStyleCnt="0"/>
      <dgm:spPr/>
    </dgm:pt>
    <dgm:pt modelId="{18621415-7A6B-4FFA-8214-EC4937E2737B}" type="pres">
      <dgm:prSet presAssocID="{2B8139B5-F6C0-415A-BB75-4AD355E1F130}" presName="textNode" presStyleLbl="node1" presStyleIdx="4" presStyleCnt="6">
        <dgm:presLayoutVars>
          <dgm:bulletEnabled val="1"/>
        </dgm:presLayoutVars>
      </dgm:prSet>
      <dgm:spPr/>
    </dgm:pt>
    <dgm:pt modelId="{6AAAAFA9-4BCD-4AF8-A9F9-30E61C41054E}" type="pres">
      <dgm:prSet presAssocID="{00973B60-F72F-4986-9A6D-59C4553DB091}" presName="sibTrans" presStyleCnt="0"/>
      <dgm:spPr/>
    </dgm:pt>
    <dgm:pt modelId="{D0C9C2B6-9625-41C3-A0B8-81189B5FB28C}" type="pres">
      <dgm:prSet presAssocID="{E35C2256-843A-4E14-B19C-5CAB53CF70FD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DD8E2703-8A66-4FB7-82F7-C2FED21E3F25}" srcId="{F5F7906C-9155-4336-BABD-AD75F09310AE}" destId="{25D41E58-25D2-481A-8B36-EC2AB25440AE}" srcOrd="2" destOrd="0" parTransId="{47D12549-9FAC-4C10-B394-08E6BB23FDFA}" sibTransId="{7A2918F2-61AE-4774-8DAC-04E0228B5BC1}"/>
    <dgm:cxn modelId="{B7EF1E21-3830-4299-A3AD-31922A0402C1}" type="presOf" srcId="{25D41E58-25D2-481A-8B36-EC2AB25440AE}" destId="{6BE0AE4B-8CFC-4D0B-BCB3-3446E9E1B76C}" srcOrd="0" destOrd="0" presId="urn:microsoft.com/office/officeart/2005/8/layout/hProcess9"/>
    <dgm:cxn modelId="{42F91C5E-3D42-4DF1-8B5B-FD329424B6F4}" srcId="{F5F7906C-9155-4336-BABD-AD75F09310AE}" destId="{20DCE68E-1803-4A51-B956-E299311371C3}" srcOrd="3" destOrd="0" parTransId="{F382A467-F3CC-4260-8A73-0B011E0B8973}" sibTransId="{C309DD68-FAD0-4C9A-979E-B62AEF9DD3FD}"/>
    <dgm:cxn modelId="{CF650348-4F29-436B-A687-16DB5C77C861}" type="presOf" srcId="{2B8139B5-F6C0-415A-BB75-4AD355E1F130}" destId="{18621415-7A6B-4FFA-8214-EC4937E2737B}" srcOrd="0" destOrd="0" presId="urn:microsoft.com/office/officeart/2005/8/layout/hProcess9"/>
    <dgm:cxn modelId="{85B2E787-8265-4585-816C-D4ECB3E141B1}" srcId="{F5F7906C-9155-4336-BABD-AD75F09310AE}" destId="{641BA38B-169E-4717-97E1-54071974E7EC}" srcOrd="1" destOrd="0" parTransId="{49FC8FC7-F181-40A2-8007-43B795830EE3}" sibTransId="{82E7A49D-8630-473A-8A7D-DC0A9B5A3773}"/>
    <dgm:cxn modelId="{374851A1-5FF9-4016-8986-AC7D41528AEC}" type="presOf" srcId="{E35C2256-843A-4E14-B19C-5CAB53CF70FD}" destId="{D0C9C2B6-9625-41C3-A0B8-81189B5FB28C}" srcOrd="0" destOrd="0" presId="urn:microsoft.com/office/officeart/2005/8/layout/hProcess9"/>
    <dgm:cxn modelId="{9B76F0AA-406F-4F3C-9521-F65ACA8451B4}" srcId="{F5F7906C-9155-4336-BABD-AD75F09310AE}" destId="{E35C2256-843A-4E14-B19C-5CAB53CF70FD}" srcOrd="5" destOrd="0" parTransId="{5ECE03F6-0670-49C7-8D8F-93555F18BE94}" sibTransId="{7806561A-A001-45C9-A5C0-0E28E22EE24B}"/>
    <dgm:cxn modelId="{E5B97FB5-8F43-45C6-B919-AA35243EFE96}" srcId="{F5F7906C-9155-4336-BABD-AD75F09310AE}" destId="{25DDBE1D-629D-4ED0-BBE6-7F986BC46CF9}" srcOrd="0" destOrd="0" parTransId="{8A265067-E8ED-44C0-8679-A4A726EAF063}" sibTransId="{9D90B375-3F85-472B-BA1C-B4776EA10201}"/>
    <dgm:cxn modelId="{654B1ACC-12A9-464F-8215-C6066C222D6B}" srcId="{F5F7906C-9155-4336-BABD-AD75F09310AE}" destId="{2B8139B5-F6C0-415A-BB75-4AD355E1F130}" srcOrd="4" destOrd="0" parTransId="{2EA2406E-987B-4C8D-B49C-4AA74427731B}" sibTransId="{00973B60-F72F-4986-9A6D-59C4553DB091}"/>
    <dgm:cxn modelId="{F94C54CC-5081-475C-AF66-06DD4770AC1E}" type="presOf" srcId="{F5F7906C-9155-4336-BABD-AD75F09310AE}" destId="{5DD061B9-E1FC-4D18-B416-9A42CF8AB8BF}" srcOrd="0" destOrd="0" presId="urn:microsoft.com/office/officeart/2005/8/layout/hProcess9"/>
    <dgm:cxn modelId="{990707D3-A244-42BC-B2FC-38AB2E918A49}" type="presOf" srcId="{25DDBE1D-629D-4ED0-BBE6-7F986BC46CF9}" destId="{B95FDB3C-F5F5-4A08-8787-1A64B53C34E5}" srcOrd="0" destOrd="0" presId="urn:microsoft.com/office/officeart/2005/8/layout/hProcess9"/>
    <dgm:cxn modelId="{A82027FC-963D-4896-BFC4-38034D36504D}" type="presOf" srcId="{641BA38B-169E-4717-97E1-54071974E7EC}" destId="{7D4B11AB-4618-43B9-8537-1E5A85F12330}" srcOrd="0" destOrd="0" presId="urn:microsoft.com/office/officeart/2005/8/layout/hProcess9"/>
    <dgm:cxn modelId="{97CC88FE-B12F-427A-8E83-589F72E48DFC}" type="presOf" srcId="{20DCE68E-1803-4A51-B956-E299311371C3}" destId="{7BD3B9BE-7A84-4D1D-8E26-C17B35E3E5B5}" srcOrd="0" destOrd="0" presId="urn:microsoft.com/office/officeart/2005/8/layout/hProcess9"/>
    <dgm:cxn modelId="{87FD51A2-55A6-478E-B738-1B198015BCF5}" type="presParOf" srcId="{5DD061B9-E1FC-4D18-B416-9A42CF8AB8BF}" destId="{B5DEE423-3A1E-49D3-95C0-26F36B7C836E}" srcOrd="0" destOrd="0" presId="urn:microsoft.com/office/officeart/2005/8/layout/hProcess9"/>
    <dgm:cxn modelId="{31736E83-4E9F-462E-A896-B3EA172140C8}" type="presParOf" srcId="{5DD061B9-E1FC-4D18-B416-9A42CF8AB8BF}" destId="{4EA5F980-602C-45D8-A58F-DA74251D600D}" srcOrd="1" destOrd="0" presId="urn:microsoft.com/office/officeart/2005/8/layout/hProcess9"/>
    <dgm:cxn modelId="{F33B9BFE-5215-476D-8C16-216B997150FD}" type="presParOf" srcId="{4EA5F980-602C-45D8-A58F-DA74251D600D}" destId="{B95FDB3C-F5F5-4A08-8787-1A64B53C34E5}" srcOrd="0" destOrd="0" presId="urn:microsoft.com/office/officeart/2005/8/layout/hProcess9"/>
    <dgm:cxn modelId="{6A180F6E-2481-4BFD-8DF0-AA66959437F2}" type="presParOf" srcId="{4EA5F980-602C-45D8-A58F-DA74251D600D}" destId="{5A8105EC-370D-4E5B-BEC6-6F17F46181B3}" srcOrd="1" destOrd="0" presId="urn:microsoft.com/office/officeart/2005/8/layout/hProcess9"/>
    <dgm:cxn modelId="{72312F8D-C6B6-417C-9C57-EA4FDF0B7B15}" type="presParOf" srcId="{4EA5F980-602C-45D8-A58F-DA74251D600D}" destId="{7D4B11AB-4618-43B9-8537-1E5A85F12330}" srcOrd="2" destOrd="0" presId="urn:microsoft.com/office/officeart/2005/8/layout/hProcess9"/>
    <dgm:cxn modelId="{4993CFDF-97C3-4878-BC6A-8FE18E8C0745}" type="presParOf" srcId="{4EA5F980-602C-45D8-A58F-DA74251D600D}" destId="{ECE52840-94AE-4203-AF95-A0D158BA6758}" srcOrd="3" destOrd="0" presId="urn:microsoft.com/office/officeart/2005/8/layout/hProcess9"/>
    <dgm:cxn modelId="{B9EC0157-42CC-46BE-B2A4-BFFCC81812F4}" type="presParOf" srcId="{4EA5F980-602C-45D8-A58F-DA74251D600D}" destId="{6BE0AE4B-8CFC-4D0B-BCB3-3446E9E1B76C}" srcOrd="4" destOrd="0" presId="urn:microsoft.com/office/officeart/2005/8/layout/hProcess9"/>
    <dgm:cxn modelId="{940A30B3-A5E3-4A10-BCA1-9D2922646412}" type="presParOf" srcId="{4EA5F980-602C-45D8-A58F-DA74251D600D}" destId="{00DF09DE-CD6B-4EE3-BC59-F05CAEB239B0}" srcOrd="5" destOrd="0" presId="urn:microsoft.com/office/officeart/2005/8/layout/hProcess9"/>
    <dgm:cxn modelId="{B02B5CAE-86EA-4D82-B598-D858C118771E}" type="presParOf" srcId="{4EA5F980-602C-45D8-A58F-DA74251D600D}" destId="{7BD3B9BE-7A84-4D1D-8E26-C17B35E3E5B5}" srcOrd="6" destOrd="0" presId="urn:microsoft.com/office/officeart/2005/8/layout/hProcess9"/>
    <dgm:cxn modelId="{0064CC29-53C4-4FB1-BBCE-EDA65E1AA215}" type="presParOf" srcId="{4EA5F980-602C-45D8-A58F-DA74251D600D}" destId="{8CB07999-3C25-4F8C-B3A4-E1C5ECEF4BE4}" srcOrd="7" destOrd="0" presId="urn:microsoft.com/office/officeart/2005/8/layout/hProcess9"/>
    <dgm:cxn modelId="{1FC3DA10-E54B-445B-92FC-BA4860F07195}" type="presParOf" srcId="{4EA5F980-602C-45D8-A58F-DA74251D600D}" destId="{18621415-7A6B-4FFA-8214-EC4937E2737B}" srcOrd="8" destOrd="0" presId="urn:microsoft.com/office/officeart/2005/8/layout/hProcess9"/>
    <dgm:cxn modelId="{EE7DC6E7-22AE-493F-AF1A-F148710A3FFE}" type="presParOf" srcId="{4EA5F980-602C-45D8-A58F-DA74251D600D}" destId="{6AAAAFA9-4BCD-4AF8-A9F9-30E61C41054E}" srcOrd="9" destOrd="0" presId="urn:microsoft.com/office/officeart/2005/8/layout/hProcess9"/>
    <dgm:cxn modelId="{EC9DB432-77A5-4665-ADFF-266432616C0A}" type="presParOf" srcId="{4EA5F980-602C-45D8-A58F-DA74251D600D}" destId="{D0C9C2B6-9625-41C3-A0B8-81189B5FB28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93679-C7B6-48BC-B5AD-D29D64FF832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</dgm:pt>
    <dgm:pt modelId="{05B642D3-5B1D-4205-82ED-0D75A1547866}">
      <dgm:prSet phldrT="[Text]" custT="1"/>
      <dgm:spPr/>
      <dgm:t>
        <a:bodyPr/>
        <a:lstStyle/>
        <a:p>
          <a:r>
            <a:rPr lang="en-US" sz="2200" spc="95">
              <a:latin typeface="Times New Roman"/>
              <a:cs typeface="Times New Roman"/>
            </a:rPr>
            <a:t>1: </a:t>
          </a:r>
          <a:r>
            <a:rPr lang="en-US" sz="2200" spc="95" err="1">
              <a:latin typeface="Times New Roman"/>
              <a:cs typeface="Times New Roman"/>
            </a:rPr>
            <a:t>Khởi</a:t>
          </a:r>
          <a:r>
            <a:rPr lang="en-US" sz="2200" spc="95">
              <a:latin typeface="Times New Roman"/>
              <a:cs typeface="Times New Roman"/>
            </a:rPr>
            <a:t> </a:t>
          </a:r>
          <a:r>
            <a:rPr lang="en-US" sz="2200" spc="140" err="1">
              <a:latin typeface="Times New Roman"/>
              <a:cs typeface="Times New Roman"/>
            </a:rPr>
            <a:t>động</a:t>
          </a:r>
          <a:r>
            <a:rPr lang="en-US" sz="2200" spc="140">
              <a:latin typeface="Times New Roman"/>
              <a:cs typeface="Times New Roman"/>
            </a:rPr>
            <a:t> </a:t>
          </a:r>
          <a:r>
            <a:rPr lang="en-US" sz="2200" spc="165" err="1">
              <a:latin typeface="Times New Roman"/>
              <a:cs typeface="Times New Roman"/>
            </a:rPr>
            <a:t>hệ</a:t>
          </a:r>
          <a:r>
            <a:rPr lang="en-US" sz="2200" spc="165">
              <a:latin typeface="Times New Roman"/>
              <a:cs typeface="Times New Roman"/>
            </a:rPr>
            <a:t> </a:t>
          </a:r>
          <a:r>
            <a:rPr lang="en-US" sz="2200" spc="-475">
              <a:latin typeface="Times New Roman"/>
              <a:cs typeface="Times New Roman"/>
            </a:rPr>
            <a:t> </a:t>
          </a:r>
          <a:r>
            <a:rPr lang="en-US" sz="2200" spc="160" err="1">
              <a:latin typeface="Times New Roman"/>
              <a:cs typeface="Times New Roman"/>
            </a:rPr>
            <a:t>thống</a:t>
          </a:r>
          <a:endParaRPr lang="en-US" sz="2200"/>
        </a:p>
      </dgm:t>
    </dgm:pt>
    <dgm:pt modelId="{B6F53E87-AFEA-4F4E-9B16-52D34435F609}" type="parTrans" cxnId="{57586C73-DA9E-453B-AFE9-E9FFF74EE063}">
      <dgm:prSet/>
      <dgm:spPr/>
      <dgm:t>
        <a:bodyPr/>
        <a:lstStyle/>
        <a:p>
          <a:endParaRPr lang="en-US" sz="2200"/>
        </a:p>
      </dgm:t>
    </dgm:pt>
    <dgm:pt modelId="{100577A7-A7C2-4D72-AFD4-9380541AB497}" type="sibTrans" cxnId="{57586C73-DA9E-453B-AFE9-E9FFF74EE063}">
      <dgm:prSet/>
      <dgm:spPr/>
      <dgm:t>
        <a:bodyPr/>
        <a:lstStyle/>
        <a:p>
          <a:endParaRPr lang="en-US" sz="2200"/>
        </a:p>
      </dgm:t>
    </dgm:pt>
    <dgm:pt modelId="{AFA2FDE4-CB37-40BC-A8E1-14230D954548}">
      <dgm:prSet custT="1"/>
      <dgm:spPr/>
      <dgm:t>
        <a:bodyPr/>
        <a:lstStyle/>
        <a:p>
          <a:r>
            <a:rPr lang="en-US" sz="2200" spc="105">
              <a:latin typeface="Times New Roman"/>
              <a:cs typeface="Times New Roman"/>
            </a:rPr>
            <a:t>2:Đăng </a:t>
          </a:r>
          <a:r>
            <a:rPr lang="en-US" sz="2200" spc="185" err="1">
              <a:latin typeface="Times New Roman"/>
              <a:cs typeface="Times New Roman"/>
            </a:rPr>
            <a:t>nhập</a:t>
          </a:r>
          <a:r>
            <a:rPr lang="en-US" sz="2200" spc="185">
              <a:latin typeface="Times New Roman"/>
              <a:cs typeface="Times New Roman"/>
            </a:rPr>
            <a:t> </a:t>
          </a:r>
          <a:r>
            <a:rPr lang="en-US" sz="2200" spc="160" err="1">
              <a:latin typeface="Times New Roman"/>
              <a:cs typeface="Times New Roman"/>
            </a:rPr>
            <a:t>hệ</a:t>
          </a:r>
          <a:r>
            <a:rPr lang="en-US" sz="2200" spc="160">
              <a:latin typeface="Times New Roman"/>
              <a:cs typeface="Times New Roman"/>
            </a:rPr>
            <a:t> </a:t>
          </a:r>
          <a:r>
            <a:rPr lang="en-US" sz="2200" spc="-525">
              <a:latin typeface="Times New Roman"/>
              <a:cs typeface="Times New Roman"/>
            </a:rPr>
            <a:t> </a:t>
          </a:r>
          <a:r>
            <a:rPr lang="en-US" sz="2200" spc="75" err="1">
              <a:latin typeface="Times New Roman"/>
              <a:cs typeface="Times New Roman"/>
            </a:rPr>
            <a:t>thống</a:t>
          </a:r>
          <a:endParaRPr lang="en-US" sz="2200">
            <a:latin typeface="Times New Roman"/>
            <a:cs typeface="Times New Roman"/>
          </a:endParaRPr>
        </a:p>
      </dgm:t>
    </dgm:pt>
    <dgm:pt modelId="{876311DE-D71B-4EC1-968B-210D310AB413}" type="parTrans" cxnId="{B0365DF1-C096-4BB3-AD92-2A5182F1B314}">
      <dgm:prSet/>
      <dgm:spPr/>
      <dgm:t>
        <a:bodyPr/>
        <a:lstStyle/>
        <a:p>
          <a:endParaRPr lang="en-US" sz="2200"/>
        </a:p>
      </dgm:t>
    </dgm:pt>
    <dgm:pt modelId="{4DBA3B5C-046F-41A5-9B79-42D80B0CCFC2}" type="sibTrans" cxnId="{B0365DF1-C096-4BB3-AD92-2A5182F1B314}">
      <dgm:prSet/>
      <dgm:spPr/>
      <dgm:t>
        <a:bodyPr/>
        <a:lstStyle/>
        <a:p>
          <a:endParaRPr lang="en-US" sz="2200"/>
        </a:p>
      </dgm:t>
    </dgm:pt>
    <dgm:pt modelId="{A75D074D-7E35-4552-A621-8B6D3B2628E2}">
      <dgm:prSet custT="1"/>
      <dgm:spPr/>
      <dgm:t>
        <a:bodyPr/>
        <a:lstStyle/>
        <a:p>
          <a:r>
            <a:rPr lang="en-US" sz="2200" spc="105">
              <a:latin typeface="Times New Roman"/>
              <a:cs typeface="Times New Roman"/>
            </a:rPr>
            <a:t>3:Đăng </a:t>
          </a:r>
          <a:r>
            <a:rPr lang="en-US" sz="2200" spc="114" err="1">
              <a:latin typeface="Times New Roman"/>
              <a:cs typeface="Times New Roman"/>
            </a:rPr>
            <a:t>xuất</a:t>
          </a:r>
          <a:r>
            <a:rPr lang="en-US" sz="2200" spc="114">
              <a:latin typeface="Times New Roman"/>
              <a:cs typeface="Times New Roman"/>
            </a:rPr>
            <a:t> </a:t>
          </a:r>
          <a:r>
            <a:rPr lang="en-US" sz="2200" spc="165" err="1">
              <a:latin typeface="Times New Roman"/>
              <a:cs typeface="Times New Roman"/>
            </a:rPr>
            <a:t>hệ</a:t>
          </a:r>
          <a:r>
            <a:rPr lang="en-US" sz="2200" spc="165">
              <a:latin typeface="Times New Roman"/>
              <a:cs typeface="Times New Roman"/>
            </a:rPr>
            <a:t> </a:t>
          </a:r>
          <a:r>
            <a:rPr lang="en-US" sz="2200" spc="-535">
              <a:latin typeface="Times New Roman"/>
              <a:cs typeface="Times New Roman"/>
            </a:rPr>
            <a:t> </a:t>
          </a:r>
          <a:r>
            <a:rPr lang="en-US" sz="2200" spc="160" err="1">
              <a:latin typeface="Times New Roman"/>
              <a:cs typeface="Times New Roman"/>
            </a:rPr>
            <a:t>thống</a:t>
          </a:r>
          <a:endParaRPr lang="en-US" sz="2200">
            <a:latin typeface="Times New Roman"/>
            <a:cs typeface="Times New Roman"/>
          </a:endParaRPr>
        </a:p>
      </dgm:t>
    </dgm:pt>
    <dgm:pt modelId="{0A6C26BB-2972-4CDE-9960-8AD5EB010E16}" type="parTrans" cxnId="{7C55018C-ADC8-4C63-B414-2BC10062AEA4}">
      <dgm:prSet/>
      <dgm:spPr/>
      <dgm:t>
        <a:bodyPr/>
        <a:lstStyle/>
        <a:p>
          <a:endParaRPr lang="en-US" sz="2200"/>
        </a:p>
      </dgm:t>
    </dgm:pt>
    <dgm:pt modelId="{29B9EEC9-BF8C-4905-9100-7E9EDE67B25D}" type="sibTrans" cxnId="{7C55018C-ADC8-4C63-B414-2BC10062AEA4}">
      <dgm:prSet/>
      <dgm:spPr/>
      <dgm:t>
        <a:bodyPr/>
        <a:lstStyle/>
        <a:p>
          <a:endParaRPr lang="en-US" sz="2200"/>
        </a:p>
      </dgm:t>
    </dgm:pt>
    <dgm:pt modelId="{B4503191-363E-4C6D-B970-520217B05B1E}" type="pres">
      <dgm:prSet presAssocID="{AF593679-C7B6-48BC-B5AD-D29D64FF832A}" presName="linear" presStyleCnt="0">
        <dgm:presLayoutVars>
          <dgm:animLvl val="lvl"/>
          <dgm:resizeHandles val="exact"/>
        </dgm:presLayoutVars>
      </dgm:prSet>
      <dgm:spPr/>
    </dgm:pt>
    <dgm:pt modelId="{AAB35BE3-DDA0-4A7F-BA39-C792708A8E9A}" type="pres">
      <dgm:prSet presAssocID="{05B642D3-5B1D-4205-82ED-0D75A15478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0E4450-4946-4865-B2E1-4C527C9F717E}" type="pres">
      <dgm:prSet presAssocID="{100577A7-A7C2-4D72-AFD4-9380541AB497}" presName="spacer" presStyleCnt="0"/>
      <dgm:spPr/>
    </dgm:pt>
    <dgm:pt modelId="{6EAC517A-6DBB-4EAC-8416-264DE35D9AAC}" type="pres">
      <dgm:prSet presAssocID="{AFA2FDE4-CB37-40BC-A8E1-14230D9545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424D54-670F-4D86-A4F4-4386120707B2}" type="pres">
      <dgm:prSet presAssocID="{4DBA3B5C-046F-41A5-9B79-42D80B0CCFC2}" presName="spacer" presStyleCnt="0"/>
      <dgm:spPr/>
    </dgm:pt>
    <dgm:pt modelId="{3F47510B-552F-49C5-AB35-DCCB6AAA88BF}" type="pres">
      <dgm:prSet presAssocID="{A75D074D-7E35-4552-A621-8B6D3B2628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242C41-2EB0-4244-B399-D341F982ED42}" type="presOf" srcId="{05B642D3-5B1D-4205-82ED-0D75A1547866}" destId="{AAB35BE3-DDA0-4A7F-BA39-C792708A8E9A}" srcOrd="0" destOrd="0" presId="urn:microsoft.com/office/officeart/2005/8/layout/vList2"/>
    <dgm:cxn modelId="{57586C73-DA9E-453B-AFE9-E9FFF74EE063}" srcId="{AF593679-C7B6-48BC-B5AD-D29D64FF832A}" destId="{05B642D3-5B1D-4205-82ED-0D75A1547866}" srcOrd="0" destOrd="0" parTransId="{B6F53E87-AFEA-4F4E-9B16-52D34435F609}" sibTransId="{100577A7-A7C2-4D72-AFD4-9380541AB497}"/>
    <dgm:cxn modelId="{905BF175-982F-43F1-8EDE-F77531056E53}" type="presOf" srcId="{AFA2FDE4-CB37-40BC-A8E1-14230D954548}" destId="{6EAC517A-6DBB-4EAC-8416-264DE35D9AAC}" srcOrd="0" destOrd="0" presId="urn:microsoft.com/office/officeart/2005/8/layout/vList2"/>
    <dgm:cxn modelId="{1640917D-B5E0-44ED-83B5-0670511CC294}" type="presOf" srcId="{A75D074D-7E35-4552-A621-8B6D3B2628E2}" destId="{3F47510B-552F-49C5-AB35-DCCB6AAA88BF}" srcOrd="0" destOrd="0" presId="urn:microsoft.com/office/officeart/2005/8/layout/vList2"/>
    <dgm:cxn modelId="{7C55018C-ADC8-4C63-B414-2BC10062AEA4}" srcId="{AF593679-C7B6-48BC-B5AD-D29D64FF832A}" destId="{A75D074D-7E35-4552-A621-8B6D3B2628E2}" srcOrd="2" destOrd="0" parTransId="{0A6C26BB-2972-4CDE-9960-8AD5EB010E16}" sibTransId="{29B9EEC9-BF8C-4905-9100-7E9EDE67B25D}"/>
    <dgm:cxn modelId="{AA899DA7-395D-4A29-8D8E-6C843690D49A}" type="presOf" srcId="{AF593679-C7B6-48BC-B5AD-D29D64FF832A}" destId="{B4503191-363E-4C6D-B970-520217B05B1E}" srcOrd="0" destOrd="0" presId="urn:microsoft.com/office/officeart/2005/8/layout/vList2"/>
    <dgm:cxn modelId="{B0365DF1-C096-4BB3-AD92-2A5182F1B314}" srcId="{AF593679-C7B6-48BC-B5AD-D29D64FF832A}" destId="{AFA2FDE4-CB37-40BC-A8E1-14230D954548}" srcOrd="1" destOrd="0" parTransId="{876311DE-D71B-4EC1-968B-210D310AB413}" sibTransId="{4DBA3B5C-046F-41A5-9B79-42D80B0CCFC2}"/>
    <dgm:cxn modelId="{91A02E75-0859-49B4-BD60-7E3A2E09684C}" type="presParOf" srcId="{B4503191-363E-4C6D-B970-520217B05B1E}" destId="{AAB35BE3-DDA0-4A7F-BA39-C792708A8E9A}" srcOrd="0" destOrd="0" presId="urn:microsoft.com/office/officeart/2005/8/layout/vList2"/>
    <dgm:cxn modelId="{97ED4BE8-8E35-4596-997E-A87773B17ABE}" type="presParOf" srcId="{B4503191-363E-4C6D-B970-520217B05B1E}" destId="{140E4450-4946-4865-B2E1-4C527C9F717E}" srcOrd="1" destOrd="0" presId="urn:microsoft.com/office/officeart/2005/8/layout/vList2"/>
    <dgm:cxn modelId="{723DF65A-6E39-45C4-AC1D-A071C71084AD}" type="presParOf" srcId="{B4503191-363E-4C6D-B970-520217B05B1E}" destId="{6EAC517A-6DBB-4EAC-8416-264DE35D9AAC}" srcOrd="2" destOrd="0" presId="urn:microsoft.com/office/officeart/2005/8/layout/vList2"/>
    <dgm:cxn modelId="{022BC530-532B-4198-918D-6A58A6C0A7A8}" type="presParOf" srcId="{B4503191-363E-4C6D-B970-520217B05B1E}" destId="{A5424D54-670F-4D86-A4F4-4386120707B2}" srcOrd="3" destOrd="0" presId="urn:microsoft.com/office/officeart/2005/8/layout/vList2"/>
    <dgm:cxn modelId="{2B138D6D-1225-444C-BEFE-53E21BD89FAA}" type="presParOf" srcId="{B4503191-363E-4C6D-B970-520217B05B1E}" destId="{3F47510B-552F-49C5-AB35-DCCB6AAA88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AD838-634A-4EB3-9E4B-E7E5BCEA5DEE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</dgm:pt>
    <dgm:pt modelId="{1D2D6146-4094-42E5-88F7-BDE6B1CE047A}">
      <dgm:prSet phldrT="[Text]"/>
      <dgm:spPr/>
      <dgm:t>
        <a:bodyPr/>
        <a:lstStyle/>
        <a:p>
          <a:r>
            <a:rPr lang="en-US" err="1"/>
            <a:t>Cấu</a:t>
          </a:r>
          <a:r>
            <a:rPr lang="en-US"/>
            <a:t> </a:t>
          </a:r>
          <a:r>
            <a:rPr lang="en-US" err="1"/>
            <a:t>trúc</a:t>
          </a:r>
          <a:r>
            <a:rPr lang="en-US"/>
            <a:t> </a:t>
          </a:r>
          <a:r>
            <a:rPr lang="en-US" err="1"/>
            <a:t>dòng</a:t>
          </a:r>
          <a:r>
            <a:rPr lang="en-US"/>
            <a:t> </a:t>
          </a:r>
          <a:r>
            <a:rPr lang="en-US" err="1"/>
            <a:t>lệnh</a:t>
          </a:r>
          <a:r>
            <a:rPr lang="en-US"/>
            <a:t> </a:t>
          </a:r>
          <a:r>
            <a:rPr lang="en-US" err="1"/>
            <a:t>trong</a:t>
          </a:r>
          <a:r>
            <a:rPr lang="en-US"/>
            <a:t> Linux</a:t>
          </a:r>
        </a:p>
      </dgm:t>
    </dgm:pt>
    <dgm:pt modelId="{BAD7A49D-4AFA-45F2-9689-C7FAA553B25F}" type="parTrans" cxnId="{E7B02F78-05F2-4302-B961-EE5A1D7C1D2A}">
      <dgm:prSet/>
      <dgm:spPr/>
      <dgm:t>
        <a:bodyPr/>
        <a:lstStyle/>
        <a:p>
          <a:endParaRPr lang="en-US"/>
        </a:p>
      </dgm:t>
    </dgm:pt>
    <dgm:pt modelId="{3DE6D069-ADBE-4DAD-9CF0-757B9F2652C5}" type="sibTrans" cxnId="{E7B02F78-05F2-4302-B961-EE5A1D7C1D2A}">
      <dgm:prSet/>
      <dgm:spPr/>
      <dgm:t>
        <a:bodyPr/>
        <a:lstStyle/>
        <a:p>
          <a:endParaRPr lang="en-US"/>
        </a:p>
      </dgm:t>
    </dgm:pt>
    <dgm:pt modelId="{CE51E7AB-C738-48D2-8AB2-5662EA113651}">
      <dgm:prSet phldrT="[Text]"/>
      <dgm:spPr/>
      <dgm:t>
        <a:bodyPr/>
        <a:lstStyle/>
        <a:p>
          <a:r>
            <a:rPr lang="en-US" err="1"/>
            <a:t>Nhóm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lệnh</a:t>
          </a:r>
          <a:r>
            <a:rPr lang="en-US"/>
            <a:t> </a:t>
          </a:r>
          <a:r>
            <a:rPr lang="en-US" err="1"/>
            <a:t>xem</a:t>
          </a:r>
          <a:r>
            <a:rPr lang="en-US"/>
            <a:t> </a:t>
          </a:r>
          <a:r>
            <a:rPr lang="en-US" err="1"/>
            <a:t>thông</a:t>
          </a:r>
          <a:r>
            <a:rPr lang="en-US"/>
            <a:t> tin </a:t>
          </a:r>
          <a:r>
            <a:rPr lang="en-US" err="1"/>
            <a:t>hệ</a:t>
          </a:r>
          <a:r>
            <a:rPr lang="en-US"/>
            <a:t> </a:t>
          </a:r>
          <a:r>
            <a:rPr lang="en-US" err="1"/>
            <a:t>thống</a:t>
          </a:r>
          <a:endParaRPr lang="en-US"/>
        </a:p>
      </dgm:t>
    </dgm:pt>
    <dgm:pt modelId="{933B6E4C-6312-447E-85CC-3F419D136DCE}" type="parTrans" cxnId="{17451F9B-B254-4A41-B751-C6E9AFD8A7C3}">
      <dgm:prSet/>
      <dgm:spPr/>
      <dgm:t>
        <a:bodyPr/>
        <a:lstStyle/>
        <a:p>
          <a:endParaRPr lang="en-US"/>
        </a:p>
      </dgm:t>
    </dgm:pt>
    <dgm:pt modelId="{9086E112-BDBC-4105-8355-D22751F53BE3}" type="sibTrans" cxnId="{17451F9B-B254-4A41-B751-C6E9AFD8A7C3}">
      <dgm:prSet/>
      <dgm:spPr/>
      <dgm:t>
        <a:bodyPr/>
        <a:lstStyle/>
        <a:p>
          <a:endParaRPr lang="en-US"/>
        </a:p>
      </dgm:t>
    </dgm:pt>
    <dgm:pt modelId="{FB64C5F2-88BD-48F6-B272-FBC37364C5EE}">
      <dgm:prSet phldrT="[Text]"/>
      <dgm:spPr/>
      <dgm:t>
        <a:bodyPr/>
        <a:lstStyle/>
        <a:p>
          <a:r>
            <a:rPr lang="en-US" err="1"/>
            <a:t>Nhóm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lệnh</a:t>
          </a:r>
          <a:r>
            <a:rPr lang="en-US"/>
            <a:t> </a:t>
          </a:r>
          <a:r>
            <a:rPr lang="en-US" err="1"/>
            <a:t>thao</a:t>
          </a:r>
          <a:r>
            <a:rPr lang="en-US"/>
            <a:t> </a:t>
          </a:r>
          <a:r>
            <a:rPr lang="en-US" err="1"/>
            <a:t>tác</a:t>
          </a:r>
          <a:r>
            <a:rPr lang="en-US"/>
            <a:t> </a:t>
          </a:r>
          <a:r>
            <a:rPr lang="en-US" err="1"/>
            <a:t>với</a:t>
          </a:r>
          <a:r>
            <a:rPr lang="en-US"/>
            <a:t> file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thư</a:t>
          </a:r>
          <a:r>
            <a:rPr lang="en-US"/>
            <a:t> </a:t>
          </a:r>
          <a:r>
            <a:rPr lang="en-US" err="1"/>
            <a:t>mục</a:t>
          </a:r>
          <a:endParaRPr lang="en-US"/>
        </a:p>
      </dgm:t>
    </dgm:pt>
    <dgm:pt modelId="{BF0F97F3-D025-496D-8514-9DE7F3321033}" type="parTrans" cxnId="{1E0FAA1B-423E-467B-AA30-76D0EC8E49D8}">
      <dgm:prSet/>
      <dgm:spPr/>
      <dgm:t>
        <a:bodyPr/>
        <a:lstStyle/>
        <a:p>
          <a:endParaRPr lang="en-US"/>
        </a:p>
      </dgm:t>
    </dgm:pt>
    <dgm:pt modelId="{7099CDA8-3E50-43B6-9F3D-8C0D9265C2D0}" type="sibTrans" cxnId="{1E0FAA1B-423E-467B-AA30-76D0EC8E49D8}">
      <dgm:prSet/>
      <dgm:spPr/>
      <dgm:t>
        <a:bodyPr/>
        <a:lstStyle/>
        <a:p>
          <a:endParaRPr lang="en-US"/>
        </a:p>
      </dgm:t>
    </dgm:pt>
    <dgm:pt modelId="{521F8CC5-5F0A-44D5-BA3A-15184CC5B9EC}">
      <dgm:prSet phldrT="[Text]"/>
      <dgm:spPr/>
      <dgm:t>
        <a:bodyPr/>
        <a:lstStyle/>
        <a:p>
          <a:r>
            <a:rPr lang="en-US" b="0"/>
            <a:t>Ứng dụng trên X-Window</a:t>
          </a:r>
          <a:endParaRPr lang="en-US"/>
        </a:p>
      </dgm:t>
    </dgm:pt>
    <dgm:pt modelId="{5C510E12-4F7C-4CF3-B870-B429C91E0C42}" type="parTrans" cxnId="{81067FA6-0339-47F0-93E0-49CD61B129A3}">
      <dgm:prSet/>
      <dgm:spPr/>
    </dgm:pt>
    <dgm:pt modelId="{71ECE052-5777-4708-BA1D-FAA4393B7EDF}" type="sibTrans" cxnId="{81067FA6-0339-47F0-93E0-49CD61B129A3}">
      <dgm:prSet/>
      <dgm:spPr/>
    </dgm:pt>
    <dgm:pt modelId="{B67DE071-BD8A-4F76-BB5B-3AD7A960C500}" type="pres">
      <dgm:prSet presAssocID="{708AD838-634A-4EB3-9E4B-E7E5BCEA5DEE}" presName="Name0" presStyleCnt="0">
        <dgm:presLayoutVars>
          <dgm:dir/>
          <dgm:resizeHandles val="exact"/>
        </dgm:presLayoutVars>
      </dgm:prSet>
      <dgm:spPr/>
    </dgm:pt>
    <dgm:pt modelId="{B74BE6D6-D195-4A29-81F6-FB40D0F50339}" type="pres">
      <dgm:prSet presAssocID="{1D2D6146-4094-42E5-88F7-BDE6B1CE047A}" presName="node" presStyleLbl="node1" presStyleIdx="0" presStyleCnt="4">
        <dgm:presLayoutVars>
          <dgm:bulletEnabled val="1"/>
        </dgm:presLayoutVars>
      </dgm:prSet>
      <dgm:spPr/>
    </dgm:pt>
    <dgm:pt modelId="{0A01E7DE-6C7B-4633-9E15-E94A97103010}" type="pres">
      <dgm:prSet presAssocID="{3DE6D069-ADBE-4DAD-9CF0-757B9F2652C5}" presName="sibTrans" presStyleCnt="0"/>
      <dgm:spPr/>
    </dgm:pt>
    <dgm:pt modelId="{EBA8F0A3-3216-4ACC-BB71-10FF7544FD9D}" type="pres">
      <dgm:prSet presAssocID="{CE51E7AB-C738-48D2-8AB2-5662EA113651}" presName="node" presStyleLbl="node1" presStyleIdx="1" presStyleCnt="4">
        <dgm:presLayoutVars>
          <dgm:bulletEnabled val="1"/>
        </dgm:presLayoutVars>
      </dgm:prSet>
      <dgm:spPr/>
    </dgm:pt>
    <dgm:pt modelId="{AC8068B8-69B9-47C7-BE9E-1D014730A5E0}" type="pres">
      <dgm:prSet presAssocID="{9086E112-BDBC-4105-8355-D22751F53BE3}" presName="sibTrans" presStyleCnt="0"/>
      <dgm:spPr/>
    </dgm:pt>
    <dgm:pt modelId="{2B6E0E91-6C9E-4AFE-91C6-543F18181C15}" type="pres">
      <dgm:prSet presAssocID="{FB64C5F2-88BD-48F6-B272-FBC37364C5EE}" presName="node" presStyleLbl="node1" presStyleIdx="2" presStyleCnt="4">
        <dgm:presLayoutVars>
          <dgm:bulletEnabled val="1"/>
        </dgm:presLayoutVars>
      </dgm:prSet>
      <dgm:spPr/>
    </dgm:pt>
    <dgm:pt modelId="{28061EAE-2F19-49B2-BBA9-9918607F52DF}" type="pres">
      <dgm:prSet presAssocID="{7099CDA8-3E50-43B6-9F3D-8C0D9265C2D0}" presName="sibTrans" presStyleCnt="0"/>
      <dgm:spPr/>
    </dgm:pt>
    <dgm:pt modelId="{552FE6FC-75DF-4E8D-BF4A-40143C40C8AB}" type="pres">
      <dgm:prSet presAssocID="{521F8CC5-5F0A-44D5-BA3A-15184CC5B9EC}" presName="node" presStyleLbl="node1" presStyleIdx="3" presStyleCnt="4">
        <dgm:presLayoutVars>
          <dgm:bulletEnabled val="1"/>
        </dgm:presLayoutVars>
      </dgm:prSet>
      <dgm:spPr/>
    </dgm:pt>
  </dgm:ptLst>
  <dgm:cxnLst>
    <dgm:cxn modelId="{1E0FAA1B-423E-467B-AA30-76D0EC8E49D8}" srcId="{708AD838-634A-4EB3-9E4B-E7E5BCEA5DEE}" destId="{FB64C5F2-88BD-48F6-B272-FBC37364C5EE}" srcOrd="2" destOrd="0" parTransId="{BF0F97F3-D025-496D-8514-9DE7F3321033}" sibTransId="{7099CDA8-3E50-43B6-9F3D-8C0D9265C2D0}"/>
    <dgm:cxn modelId="{2A98E537-50A2-425B-B27B-B3C18D1016BE}" type="presOf" srcId="{521F8CC5-5F0A-44D5-BA3A-15184CC5B9EC}" destId="{552FE6FC-75DF-4E8D-BF4A-40143C40C8AB}" srcOrd="0" destOrd="0" presId="urn:microsoft.com/office/officeart/2005/8/layout/hList6"/>
    <dgm:cxn modelId="{32A6766B-2E51-459C-88C1-337EDFD938F0}" type="presOf" srcId="{1D2D6146-4094-42E5-88F7-BDE6B1CE047A}" destId="{B74BE6D6-D195-4A29-81F6-FB40D0F50339}" srcOrd="0" destOrd="0" presId="urn:microsoft.com/office/officeart/2005/8/layout/hList6"/>
    <dgm:cxn modelId="{E7B02F78-05F2-4302-B961-EE5A1D7C1D2A}" srcId="{708AD838-634A-4EB3-9E4B-E7E5BCEA5DEE}" destId="{1D2D6146-4094-42E5-88F7-BDE6B1CE047A}" srcOrd="0" destOrd="0" parTransId="{BAD7A49D-4AFA-45F2-9689-C7FAA553B25F}" sibTransId="{3DE6D069-ADBE-4DAD-9CF0-757B9F2652C5}"/>
    <dgm:cxn modelId="{AEC4AD78-1F08-4A9F-AFAF-16472518E47E}" type="presOf" srcId="{FB64C5F2-88BD-48F6-B272-FBC37364C5EE}" destId="{2B6E0E91-6C9E-4AFE-91C6-543F18181C15}" srcOrd="0" destOrd="0" presId="urn:microsoft.com/office/officeart/2005/8/layout/hList6"/>
    <dgm:cxn modelId="{17451F9B-B254-4A41-B751-C6E9AFD8A7C3}" srcId="{708AD838-634A-4EB3-9E4B-E7E5BCEA5DEE}" destId="{CE51E7AB-C738-48D2-8AB2-5662EA113651}" srcOrd="1" destOrd="0" parTransId="{933B6E4C-6312-447E-85CC-3F419D136DCE}" sibTransId="{9086E112-BDBC-4105-8355-D22751F53BE3}"/>
    <dgm:cxn modelId="{0E30789E-F990-41C7-9401-1C60CA1CB70B}" type="presOf" srcId="{708AD838-634A-4EB3-9E4B-E7E5BCEA5DEE}" destId="{B67DE071-BD8A-4F76-BB5B-3AD7A960C500}" srcOrd="0" destOrd="0" presId="urn:microsoft.com/office/officeart/2005/8/layout/hList6"/>
    <dgm:cxn modelId="{81067FA6-0339-47F0-93E0-49CD61B129A3}" srcId="{708AD838-634A-4EB3-9E4B-E7E5BCEA5DEE}" destId="{521F8CC5-5F0A-44D5-BA3A-15184CC5B9EC}" srcOrd="3" destOrd="0" parTransId="{5C510E12-4F7C-4CF3-B870-B429C91E0C42}" sibTransId="{71ECE052-5777-4708-BA1D-FAA4393B7EDF}"/>
    <dgm:cxn modelId="{B85150F3-59E9-4CF6-AE80-2F9A5BA5E7EF}" type="presOf" srcId="{CE51E7AB-C738-48D2-8AB2-5662EA113651}" destId="{EBA8F0A3-3216-4ACC-BB71-10FF7544FD9D}" srcOrd="0" destOrd="0" presId="urn:microsoft.com/office/officeart/2005/8/layout/hList6"/>
    <dgm:cxn modelId="{F41C99BF-0943-4B6E-B586-29C3079B0176}" type="presParOf" srcId="{B67DE071-BD8A-4F76-BB5B-3AD7A960C500}" destId="{B74BE6D6-D195-4A29-81F6-FB40D0F50339}" srcOrd="0" destOrd="0" presId="urn:microsoft.com/office/officeart/2005/8/layout/hList6"/>
    <dgm:cxn modelId="{B9ACD6C1-E27E-41BD-B701-01FD723C7F0B}" type="presParOf" srcId="{B67DE071-BD8A-4F76-BB5B-3AD7A960C500}" destId="{0A01E7DE-6C7B-4633-9E15-E94A97103010}" srcOrd="1" destOrd="0" presId="urn:microsoft.com/office/officeart/2005/8/layout/hList6"/>
    <dgm:cxn modelId="{DC106395-AB2A-4912-9C76-854669965FD2}" type="presParOf" srcId="{B67DE071-BD8A-4F76-BB5B-3AD7A960C500}" destId="{EBA8F0A3-3216-4ACC-BB71-10FF7544FD9D}" srcOrd="2" destOrd="0" presId="urn:microsoft.com/office/officeart/2005/8/layout/hList6"/>
    <dgm:cxn modelId="{3A1D438F-62A2-47DB-A765-C047BE56F781}" type="presParOf" srcId="{B67DE071-BD8A-4F76-BB5B-3AD7A960C500}" destId="{AC8068B8-69B9-47C7-BE9E-1D014730A5E0}" srcOrd="3" destOrd="0" presId="urn:microsoft.com/office/officeart/2005/8/layout/hList6"/>
    <dgm:cxn modelId="{7FE040F5-F309-4B98-923C-EB78235100CE}" type="presParOf" srcId="{B67DE071-BD8A-4F76-BB5B-3AD7A960C500}" destId="{2B6E0E91-6C9E-4AFE-91C6-543F18181C15}" srcOrd="4" destOrd="0" presId="urn:microsoft.com/office/officeart/2005/8/layout/hList6"/>
    <dgm:cxn modelId="{20BBBDCC-FEC8-4337-8A44-ED36DB8EDCA2}" type="presParOf" srcId="{B67DE071-BD8A-4F76-BB5B-3AD7A960C500}" destId="{28061EAE-2F19-49B2-BBA9-9918607F52DF}" srcOrd="5" destOrd="0" presId="urn:microsoft.com/office/officeart/2005/8/layout/hList6"/>
    <dgm:cxn modelId="{0DE97A2A-B0D0-49EC-85F5-AEF753A6DA28}" type="presParOf" srcId="{B67DE071-BD8A-4F76-BB5B-3AD7A960C500}" destId="{552FE6FC-75DF-4E8D-BF4A-40143C40C8A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EE423-3A1E-49D3-95C0-26F36B7C836E}">
      <dsp:nvSpPr>
        <dsp:cNvPr id="0" name=""/>
        <dsp:cNvSpPr/>
      </dsp:nvSpPr>
      <dsp:spPr>
        <a:xfrm>
          <a:off x="636605" y="0"/>
          <a:ext cx="7214862" cy="371648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FDB3C-F5F5-4A08-8787-1A64B53C34E5}">
      <dsp:nvSpPr>
        <dsp:cNvPr id="0" name=""/>
        <dsp:cNvSpPr/>
      </dsp:nvSpPr>
      <dsp:spPr>
        <a:xfrm>
          <a:off x="103" y="1114944"/>
          <a:ext cx="1242126" cy="14865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">
              <a:latin typeface="Calibri" panose="020F0502020204030204" pitchFamily="34" charset="0"/>
              <a:cs typeface="Calibri" panose="020F0502020204030204" pitchFamily="34" charset="0"/>
            </a:rPr>
            <a:t>Cài </a:t>
          </a:r>
          <a:r>
            <a:rPr lang="en-US" sz="1600" kern="1200" spc="160">
              <a:latin typeface="Calibri" panose="020F0502020204030204" pitchFamily="34" charset="0"/>
              <a:cs typeface="Calibri" panose="020F0502020204030204" pitchFamily="34" charset="0"/>
            </a:rPr>
            <a:t>đặt</a:t>
          </a:r>
          <a:r>
            <a:rPr lang="en-US" sz="1600" kern="1200" spc="-14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40">
              <a:latin typeface="Calibri" panose="020F0502020204030204" pitchFamily="34" charset="0"/>
              <a:cs typeface="Calibri" panose="020F0502020204030204" pitchFamily="34" charset="0"/>
            </a:rPr>
            <a:t>Linux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739" y="1175580"/>
        <a:ext cx="1120854" cy="1365320"/>
      </dsp:txXfrm>
    </dsp:sp>
    <dsp:sp modelId="{7D4B11AB-4618-43B9-8537-1E5A85F12330}">
      <dsp:nvSpPr>
        <dsp:cNvPr id="0" name=""/>
        <dsp:cNvSpPr/>
      </dsp:nvSpPr>
      <dsp:spPr>
        <a:xfrm>
          <a:off x="1449251" y="1114944"/>
          <a:ext cx="1242126" cy="1486592"/>
        </a:xfrm>
        <a:prstGeom prst="roundRect">
          <a:avLst/>
        </a:prstGeom>
        <a:solidFill>
          <a:schemeClr val="accent5">
            <a:hueOff val="2352005"/>
            <a:satOff val="5423"/>
            <a:lumOff val="10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95" err="1">
              <a:latin typeface="Calibri" panose="020F0502020204030204" pitchFamily="34" charset="0"/>
              <a:cs typeface="Calibri" panose="020F0502020204030204" pitchFamily="34" charset="0"/>
            </a:rPr>
            <a:t>Đăng</a:t>
          </a:r>
          <a:r>
            <a:rPr lang="en-US" sz="1600" kern="1200" spc="95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204" err="1">
              <a:latin typeface="Calibri" panose="020F0502020204030204" pitchFamily="34" charset="0"/>
              <a:cs typeface="Calibri" panose="020F0502020204030204" pitchFamily="34" charset="0"/>
            </a:rPr>
            <a:t>nhập</a:t>
          </a:r>
          <a:r>
            <a:rPr lang="en-US" sz="1600" kern="1200" spc="204">
              <a:latin typeface="Calibri" panose="020F0502020204030204" pitchFamily="34" charset="0"/>
              <a:cs typeface="Calibri" panose="020F0502020204030204" pitchFamily="34" charset="0"/>
            </a:rPr>
            <a:t>/ </a:t>
          </a:r>
          <a:r>
            <a:rPr lang="en-US" sz="1600" kern="1200" spc="95" err="1">
              <a:latin typeface="Calibri" panose="020F0502020204030204" pitchFamily="34" charset="0"/>
              <a:cs typeface="Calibri" panose="020F0502020204030204" pitchFamily="34" charset="0"/>
            </a:rPr>
            <a:t>Đăng</a:t>
          </a:r>
          <a:r>
            <a:rPr lang="en-US" sz="1600" kern="1200" spc="-38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05" err="1">
              <a:latin typeface="Calibri" panose="020F0502020204030204" pitchFamily="34" charset="0"/>
              <a:cs typeface="Calibri" panose="020F0502020204030204" pitchFamily="34" charset="0"/>
            </a:rPr>
            <a:t>xuất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09887" y="1175580"/>
        <a:ext cx="1120854" cy="1365320"/>
      </dsp:txXfrm>
    </dsp:sp>
    <dsp:sp modelId="{6BE0AE4B-8CFC-4D0B-BCB3-3446E9E1B76C}">
      <dsp:nvSpPr>
        <dsp:cNvPr id="0" name=""/>
        <dsp:cNvSpPr/>
      </dsp:nvSpPr>
      <dsp:spPr>
        <a:xfrm>
          <a:off x="2898399" y="1114944"/>
          <a:ext cx="1242126" cy="1486592"/>
        </a:xfrm>
        <a:prstGeom prst="roundRect">
          <a:avLst/>
        </a:prstGeom>
        <a:solidFill>
          <a:schemeClr val="accent5">
            <a:hueOff val="4704011"/>
            <a:satOff val="10846"/>
            <a:lumOff val="21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40"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sz="1600" kern="1200" spc="-135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25">
              <a:latin typeface="Calibri" panose="020F0502020204030204" pitchFamily="34" charset="0"/>
              <a:cs typeface="Calibri" panose="020F0502020204030204" pitchFamily="34" charset="0"/>
            </a:rPr>
            <a:t>diện</a:t>
          </a:r>
          <a:r>
            <a:rPr lang="en-US" sz="1600" kern="1200" spc="-13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30">
              <a:latin typeface="Calibri" panose="020F0502020204030204" pitchFamily="34" charset="0"/>
              <a:cs typeface="Calibri" panose="020F0502020204030204" pitchFamily="34" charset="0"/>
            </a:rPr>
            <a:t>dòng</a:t>
          </a:r>
          <a:r>
            <a:rPr lang="en-US" sz="1600" kern="1200" spc="-1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35">
              <a:latin typeface="Calibri" panose="020F0502020204030204" pitchFamily="34" charset="0"/>
              <a:cs typeface="Calibri" panose="020F0502020204030204" pitchFamily="34" charset="0"/>
            </a:rPr>
            <a:t>lệnh</a:t>
          </a:r>
          <a:r>
            <a:rPr lang="en-US" sz="1600" kern="1200" spc="-45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-70">
              <a:latin typeface="Calibri" panose="020F0502020204030204" pitchFamily="34" charset="0"/>
              <a:cs typeface="Calibri" panose="020F0502020204030204" pitchFamily="34" charset="0"/>
            </a:rPr>
            <a:t>CLI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59035" y="1175580"/>
        <a:ext cx="1120854" cy="1365320"/>
      </dsp:txXfrm>
    </dsp:sp>
    <dsp:sp modelId="{7BD3B9BE-7A84-4D1D-8E26-C17B35E3E5B5}">
      <dsp:nvSpPr>
        <dsp:cNvPr id="0" name=""/>
        <dsp:cNvSpPr/>
      </dsp:nvSpPr>
      <dsp:spPr>
        <a:xfrm>
          <a:off x="4347547" y="1114944"/>
          <a:ext cx="1242126" cy="1486592"/>
        </a:xfrm>
        <a:prstGeom prst="roundRect">
          <a:avLst/>
        </a:prstGeom>
        <a:solidFill>
          <a:schemeClr val="accent5">
            <a:hueOff val="7056016"/>
            <a:satOff val="16268"/>
            <a:lumOff val="31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spc="1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vi-VN" sz="1600" kern="1200" spc="-12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kern="1200" spc="7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số</a:t>
          </a:r>
          <a:r>
            <a:rPr lang="vi-VN" sz="1600" kern="1200" spc="-7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kern="1200" spc="13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lệnh</a:t>
          </a:r>
          <a:r>
            <a:rPr lang="vi-VN" sz="1600" kern="1200" spc="-8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kern="1200" spc="21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thường</a:t>
          </a:r>
          <a:r>
            <a:rPr lang="vi-VN" sz="1600" kern="1200" spc="-5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kern="1200" spc="1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dùng</a:t>
          </a:r>
          <a:endParaRPr lang="vi-VN" sz="1600" kern="12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08183" y="1175580"/>
        <a:ext cx="1120854" cy="1365320"/>
      </dsp:txXfrm>
    </dsp:sp>
    <dsp:sp modelId="{18621415-7A6B-4FFA-8214-EC4937E2737B}">
      <dsp:nvSpPr>
        <dsp:cNvPr id="0" name=""/>
        <dsp:cNvSpPr/>
      </dsp:nvSpPr>
      <dsp:spPr>
        <a:xfrm>
          <a:off x="5796695" y="1114944"/>
          <a:ext cx="1242126" cy="1486592"/>
        </a:xfrm>
        <a:prstGeom prst="roundRect">
          <a:avLst/>
        </a:prstGeom>
        <a:solidFill>
          <a:schemeClr val="accent5">
            <a:hueOff val="9408021"/>
            <a:satOff val="21691"/>
            <a:lumOff val="42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14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Ứng</a:t>
          </a:r>
          <a:r>
            <a:rPr lang="en-US" sz="1600" kern="1200" spc="114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5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1600" kern="1200" spc="1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55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trên</a:t>
          </a:r>
          <a:r>
            <a:rPr lang="en-US" sz="1600" kern="1200" spc="-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3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X-Window</a:t>
          </a:r>
          <a:endParaRPr lang="en-US" sz="1600" kern="12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57331" y="1175580"/>
        <a:ext cx="1120854" cy="1365320"/>
      </dsp:txXfrm>
    </dsp:sp>
    <dsp:sp modelId="{D0C9C2B6-9625-41C3-A0B8-81189B5FB28C}">
      <dsp:nvSpPr>
        <dsp:cNvPr id="0" name=""/>
        <dsp:cNvSpPr/>
      </dsp:nvSpPr>
      <dsp:spPr>
        <a:xfrm>
          <a:off x="7245843" y="1114944"/>
          <a:ext cx="1242126" cy="1486592"/>
        </a:xfrm>
        <a:prstGeom prst="roundRect">
          <a:avLst/>
        </a:prstGeom>
        <a:solidFill>
          <a:schemeClr val="accent5">
            <a:hueOff val="11760027"/>
            <a:satOff val="27114"/>
            <a:lumOff val="5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75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Câu</a:t>
          </a:r>
          <a:r>
            <a:rPr lang="en-US" sz="1600" kern="1200" spc="75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14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hỏi</a:t>
          </a:r>
          <a:r>
            <a:rPr lang="en-US" sz="1600" kern="1200" spc="114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600" kern="1200" spc="1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85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bài</a:t>
          </a:r>
          <a:r>
            <a:rPr lang="en-US" sz="1600" kern="1200" spc="-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spc="15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tập</a:t>
          </a:r>
          <a:endParaRPr lang="en-US" sz="1600" kern="12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306479" y="1175580"/>
        <a:ext cx="1120854" cy="136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35BE3-DDA0-4A7F-BA39-C792708A8E9A}">
      <dsp:nvSpPr>
        <dsp:cNvPr id="0" name=""/>
        <dsp:cNvSpPr/>
      </dsp:nvSpPr>
      <dsp:spPr>
        <a:xfrm>
          <a:off x="0" y="21264"/>
          <a:ext cx="8676496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spc="95">
              <a:latin typeface="Times New Roman"/>
              <a:cs typeface="Times New Roman"/>
            </a:rPr>
            <a:t>1: </a:t>
          </a:r>
          <a:r>
            <a:rPr lang="en-US" sz="2200" kern="1200" spc="95" err="1">
              <a:latin typeface="Times New Roman"/>
              <a:cs typeface="Times New Roman"/>
            </a:rPr>
            <a:t>Khởi</a:t>
          </a:r>
          <a:r>
            <a:rPr lang="en-US" sz="2200" kern="1200" spc="95">
              <a:latin typeface="Times New Roman"/>
              <a:cs typeface="Times New Roman"/>
            </a:rPr>
            <a:t> </a:t>
          </a:r>
          <a:r>
            <a:rPr lang="en-US" sz="2200" kern="1200" spc="140" err="1">
              <a:latin typeface="Times New Roman"/>
              <a:cs typeface="Times New Roman"/>
            </a:rPr>
            <a:t>động</a:t>
          </a:r>
          <a:r>
            <a:rPr lang="en-US" sz="2200" kern="1200" spc="140">
              <a:latin typeface="Times New Roman"/>
              <a:cs typeface="Times New Roman"/>
            </a:rPr>
            <a:t> </a:t>
          </a:r>
          <a:r>
            <a:rPr lang="en-US" sz="2200" kern="1200" spc="165" err="1">
              <a:latin typeface="Times New Roman"/>
              <a:cs typeface="Times New Roman"/>
            </a:rPr>
            <a:t>hệ</a:t>
          </a:r>
          <a:r>
            <a:rPr lang="en-US" sz="2200" kern="1200" spc="165">
              <a:latin typeface="Times New Roman"/>
              <a:cs typeface="Times New Roman"/>
            </a:rPr>
            <a:t> </a:t>
          </a:r>
          <a:r>
            <a:rPr lang="en-US" sz="2200" kern="1200" spc="-475">
              <a:latin typeface="Times New Roman"/>
              <a:cs typeface="Times New Roman"/>
            </a:rPr>
            <a:t> </a:t>
          </a:r>
          <a:r>
            <a:rPr lang="en-US" sz="2200" kern="1200" spc="160" err="1">
              <a:latin typeface="Times New Roman"/>
              <a:cs typeface="Times New Roman"/>
            </a:rPr>
            <a:t>thống</a:t>
          </a:r>
          <a:endParaRPr lang="en-US" sz="2200" kern="1200"/>
        </a:p>
      </dsp:txBody>
      <dsp:txXfrm>
        <a:off x="51175" y="72439"/>
        <a:ext cx="8574146" cy="945970"/>
      </dsp:txXfrm>
    </dsp:sp>
    <dsp:sp modelId="{6EAC517A-6DBB-4EAC-8416-264DE35D9AAC}">
      <dsp:nvSpPr>
        <dsp:cNvPr id="0" name=""/>
        <dsp:cNvSpPr/>
      </dsp:nvSpPr>
      <dsp:spPr>
        <a:xfrm>
          <a:off x="0" y="1230864"/>
          <a:ext cx="8676496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spc="105">
              <a:latin typeface="Times New Roman"/>
              <a:cs typeface="Times New Roman"/>
            </a:rPr>
            <a:t>2:Đăng </a:t>
          </a:r>
          <a:r>
            <a:rPr lang="en-US" sz="2200" kern="1200" spc="185" err="1">
              <a:latin typeface="Times New Roman"/>
              <a:cs typeface="Times New Roman"/>
            </a:rPr>
            <a:t>nhập</a:t>
          </a:r>
          <a:r>
            <a:rPr lang="en-US" sz="2200" kern="1200" spc="185">
              <a:latin typeface="Times New Roman"/>
              <a:cs typeface="Times New Roman"/>
            </a:rPr>
            <a:t> </a:t>
          </a:r>
          <a:r>
            <a:rPr lang="en-US" sz="2200" kern="1200" spc="160" err="1">
              <a:latin typeface="Times New Roman"/>
              <a:cs typeface="Times New Roman"/>
            </a:rPr>
            <a:t>hệ</a:t>
          </a:r>
          <a:r>
            <a:rPr lang="en-US" sz="2200" kern="1200" spc="160">
              <a:latin typeface="Times New Roman"/>
              <a:cs typeface="Times New Roman"/>
            </a:rPr>
            <a:t> </a:t>
          </a:r>
          <a:r>
            <a:rPr lang="en-US" sz="2200" kern="1200" spc="-525">
              <a:latin typeface="Times New Roman"/>
              <a:cs typeface="Times New Roman"/>
            </a:rPr>
            <a:t> </a:t>
          </a:r>
          <a:r>
            <a:rPr lang="en-US" sz="2200" kern="1200" spc="75" err="1">
              <a:latin typeface="Times New Roman"/>
              <a:cs typeface="Times New Roman"/>
            </a:rPr>
            <a:t>thống</a:t>
          </a:r>
          <a:endParaRPr lang="en-US" sz="2200" kern="1200">
            <a:latin typeface="Times New Roman"/>
            <a:cs typeface="Times New Roman"/>
          </a:endParaRPr>
        </a:p>
      </dsp:txBody>
      <dsp:txXfrm>
        <a:off x="51175" y="1282039"/>
        <a:ext cx="8574146" cy="945970"/>
      </dsp:txXfrm>
    </dsp:sp>
    <dsp:sp modelId="{3F47510B-552F-49C5-AB35-DCCB6AAA88BF}">
      <dsp:nvSpPr>
        <dsp:cNvPr id="0" name=""/>
        <dsp:cNvSpPr/>
      </dsp:nvSpPr>
      <dsp:spPr>
        <a:xfrm>
          <a:off x="0" y="2440464"/>
          <a:ext cx="8676496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spc="105">
              <a:latin typeface="Times New Roman"/>
              <a:cs typeface="Times New Roman"/>
            </a:rPr>
            <a:t>3:Đăng </a:t>
          </a:r>
          <a:r>
            <a:rPr lang="en-US" sz="2200" kern="1200" spc="114" err="1">
              <a:latin typeface="Times New Roman"/>
              <a:cs typeface="Times New Roman"/>
            </a:rPr>
            <a:t>xuất</a:t>
          </a:r>
          <a:r>
            <a:rPr lang="en-US" sz="2200" kern="1200" spc="114">
              <a:latin typeface="Times New Roman"/>
              <a:cs typeface="Times New Roman"/>
            </a:rPr>
            <a:t> </a:t>
          </a:r>
          <a:r>
            <a:rPr lang="en-US" sz="2200" kern="1200" spc="165" err="1">
              <a:latin typeface="Times New Roman"/>
              <a:cs typeface="Times New Roman"/>
            </a:rPr>
            <a:t>hệ</a:t>
          </a:r>
          <a:r>
            <a:rPr lang="en-US" sz="2200" kern="1200" spc="165">
              <a:latin typeface="Times New Roman"/>
              <a:cs typeface="Times New Roman"/>
            </a:rPr>
            <a:t> </a:t>
          </a:r>
          <a:r>
            <a:rPr lang="en-US" sz="2200" kern="1200" spc="-535">
              <a:latin typeface="Times New Roman"/>
              <a:cs typeface="Times New Roman"/>
            </a:rPr>
            <a:t> </a:t>
          </a:r>
          <a:r>
            <a:rPr lang="en-US" sz="2200" kern="1200" spc="160" err="1">
              <a:latin typeface="Times New Roman"/>
              <a:cs typeface="Times New Roman"/>
            </a:rPr>
            <a:t>thống</a:t>
          </a:r>
          <a:endParaRPr lang="en-US" sz="2200" kern="1200">
            <a:latin typeface="Times New Roman"/>
            <a:cs typeface="Times New Roman"/>
          </a:endParaRPr>
        </a:p>
      </dsp:txBody>
      <dsp:txXfrm>
        <a:off x="51175" y="2491639"/>
        <a:ext cx="8574146" cy="945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BE6D6-D195-4A29-81F6-FB40D0F50339}">
      <dsp:nvSpPr>
        <dsp:cNvPr id="0" name=""/>
        <dsp:cNvSpPr/>
      </dsp:nvSpPr>
      <dsp:spPr>
        <a:xfrm rot="16200000">
          <a:off x="-1259697" y="1261358"/>
          <a:ext cx="4152900" cy="163018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3843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err="1"/>
            <a:t>Cấu</a:t>
          </a:r>
          <a:r>
            <a:rPr lang="en-US" sz="2700" kern="1200"/>
            <a:t> </a:t>
          </a:r>
          <a:r>
            <a:rPr lang="en-US" sz="2700" kern="1200" err="1"/>
            <a:t>trúc</a:t>
          </a:r>
          <a:r>
            <a:rPr lang="en-US" sz="2700" kern="1200"/>
            <a:t> </a:t>
          </a:r>
          <a:r>
            <a:rPr lang="en-US" sz="2700" kern="1200" err="1"/>
            <a:t>dòng</a:t>
          </a:r>
          <a:r>
            <a:rPr lang="en-US" sz="2700" kern="1200"/>
            <a:t> </a:t>
          </a:r>
          <a:r>
            <a:rPr lang="en-US" sz="2700" kern="1200" err="1"/>
            <a:t>lệnh</a:t>
          </a:r>
          <a:r>
            <a:rPr lang="en-US" sz="2700" kern="1200"/>
            <a:t> </a:t>
          </a:r>
          <a:r>
            <a:rPr lang="en-US" sz="2700" kern="1200" err="1"/>
            <a:t>trong</a:t>
          </a:r>
          <a:r>
            <a:rPr lang="en-US" sz="2700" kern="1200"/>
            <a:t> Linux</a:t>
          </a:r>
        </a:p>
      </dsp:txBody>
      <dsp:txXfrm rot="5400000">
        <a:off x="1662" y="830579"/>
        <a:ext cx="1630182" cy="2491740"/>
      </dsp:txXfrm>
    </dsp:sp>
    <dsp:sp modelId="{EBA8F0A3-3216-4ACC-BB71-10FF7544FD9D}">
      <dsp:nvSpPr>
        <dsp:cNvPr id="0" name=""/>
        <dsp:cNvSpPr/>
      </dsp:nvSpPr>
      <dsp:spPr>
        <a:xfrm rot="16200000">
          <a:off x="492748" y="1261358"/>
          <a:ext cx="4152900" cy="163018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3843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err="1"/>
            <a:t>Nhóm</a:t>
          </a:r>
          <a:r>
            <a:rPr lang="en-US" sz="2700" kern="1200"/>
            <a:t> </a:t>
          </a:r>
          <a:r>
            <a:rPr lang="en-US" sz="2700" kern="1200" err="1"/>
            <a:t>các</a:t>
          </a:r>
          <a:r>
            <a:rPr lang="en-US" sz="2700" kern="1200"/>
            <a:t> </a:t>
          </a:r>
          <a:r>
            <a:rPr lang="en-US" sz="2700" kern="1200" err="1"/>
            <a:t>lệnh</a:t>
          </a:r>
          <a:r>
            <a:rPr lang="en-US" sz="2700" kern="1200"/>
            <a:t> </a:t>
          </a:r>
          <a:r>
            <a:rPr lang="en-US" sz="2700" kern="1200" err="1"/>
            <a:t>xem</a:t>
          </a:r>
          <a:r>
            <a:rPr lang="en-US" sz="2700" kern="1200"/>
            <a:t> </a:t>
          </a:r>
          <a:r>
            <a:rPr lang="en-US" sz="2700" kern="1200" err="1"/>
            <a:t>thông</a:t>
          </a:r>
          <a:r>
            <a:rPr lang="en-US" sz="2700" kern="1200"/>
            <a:t> tin </a:t>
          </a:r>
          <a:r>
            <a:rPr lang="en-US" sz="2700" kern="1200" err="1"/>
            <a:t>hệ</a:t>
          </a:r>
          <a:r>
            <a:rPr lang="en-US" sz="2700" kern="1200"/>
            <a:t> </a:t>
          </a:r>
          <a:r>
            <a:rPr lang="en-US" sz="2700" kern="1200" err="1"/>
            <a:t>thống</a:t>
          </a:r>
          <a:endParaRPr lang="en-US" sz="2700" kern="1200"/>
        </a:p>
      </dsp:txBody>
      <dsp:txXfrm rot="5400000">
        <a:off x="1754107" y="830579"/>
        <a:ext cx="1630182" cy="2491740"/>
      </dsp:txXfrm>
    </dsp:sp>
    <dsp:sp modelId="{2B6E0E91-6C9E-4AFE-91C6-543F18181C15}">
      <dsp:nvSpPr>
        <dsp:cNvPr id="0" name=""/>
        <dsp:cNvSpPr/>
      </dsp:nvSpPr>
      <dsp:spPr>
        <a:xfrm rot="16200000">
          <a:off x="2245193" y="1261358"/>
          <a:ext cx="4152900" cy="163018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3843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err="1"/>
            <a:t>Nhóm</a:t>
          </a:r>
          <a:r>
            <a:rPr lang="en-US" sz="2700" kern="1200"/>
            <a:t> </a:t>
          </a:r>
          <a:r>
            <a:rPr lang="en-US" sz="2700" kern="1200" err="1"/>
            <a:t>các</a:t>
          </a:r>
          <a:r>
            <a:rPr lang="en-US" sz="2700" kern="1200"/>
            <a:t> </a:t>
          </a:r>
          <a:r>
            <a:rPr lang="en-US" sz="2700" kern="1200" err="1"/>
            <a:t>lệnh</a:t>
          </a:r>
          <a:r>
            <a:rPr lang="en-US" sz="2700" kern="1200"/>
            <a:t> </a:t>
          </a:r>
          <a:r>
            <a:rPr lang="en-US" sz="2700" kern="1200" err="1"/>
            <a:t>thao</a:t>
          </a:r>
          <a:r>
            <a:rPr lang="en-US" sz="2700" kern="1200"/>
            <a:t> </a:t>
          </a:r>
          <a:r>
            <a:rPr lang="en-US" sz="2700" kern="1200" err="1"/>
            <a:t>tác</a:t>
          </a:r>
          <a:r>
            <a:rPr lang="en-US" sz="2700" kern="1200"/>
            <a:t> </a:t>
          </a:r>
          <a:r>
            <a:rPr lang="en-US" sz="2700" kern="1200" err="1"/>
            <a:t>với</a:t>
          </a:r>
          <a:r>
            <a:rPr lang="en-US" sz="2700" kern="1200"/>
            <a:t> file </a:t>
          </a:r>
          <a:r>
            <a:rPr lang="en-US" sz="2700" kern="1200" err="1"/>
            <a:t>và</a:t>
          </a:r>
          <a:r>
            <a:rPr lang="en-US" sz="2700" kern="1200"/>
            <a:t> </a:t>
          </a:r>
          <a:r>
            <a:rPr lang="en-US" sz="2700" kern="1200" err="1"/>
            <a:t>thư</a:t>
          </a:r>
          <a:r>
            <a:rPr lang="en-US" sz="2700" kern="1200"/>
            <a:t> </a:t>
          </a:r>
          <a:r>
            <a:rPr lang="en-US" sz="2700" kern="1200" err="1"/>
            <a:t>mục</a:t>
          </a:r>
          <a:endParaRPr lang="en-US" sz="2700" kern="1200"/>
        </a:p>
      </dsp:txBody>
      <dsp:txXfrm rot="5400000">
        <a:off x="3506552" y="830579"/>
        <a:ext cx="1630182" cy="2491740"/>
      </dsp:txXfrm>
    </dsp:sp>
    <dsp:sp modelId="{552FE6FC-75DF-4E8D-BF4A-40143C40C8AB}">
      <dsp:nvSpPr>
        <dsp:cNvPr id="0" name=""/>
        <dsp:cNvSpPr/>
      </dsp:nvSpPr>
      <dsp:spPr>
        <a:xfrm rot="16200000">
          <a:off x="3997639" y="1261358"/>
          <a:ext cx="4152900" cy="163018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3843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/>
            <a:t>Ứng dụng trên X-Window</a:t>
          </a:r>
          <a:endParaRPr lang="en-US" sz="2700" kern="1200"/>
        </a:p>
      </dsp:txBody>
      <dsp:txXfrm rot="5400000">
        <a:off x="5258998" y="830579"/>
        <a:ext cx="1630182" cy="249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839A2-229A-421B-B17B-8F9A010674B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7AB0-8C85-4ACD-A474-9A17B8A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7AB0-8C85-4ACD-A474-9A17B8ACF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16" y="862365"/>
            <a:ext cx="4560219" cy="39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94025" y="992872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7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604688"/>
            <a:ext cx="12191999" cy="276737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INSTERT THE TITLE OF YOUR PRESENTATION HERE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69160"/>
            <a:ext cx="12191997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FREE PPT TEMPLATES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0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601048"/>
            <a:ext cx="6096000" cy="22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0" y="3856941"/>
            <a:ext cx="6096000" cy="22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6091074" y="1600120"/>
            <a:ext cx="1889279" cy="2256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4209185" y="3856941"/>
            <a:ext cx="1889279" cy="2256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719400"/>
            <a:ext cx="4704523" cy="54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720000" anchor="t"/>
          <a:lstStyle>
            <a:lvl1pPr marL="0" indent="0" algn="ct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4151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360000" anchor="t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36203" y="1988841"/>
            <a:ext cx="1853373" cy="2645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9186272" y="1988841"/>
            <a:ext cx="1853373" cy="2645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68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8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720000" tIns="46800" rIns="90000" anchor="ctr"/>
          <a:lstStyle>
            <a:lvl1pPr marL="0" indent="0" algn="l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056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056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728056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5325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8875325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75325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79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52723"/>
            <a:ext cx="12192000" cy="4464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757" y="1892830"/>
            <a:ext cx="7680853" cy="39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27339" y="2408744"/>
            <a:ext cx="3601864" cy="2652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3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0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8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06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2416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12244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44247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7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ounded Rectangle 14"/>
          <p:cNvSpPr/>
          <p:nvPr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3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37" y="644691"/>
            <a:ext cx="2732860" cy="33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15613" y="974941"/>
            <a:ext cx="1920896" cy="24047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30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4895189" y="2909008"/>
            <a:ext cx="7296811" cy="722771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Section Break</a:t>
            </a:r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5189" y="3645579"/>
            <a:ext cx="7296811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This text can be replaced with your own text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84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DA10-0C0E-3542-B907-894830F42BC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38BA-DB11-1A47-8243-FA5DE8A8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8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3/17/2022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3/17/2022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5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7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3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16" y="862365"/>
            <a:ext cx="4560219" cy="39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94025" y="992872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8439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80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4255-77D0-C34B-B2B1-CFAF91F43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F2FA5-724D-CF46-98FD-F7DB820DA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0EB8-046C-2C4E-A635-BB2BCB4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DA10-0C0E-3542-B907-894830F42BC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EC7B-B305-9942-B051-B5264932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DFC3-53CE-F149-9D3F-60BC3FD3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38BA-DB11-1A47-8243-FA5DE8A8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AC0-499D-BE44-A10A-74B0B7CB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3FA4-6988-D842-A7CC-94BDF7AB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5F6B-61D0-AB4E-9081-5256240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DA10-0C0E-3542-B907-894830F42BC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DD2E-3EEF-D946-843B-E0888F3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45AF-9A98-994A-871D-745257F2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38BA-DB11-1A47-8243-FA5DE8A82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2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3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613563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15701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017840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Ins="720000" anchor="ctr"/>
          <a:lstStyle>
            <a:lvl1pPr marL="0" indent="0" algn="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01067" y="1578189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57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2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8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DA36-85FD-2842-A924-D1ACDC0A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4726"/>
          </a:xfrm>
        </p:spPr>
        <p:txBody>
          <a:bodyPr/>
          <a:lstStyle/>
          <a:p>
            <a:r>
              <a:rPr lang="vi-VN"/>
              <a:t>Các thao tác cơ bản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42C54-5C4B-F446-8775-4C9DCD90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33" y="2480553"/>
            <a:ext cx="5255222" cy="295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A0F7D-4898-5B42-A8B4-2BD5C446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51" y="2480553"/>
            <a:ext cx="3791760" cy="29441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78100" y="2062423"/>
            <a:ext cx="564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73960">
              <a:lnSpc>
                <a:spcPct val="100000"/>
              </a:lnSpc>
              <a:spcBef>
                <a:spcPts val="95"/>
              </a:spcBef>
            </a:pPr>
            <a:r>
              <a:rPr lang="en-US" i="1" spc="-5" err="1">
                <a:latin typeface="Arial"/>
                <a:cs typeface="Arial"/>
              </a:rPr>
              <a:t>Thời</a:t>
            </a:r>
            <a:r>
              <a:rPr lang="en-US" i="1" spc="-5">
                <a:latin typeface="Arial"/>
                <a:cs typeface="Arial"/>
              </a:rPr>
              <a:t> </a:t>
            </a:r>
            <a:r>
              <a:rPr lang="en-US" i="1" spc="-5" err="1">
                <a:latin typeface="Arial"/>
                <a:cs typeface="Arial"/>
              </a:rPr>
              <a:t>gian</a:t>
            </a:r>
            <a:r>
              <a:rPr lang="en-US" i="1" spc="-5">
                <a:latin typeface="Arial"/>
                <a:cs typeface="Arial"/>
              </a:rPr>
              <a:t>: </a:t>
            </a:r>
            <a:r>
              <a:rPr lang="en-US" i="1">
                <a:latin typeface="Arial"/>
                <a:cs typeface="Arial"/>
              </a:rPr>
              <a:t>07 </a:t>
            </a:r>
            <a:r>
              <a:rPr lang="en-US" i="1" spc="-5" err="1">
                <a:latin typeface="Arial"/>
                <a:cs typeface="Arial"/>
              </a:rPr>
              <a:t>tiết</a:t>
            </a:r>
            <a:r>
              <a:rPr lang="en-US" i="1" spc="-5">
                <a:latin typeface="Arial"/>
                <a:cs typeface="Arial"/>
              </a:rPr>
              <a:t> </a:t>
            </a:r>
            <a:r>
              <a:rPr lang="en-US" i="1" spc="-75">
                <a:latin typeface="Arial"/>
                <a:cs typeface="Arial"/>
              </a:rPr>
              <a:t>(LT </a:t>
            </a:r>
            <a:r>
              <a:rPr lang="en-US" i="1" spc="-5">
                <a:latin typeface="Arial"/>
                <a:cs typeface="Arial"/>
              </a:rPr>
              <a:t>3, TH</a:t>
            </a:r>
            <a:r>
              <a:rPr lang="en-US" i="1" spc="70">
                <a:latin typeface="Arial"/>
                <a:cs typeface="Arial"/>
              </a:rPr>
              <a:t> </a:t>
            </a:r>
            <a:r>
              <a:rPr lang="en-US" i="1" spc="-10">
                <a:latin typeface="Arial"/>
                <a:cs typeface="Arial"/>
              </a:rPr>
              <a:t>4)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35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1648" y="1312334"/>
            <a:ext cx="2160963" cy="4152900"/>
            <a:chOff x="2202" y="0"/>
            <a:chExt cx="2160963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-993766" y="995968"/>
              <a:ext cx="4152900" cy="2160963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2202" y="830580"/>
              <a:ext cx="2160963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944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Cấu</a:t>
              </a:r>
              <a:r>
                <a:rPr lang="en-US" sz="3300" kern="1200"/>
                <a:t> </a:t>
              </a:r>
              <a:r>
                <a:rPr lang="en-US" sz="3300" kern="1200" err="1"/>
                <a:t>trúc</a:t>
              </a:r>
              <a:r>
                <a:rPr lang="en-US" sz="3300" kern="1200"/>
                <a:t> </a:t>
              </a:r>
              <a:r>
                <a:rPr lang="en-US" sz="3300" kern="1200" err="1"/>
                <a:t>dòng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trong</a:t>
              </a:r>
              <a:r>
                <a:rPr lang="en-US" sz="3300" kern="1200"/>
                <a:t> Linux</a:t>
              </a:r>
            </a:p>
          </p:txBody>
        </p:sp>
      </p:grpSp>
      <p:sp>
        <p:nvSpPr>
          <p:cNvPr id="7" name="object 3"/>
          <p:cNvSpPr txBox="1"/>
          <p:nvPr/>
        </p:nvSpPr>
        <p:spPr>
          <a:xfrm>
            <a:off x="2937230" y="936346"/>
            <a:ext cx="8599170" cy="452437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94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sz="2600" spc="125">
                <a:latin typeface="Times New Roman"/>
                <a:cs typeface="Times New Roman"/>
              </a:rPr>
              <a:t>Quyền root</a:t>
            </a:r>
            <a:r>
              <a:rPr sz="2600" spc="-310">
                <a:latin typeface="Times New Roman"/>
                <a:cs typeface="Times New Roman"/>
              </a:rPr>
              <a:t> </a:t>
            </a:r>
            <a:r>
              <a:rPr sz="2600" spc="135">
                <a:latin typeface="Times New Roman"/>
                <a:cs typeface="Times New Roman"/>
              </a:rPr>
              <a:t>#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825"/>
              </a:spcBef>
              <a:tabLst>
                <a:tab pos="3796029" algn="l"/>
              </a:tabLst>
            </a:pPr>
            <a:r>
              <a:rPr sz="2400" spc="80">
                <a:latin typeface="Times New Roman"/>
                <a:cs typeface="Times New Roman"/>
              </a:rPr>
              <a:t>Đó </a:t>
            </a:r>
            <a:r>
              <a:rPr sz="2400" spc="45">
                <a:latin typeface="Times New Roman"/>
                <a:cs typeface="Times New Roman"/>
              </a:rPr>
              <a:t>là </a:t>
            </a:r>
            <a:r>
              <a:rPr sz="2400" spc="90">
                <a:latin typeface="Times New Roman"/>
                <a:cs typeface="Times New Roman"/>
              </a:rPr>
              <a:t>tài</a:t>
            </a:r>
            <a:r>
              <a:rPr sz="2400" spc="-235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khoản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05">
                <a:latin typeface="Times New Roman"/>
                <a:cs typeface="Times New Roman"/>
              </a:rPr>
              <a:t>superuser	(administrator)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sz="2400" spc="114">
                <a:latin typeface="Times New Roman"/>
                <a:cs typeface="Times New Roman"/>
              </a:rPr>
              <a:t>root# </a:t>
            </a:r>
            <a:r>
              <a:rPr sz="2400" spc="-55">
                <a:latin typeface="Times New Roman"/>
                <a:cs typeface="Times New Roman"/>
              </a:rPr>
              <a:t>CLI</a:t>
            </a:r>
            <a:r>
              <a:rPr sz="2400" spc="-140">
                <a:latin typeface="Times New Roman"/>
                <a:cs typeface="Times New Roman"/>
              </a:rPr>
              <a:t> </a:t>
            </a:r>
            <a:r>
              <a:rPr sz="2400" spc="145">
                <a:latin typeface="Times New Roman"/>
                <a:cs typeface="Times New Roman"/>
              </a:rPr>
              <a:t>prompt</a:t>
            </a:r>
            <a:endParaRPr sz="240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tabLst>
                <a:tab pos="285750" algn="l"/>
                <a:tab pos="1400810" algn="l"/>
              </a:tabLst>
            </a:pPr>
            <a:r>
              <a:rPr sz="2600" spc="125" err="1">
                <a:latin typeface="Times New Roman"/>
                <a:cs typeface="Times New Roman"/>
              </a:rPr>
              <a:t>Quyền</a:t>
            </a:r>
            <a:r>
              <a:rPr lang="en-US" sz="2600" spc="125">
                <a:latin typeface="Times New Roman"/>
                <a:cs typeface="Times New Roman"/>
              </a:rPr>
              <a:t> </a:t>
            </a:r>
            <a:r>
              <a:rPr sz="2600" spc="110">
                <a:latin typeface="Times New Roman"/>
                <a:cs typeface="Times New Roman"/>
              </a:rPr>
              <a:t>user</a:t>
            </a:r>
            <a:r>
              <a:rPr sz="2600" spc="-95">
                <a:latin typeface="Times New Roman"/>
                <a:cs typeface="Times New Roman"/>
              </a:rPr>
              <a:t> </a:t>
            </a:r>
            <a:r>
              <a:rPr sz="2600" spc="-155"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819"/>
              </a:spcBef>
            </a:pPr>
            <a:r>
              <a:rPr sz="2400" spc="80">
                <a:latin typeface="Times New Roman"/>
                <a:cs typeface="Times New Roman"/>
              </a:rPr>
              <a:t>Đó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45">
                <a:latin typeface="Times New Roman"/>
                <a:cs typeface="Times New Roman"/>
              </a:rPr>
              <a:t>là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tà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khoản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150">
                <a:latin typeface="Times New Roman"/>
                <a:cs typeface="Times New Roman"/>
              </a:rPr>
              <a:t>người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dùng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 spc="180">
                <a:latin typeface="Times New Roman"/>
                <a:cs typeface="Times New Roman"/>
              </a:rPr>
              <a:t>thường</a:t>
            </a:r>
            <a:endParaRPr sz="24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625"/>
              </a:spcBef>
            </a:pPr>
            <a:r>
              <a:rPr sz="2400" spc="70">
                <a:latin typeface="Times New Roman"/>
                <a:cs typeface="Times New Roman"/>
              </a:rPr>
              <a:t>test_user$ </a:t>
            </a:r>
            <a:r>
              <a:rPr sz="2400" spc="-55">
                <a:latin typeface="Times New Roman"/>
                <a:cs typeface="Times New Roman"/>
              </a:rPr>
              <a:t>CLI</a:t>
            </a:r>
            <a:r>
              <a:rPr sz="2400" spc="-110">
                <a:latin typeface="Times New Roman"/>
                <a:cs typeface="Times New Roman"/>
              </a:rPr>
              <a:t> </a:t>
            </a:r>
            <a:r>
              <a:rPr sz="2400" spc="140">
                <a:latin typeface="Times New Roman"/>
                <a:cs typeface="Times New Roman"/>
              </a:rPr>
              <a:t>prompt</a:t>
            </a:r>
            <a:endParaRPr sz="2400">
              <a:latin typeface="Times New Roman"/>
              <a:cs typeface="Times New Roman"/>
            </a:endParaRPr>
          </a:p>
          <a:p>
            <a:pPr marL="285115" marR="5080">
              <a:lnSpc>
                <a:spcPct val="100000"/>
              </a:lnSpc>
              <a:spcBef>
                <a:spcPts val="580"/>
              </a:spcBef>
            </a:pPr>
            <a:r>
              <a:rPr sz="2400" spc="110">
                <a:latin typeface="Times New Roman"/>
                <a:cs typeface="Times New Roman"/>
              </a:rPr>
              <a:t>Quyền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155">
                <a:latin typeface="Times New Roman"/>
                <a:cs typeface="Times New Roman"/>
              </a:rPr>
              <a:t>hạn</a:t>
            </a:r>
            <a:r>
              <a:rPr sz="2400" spc="-80">
                <a:latin typeface="Times New Roman"/>
                <a:cs typeface="Times New Roman"/>
              </a:rPr>
              <a:t> </a:t>
            </a:r>
            <a:r>
              <a:rPr sz="2400" spc="95">
                <a:latin typeface="Times New Roman"/>
                <a:cs typeface="Times New Roman"/>
              </a:rPr>
              <a:t>của</a:t>
            </a:r>
            <a:r>
              <a:rPr sz="2400" spc="-90">
                <a:latin typeface="Times New Roman"/>
                <a:cs typeface="Times New Roman"/>
              </a:rPr>
              <a:t> </a:t>
            </a:r>
            <a:r>
              <a:rPr sz="2400" spc="70">
                <a:latin typeface="Times New Roman"/>
                <a:cs typeface="Times New Roman"/>
              </a:rPr>
              <a:t>user: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80">
                <a:latin typeface="Times New Roman"/>
                <a:cs typeface="Times New Roman"/>
              </a:rPr>
              <a:t>được</a:t>
            </a:r>
            <a:r>
              <a:rPr sz="2400" spc="-95">
                <a:latin typeface="Times New Roman"/>
                <a:cs typeface="Times New Roman"/>
              </a:rPr>
              <a:t> </a:t>
            </a:r>
            <a:r>
              <a:rPr sz="2400" spc="85">
                <a:latin typeface="Times New Roman"/>
                <a:cs typeface="Times New Roman"/>
              </a:rPr>
              <a:t>cáp</a:t>
            </a:r>
            <a:r>
              <a:rPr sz="2400" spc="-114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quyền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35">
                <a:latin typeface="Times New Roman"/>
                <a:cs typeface="Times New Roman"/>
              </a:rPr>
              <a:t>theo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170">
                <a:latin typeface="Times New Roman"/>
                <a:cs typeface="Times New Roman"/>
              </a:rPr>
              <a:t>nhóm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spc="145">
                <a:latin typeface="Times New Roman"/>
                <a:cs typeface="Times New Roman"/>
              </a:rPr>
              <a:t>mà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mỗi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165">
                <a:latin typeface="Times New Roman"/>
                <a:cs typeface="Times New Roman"/>
              </a:rPr>
              <a:t>thành  </a:t>
            </a:r>
            <a:r>
              <a:rPr sz="2400" spc="65">
                <a:latin typeface="Times New Roman"/>
                <a:cs typeface="Times New Roman"/>
              </a:rPr>
              <a:t>viên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14">
                <a:latin typeface="Times New Roman"/>
                <a:cs typeface="Times New Roman"/>
              </a:rPr>
              <a:t>trong</a:t>
            </a:r>
            <a:r>
              <a:rPr sz="2400" spc="15">
                <a:latin typeface="Times New Roman"/>
                <a:cs typeface="Times New Roman"/>
              </a:rPr>
              <a:t> </a:t>
            </a:r>
            <a:r>
              <a:rPr sz="2400" spc="170">
                <a:latin typeface="Times New Roman"/>
                <a:cs typeface="Times New Roman"/>
              </a:rPr>
              <a:t>nhóm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(group)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40">
                <a:latin typeface="Times New Roman"/>
                <a:cs typeface="Times New Roman"/>
              </a:rPr>
              <a:t>có</a:t>
            </a:r>
            <a:r>
              <a:rPr sz="2400" spc="-10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quyền</a:t>
            </a:r>
            <a:r>
              <a:rPr sz="2400" spc="-90">
                <a:latin typeface="Times New Roman"/>
                <a:cs typeface="Times New Roman"/>
              </a:rPr>
              <a:t> </a:t>
            </a:r>
            <a:r>
              <a:rPr sz="2400" spc="180">
                <a:latin typeface="Times New Roman"/>
                <a:cs typeface="Times New Roman"/>
              </a:rPr>
              <a:t>được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thiết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75">
                <a:latin typeface="Times New Roman"/>
                <a:cs typeface="Times New Roman"/>
              </a:rPr>
              <a:t>lập</a:t>
            </a:r>
            <a:r>
              <a:rPr sz="2400" spc="-80">
                <a:latin typeface="Times New Roman"/>
                <a:cs typeface="Times New Roman"/>
              </a:rPr>
              <a:t> </a:t>
            </a:r>
            <a:r>
              <a:rPr sz="2400" spc="135">
                <a:latin typeface="Times New Roman"/>
                <a:cs typeface="Times New Roman"/>
              </a:rPr>
              <a:t>trên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 spc="165">
                <a:latin typeface="Times New Roman"/>
                <a:cs typeface="Times New Roman"/>
              </a:rPr>
              <a:t>nhóm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spc="15">
                <a:latin typeface="Times New Roman"/>
                <a:cs typeface="Times New Roman"/>
              </a:rPr>
              <a:t>$su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  <a:tabLst>
                <a:tab pos="1156335" algn="l"/>
              </a:tabLst>
            </a:pPr>
            <a:r>
              <a:rPr sz="2400" spc="65">
                <a:latin typeface="Times New Roman"/>
                <a:cs typeface="Times New Roman"/>
              </a:rPr>
              <a:t>$sudo	</a:t>
            </a:r>
            <a:r>
              <a:rPr sz="2400" spc="-67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33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2992" y="1485900"/>
            <a:ext cx="2187034" cy="4152900"/>
            <a:chOff x="2351904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8" name="Flowchart: Manual Operation 7"/>
            <p:cNvSpPr/>
            <p:nvPr/>
          </p:nvSpPr>
          <p:spPr>
            <a:xfrm rot="16200000">
              <a:off x="1368971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Flowchart: Manual Operation 4"/>
            <p:cNvSpPr txBox="1"/>
            <p:nvPr/>
          </p:nvSpPr>
          <p:spPr>
            <a:xfrm rot="21600000">
              <a:off x="2351904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xem</a:t>
              </a:r>
              <a:r>
                <a:rPr lang="en-US" sz="3300" kern="1200"/>
                <a:t> </a:t>
              </a:r>
              <a:r>
                <a:rPr lang="en-US" sz="3300" kern="1200" err="1"/>
                <a:t>thông</a:t>
              </a:r>
              <a:r>
                <a:rPr lang="en-US" sz="3300" kern="1200"/>
                <a:t> tin </a:t>
              </a:r>
              <a:r>
                <a:rPr lang="en-US" sz="3300" kern="1200" err="1"/>
                <a:t>hệ</a:t>
              </a:r>
              <a:r>
                <a:rPr lang="en-US" sz="3300" kern="1200"/>
                <a:t> </a:t>
              </a:r>
              <a:r>
                <a:rPr lang="en-US" sz="3300" kern="1200" err="1"/>
                <a:t>thống</a:t>
              </a:r>
              <a:endParaRPr lang="en-US" sz="3300" kern="1200"/>
            </a:p>
          </p:txBody>
        </p:sp>
      </p:grpSp>
      <p:sp>
        <p:nvSpPr>
          <p:cNvPr id="10" name="object 5"/>
          <p:cNvSpPr txBox="1"/>
          <p:nvPr/>
        </p:nvSpPr>
        <p:spPr>
          <a:xfrm>
            <a:off x="3009235" y="470013"/>
            <a:ext cx="38588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723265" algn="l"/>
                <a:tab pos="1167130" algn="l"/>
              </a:tabLst>
            </a:pPr>
            <a:r>
              <a:rPr sz="1800" spc="-5">
                <a:latin typeface="Arial"/>
                <a:cs typeface="Arial"/>
              </a:rPr>
              <a:t>#lsblk	</a:t>
            </a:r>
            <a:r>
              <a:rPr sz="1800">
                <a:latin typeface="Arial"/>
                <a:cs typeface="Arial"/>
              </a:rPr>
              <a:t>(List </a:t>
            </a:r>
            <a:r>
              <a:rPr sz="1800" spc="-5">
                <a:latin typeface="Arial"/>
                <a:cs typeface="Arial"/>
              </a:rPr>
              <a:t>Partition </a:t>
            </a:r>
            <a:r>
              <a:rPr sz="1800">
                <a:latin typeface="Arial"/>
                <a:cs typeface="Arial"/>
              </a:rPr>
              <a:t>/ </a:t>
            </a:r>
            <a:r>
              <a:rPr sz="1800" spc="-5">
                <a:latin typeface="Arial"/>
                <a:cs typeface="Arial"/>
              </a:rPr>
              <a:t>Device storage)  #df	</a:t>
            </a:r>
            <a:r>
              <a:rPr sz="1800">
                <a:latin typeface="Arial"/>
                <a:cs typeface="Arial"/>
              </a:rPr>
              <a:t>(-H)	</a:t>
            </a:r>
            <a:r>
              <a:rPr sz="1800" spc="-5">
                <a:latin typeface="Arial"/>
                <a:cs typeface="Arial"/>
              </a:rPr>
              <a:t>(Mount Partiton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list)</a:t>
            </a:r>
            <a:endParaRPr sz="1800">
              <a:latin typeface="Arial"/>
              <a:cs typeface="Arial"/>
            </a:endParaRPr>
          </a:p>
          <a:p>
            <a:pPr marL="901700" marR="1096645" indent="24130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(CPU</a:t>
            </a:r>
            <a:r>
              <a:rPr sz="1800" spc="-4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information)  (List </a:t>
            </a:r>
            <a:r>
              <a:rPr sz="1800">
                <a:latin typeface="Arial"/>
                <a:cs typeface="Arial"/>
              </a:rPr>
              <a:t>of</a:t>
            </a:r>
            <a:r>
              <a:rPr sz="1800" spc="-4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Processor)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#free (RAM information)</a:t>
            </a:r>
            <a:endParaRPr sz="1800">
              <a:latin typeface="Arial"/>
              <a:cs typeface="Arial"/>
            </a:endParaRPr>
          </a:p>
          <a:p>
            <a:pPr marL="12700" marR="2493010">
              <a:lnSpc>
                <a:spcPct val="100000"/>
              </a:lnSpc>
            </a:pPr>
            <a:r>
              <a:rPr sz="1800" spc="-10">
                <a:latin typeface="Arial"/>
                <a:cs typeface="Arial"/>
              </a:rPr>
              <a:t>#hwinfo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–cpu  # iostat</a:t>
            </a:r>
            <a:r>
              <a:rPr sz="1800" spc="-10">
                <a:latin typeface="Arial"/>
                <a:cs typeface="Arial"/>
              </a:rPr>
              <a:t> –n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# </a:t>
            </a:r>
            <a:r>
              <a:rPr sz="1800">
                <a:latin typeface="Arial"/>
                <a:cs typeface="Arial"/>
              </a:rPr>
              <a:t>vmstat</a:t>
            </a:r>
            <a:r>
              <a:rPr sz="1800" spc="-10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# hdparm </a:t>
            </a:r>
            <a:r>
              <a:rPr sz="1800">
                <a:latin typeface="Arial"/>
                <a:cs typeface="Arial"/>
              </a:rPr>
              <a:t>-I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/dev/sda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6927339" y="454710"/>
            <a:ext cx="4683125" cy="460465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30"/>
              </a:spcBef>
              <a:buClr>
                <a:srgbClr val="0AD0D9"/>
              </a:buClr>
              <a:buSzPct val="94444"/>
              <a:tabLst>
                <a:tab pos="285115" algn="l"/>
                <a:tab pos="285750" algn="l"/>
              </a:tabLst>
            </a:pPr>
            <a:r>
              <a:rPr sz="1800" spc="25" err="1">
                <a:latin typeface="Times New Roman"/>
                <a:cs typeface="Times New Roman"/>
              </a:rPr>
              <a:t>Xem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100">
                <a:latin typeface="Times New Roman"/>
                <a:cs typeface="Times New Roman"/>
              </a:rPr>
              <a:t>thông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95">
                <a:latin typeface="Times New Roman"/>
                <a:cs typeface="Times New Roman"/>
              </a:rPr>
              <a:t>tin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165">
                <a:latin typeface="Times New Roman"/>
                <a:cs typeface="Times New Roman"/>
              </a:rPr>
              <a:t>từ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 spc="105">
                <a:latin typeface="Times New Roman"/>
                <a:cs typeface="Times New Roman"/>
              </a:rPr>
              <a:t>mã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70">
                <a:latin typeface="Times New Roman"/>
                <a:cs typeface="Times New Roman"/>
              </a:rPr>
              <a:t>nguồn:</a:t>
            </a:r>
            <a:endParaRPr sz="1800">
              <a:latin typeface="Times New Roman"/>
              <a:cs typeface="Times New Roman"/>
            </a:endParaRPr>
          </a:p>
          <a:p>
            <a:pPr marL="285115" marR="2656840">
              <a:lnSpc>
                <a:spcPct val="120000"/>
              </a:lnSpc>
            </a:pPr>
            <a:r>
              <a:rPr sz="1800" spc="80">
                <a:latin typeface="Times New Roman"/>
                <a:cs typeface="Times New Roman"/>
              </a:rPr>
              <a:t>#cat</a:t>
            </a:r>
            <a:r>
              <a:rPr sz="1800" spc="-95">
                <a:latin typeface="Times New Roman"/>
                <a:cs typeface="Times New Roman"/>
              </a:rPr>
              <a:t> </a:t>
            </a:r>
            <a:r>
              <a:rPr sz="1800" spc="65">
                <a:latin typeface="Times New Roman"/>
                <a:cs typeface="Times New Roman"/>
              </a:rPr>
              <a:t>/etc/*release  </a:t>
            </a:r>
            <a:r>
              <a:rPr sz="1800" spc="80">
                <a:latin typeface="Times New Roman"/>
                <a:cs typeface="Times New Roman"/>
              </a:rPr>
              <a:t>#cat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 spc="85">
                <a:latin typeface="Times New Roman"/>
                <a:cs typeface="Times New Roman"/>
              </a:rPr>
              <a:t>/etc/issue</a:t>
            </a:r>
            <a:endParaRPr sz="18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434"/>
              </a:spcBef>
            </a:pPr>
            <a:r>
              <a:rPr sz="1800" spc="80">
                <a:latin typeface="Times New Roman"/>
                <a:cs typeface="Times New Roman"/>
              </a:rPr>
              <a:t>#cat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spc="80">
                <a:latin typeface="Times New Roman"/>
                <a:cs typeface="Times New Roman"/>
              </a:rPr>
              <a:t>/proc/version</a:t>
            </a:r>
            <a:endParaRPr sz="1800">
              <a:latin typeface="Times New Roman"/>
              <a:cs typeface="Times New Roman"/>
            </a:endParaRPr>
          </a:p>
          <a:p>
            <a:pPr marL="285115" marR="513715">
              <a:lnSpc>
                <a:spcPct val="120000"/>
              </a:lnSpc>
              <a:tabLst>
                <a:tab pos="1974850" algn="l"/>
              </a:tabLst>
            </a:pPr>
            <a:r>
              <a:rPr sz="1800" spc="55">
                <a:latin typeface="Times New Roman"/>
                <a:cs typeface="Times New Roman"/>
              </a:rPr>
              <a:t>#</a:t>
            </a:r>
            <a:r>
              <a:rPr sz="1800" spc="55" err="1">
                <a:latin typeface="Times New Roman"/>
                <a:cs typeface="Times New Roman"/>
              </a:rPr>
              <a:t>lsb</a:t>
            </a:r>
            <a:r>
              <a:rPr lang="en-US" spc="390" err="1">
                <a:latin typeface="Times New Roman"/>
                <a:cs typeface="Times New Roman"/>
              </a:rPr>
              <a:t>_</a:t>
            </a:r>
            <a:r>
              <a:rPr sz="1800" spc="50" err="1">
                <a:latin typeface="Times New Roman"/>
                <a:cs typeface="Times New Roman"/>
              </a:rPr>
              <a:t>release</a:t>
            </a:r>
            <a:r>
              <a:rPr sz="1800" spc="-100">
                <a:latin typeface="Times New Roman"/>
                <a:cs typeface="Times New Roman"/>
              </a:rPr>
              <a:t> </a:t>
            </a:r>
            <a:r>
              <a:rPr sz="1800" spc="30">
                <a:latin typeface="Times New Roman"/>
                <a:cs typeface="Times New Roman"/>
              </a:rPr>
              <a:t>–a	(Linux </a:t>
            </a:r>
            <a:r>
              <a:rPr sz="1800" spc="75">
                <a:latin typeface="Times New Roman"/>
                <a:cs typeface="Times New Roman"/>
              </a:rPr>
              <a:t>Standard</a:t>
            </a:r>
            <a:r>
              <a:rPr sz="1800" spc="-120">
                <a:latin typeface="Times New Roman"/>
                <a:cs typeface="Times New Roman"/>
              </a:rPr>
              <a:t> </a:t>
            </a:r>
            <a:r>
              <a:rPr sz="1800" spc="20">
                <a:latin typeface="Times New Roman"/>
                <a:cs typeface="Times New Roman"/>
              </a:rPr>
              <a:t>Base)  </a:t>
            </a:r>
            <a:r>
              <a:rPr sz="1800" spc="90">
                <a:latin typeface="Times New Roman"/>
                <a:cs typeface="Times New Roman"/>
              </a:rPr>
              <a:t>#hostnamectl </a:t>
            </a:r>
            <a:r>
              <a:rPr sz="1800" spc="65">
                <a:latin typeface="Times New Roman"/>
                <a:cs typeface="Times New Roman"/>
              </a:rPr>
              <a:t>(kernel </a:t>
            </a:r>
            <a:r>
              <a:rPr sz="1800" spc="30">
                <a:latin typeface="Times New Roman"/>
                <a:cs typeface="Times New Roman"/>
              </a:rPr>
              <a:t>Version)  </a:t>
            </a:r>
            <a:r>
              <a:rPr sz="1800" spc="90">
                <a:latin typeface="Times New Roman"/>
                <a:cs typeface="Times New Roman"/>
              </a:rPr>
              <a:t>#username </a:t>
            </a:r>
            <a:r>
              <a:rPr sz="1800" spc="105">
                <a:latin typeface="Times New Roman"/>
                <a:cs typeface="Times New Roman"/>
              </a:rPr>
              <a:t>–r/ -msr/</a:t>
            </a:r>
            <a:r>
              <a:rPr sz="1800" spc="-285">
                <a:latin typeface="Times New Roman"/>
                <a:cs typeface="Times New Roman"/>
              </a:rPr>
              <a:t> </a:t>
            </a:r>
            <a:r>
              <a:rPr sz="1800" spc="55">
                <a:latin typeface="Times New Roman"/>
                <a:cs typeface="Times New Roman"/>
              </a:rPr>
              <a:t>-a</a:t>
            </a:r>
            <a:endParaRPr sz="18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434"/>
              </a:spcBef>
            </a:pPr>
            <a:r>
              <a:rPr sz="1800" spc="55">
                <a:latin typeface="Times New Roman"/>
                <a:cs typeface="Times New Roman"/>
              </a:rPr>
              <a:t>#clear</a:t>
            </a:r>
            <a:endParaRPr sz="1800">
              <a:latin typeface="Times New Roman"/>
              <a:cs typeface="Times New Roman"/>
            </a:endParaRPr>
          </a:p>
          <a:p>
            <a:pPr marL="285115" marR="43180">
              <a:lnSpc>
                <a:spcPct val="120000"/>
              </a:lnSpc>
              <a:tabLst>
                <a:tab pos="1037590" algn="l"/>
                <a:tab pos="1769745" algn="l"/>
              </a:tabLst>
            </a:pPr>
            <a:r>
              <a:rPr sz="1800" spc="50">
                <a:latin typeface="Times New Roman"/>
                <a:cs typeface="Times New Roman"/>
              </a:rPr>
              <a:t>#lshw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80">
                <a:latin typeface="Times New Roman"/>
                <a:cs typeface="Times New Roman"/>
              </a:rPr>
              <a:t>–short	</a:t>
            </a:r>
            <a:r>
              <a:rPr sz="1800" spc="25">
                <a:latin typeface="Times New Roman"/>
                <a:cs typeface="Times New Roman"/>
              </a:rPr>
              <a:t>(Local </a:t>
            </a:r>
            <a:r>
              <a:rPr sz="1800" spc="70">
                <a:latin typeface="Times New Roman"/>
                <a:cs typeface="Times New Roman"/>
              </a:rPr>
              <a:t>harware Information)  </a:t>
            </a:r>
            <a:r>
              <a:rPr sz="1800" spc="45">
                <a:latin typeface="Times New Roman"/>
                <a:cs typeface="Times New Roman"/>
              </a:rPr>
              <a:t>#lspci	</a:t>
            </a:r>
            <a:r>
              <a:rPr sz="1800" spc="60">
                <a:latin typeface="Times New Roman"/>
                <a:cs typeface="Times New Roman"/>
              </a:rPr>
              <a:t>( </a:t>
            </a:r>
            <a:r>
              <a:rPr sz="1800" spc="10">
                <a:latin typeface="Times New Roman"/>
                <a:cs typeface="Times New Roman"/>
              </a:rPr>
              <a:t>PCI </a:t>
            </a:r>
            <a:r>
              <a:rPr sz="1800" spc="60">
                <a:latin typeface="Times New Roman"/>
                <a:cs typeface="Times New Roman"/>
              </a:rPr>
              <a:t>slot</a:t>
            </a:r>
            <a:r>
              <a:rPr sz="1800" spc="-204">
                <a:latin typeface="Times New Roman"/>
                <a:cs typeface="Times New Roman"/>
              </a:rPr>
              <a:t> </a:t>
            </a:r>
            <a:r>
              <a:rPr sz="1800" spc="75">
                <a:latin typeface="Times New Roman"/>
                <a:cs typeface="Times New Roman"/>
              </a:rPr>
              <a:t>extended)</a:t>
            </a:r>
            <a:endParaRPr sz="18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445"/>
              </a:spcBef>
            </a:pPr>
            <a:r>
              <a:rPr sz="1800" spc="25">
                <a:latin typeface="Times New Roman"/>
                <a:cs typeface="Times New Roman"/>
              </a:rPr>
              <a:t>#cat </a:t>
            </a:r>
            <a:r>
              <a:rPr sz="1800">
                <a:latin typeface="Times New Roman"/>
                <a:cs typeface="Times New Roman"/>
              </a:rPr>
              <a:t>/proc/cpuinfo – </a:t>
            </a:r>
            <a:r>
              <a:rPr sz="1800" spc="-5">
                <a:latin typeface="Times New Roman"/>
                <a:cs typeface="Times New Roman"/>
              </a:rPr>
              <a:t>Xem </a:t>
            </a:r>
            <a:r>
              <a:rPr sz="1800">
                <a:latin typeface="Times New Roman"/>
                <a:cs typeface="Times New Roman"/>
              </a:rPr>
              <a:t>thông tin</a:t>
            </a:r>
            <a:r>
              <a:rPr sz="1800" spc="-8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CPU.</a:t>
            </a:r>
            <a:endParaRPr sz="1800">
              <a:latin typeface="Times New Roman"/>
              <a:cs typeface="Times New Roman"/>
            </a:endParaRPr>
          </a:p>
          <a:p>
            <a:pPr marL="285115" marR="5080">
              <a:lnSpc>
                <a:spcPct val="111200"/>
              </a:lnSpc>
              <a:spcBef>
                <a:spcPts val="190"/>
              </a:spcBef>
            </a:pPr>
            <a:r>
              <a:rPr sz="1800" spc="25">
                <a:latin typeface="Times New Roman"/>
                <a:cs typeface="Times New Roman"/>
              </a:rPr>
              <a:t>#cat </a:t>
            </a:r>
            <a:r>
              <a:rPr sz="1800" spc="-5">
                <a:latin typeface="Times New Roman"/>
                <a:cs typeface="Times New Roman"/>
              </a:rPr>
              <a:t>/proc/meminfo </a:t>
            </a:r>
            <a:r>
              <a:rPr sz="1800">
                <a:latin typeface="Times New Roman"/>
                <a:cs typeface="Times New Roman"/>
              </a:rPr>
              <a:t>– </a:t>
            </a:r>
            <a:r>
              <a:rPr sz="1800" spc="-5">
                <a:latin typeface="Times New Roman"/>
                <a:cs typeface="Times New Roman"/>
              </a:rPr>
              <a:t>Xem </a:t>
            </a:r>
            <a:r>
              <a:rPr sz="1800">
                <a:latin typeface="Times New Roman"/>
                <a:cs typeface="Times New Roman"/>
              </a:rPr>
              <a:t>thông tin bộ nhớ.  </a:t>
            </a:r>
            <a:r>
              <a:rPr sz="1800" spc="25">
                <a:latin typeface="Times New Roman"/>
                <a:cs typeface="Times New Roman"/>
              </a:rPr>
              <a:t>#cat </a:t>
            </a:r>
            <a:r>
              <a:rPr sz="1800">
                <a:latin typeface="Times New Roman"/>
                <a:cs typeface="Times New Roman"/>
              </a:rPr>
              <a:t>/proc/version – </a:t>
            </a:r>
            <a:r>
              <a:rPr sz="1800" spc="-5">
                <a:latin typeface="Times New Roman"/>
                <a:cs typeface="Times New Roman"/>
              </a:rPr>
              <a:t>Xem </a:t>
            </a:r>
            <a:r>
              <a:rPr sz="1800">
                <a:latin typeface="Times New Roman"/>
                <a:cs typeface="Times New Roman"/>
              </a:rPr>
              <a:t>thông tin kernel và</a:t>
            </a:r>
            <a:r>
              <a:rPr sz="1800" spc="-1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hệ  điều hành đang </a:t>
            </a:r>
            <a:r>
              <a:rPr sz="1800" spc="-5">
                <a:latin typeface="Times New Roman"/>
                <a:cs typeface="Times New Roman"/>
              </a:rPr>
              <a:t>sử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dụng.</a:t>
            </a:r>
          </a:p>
        </p:txBody>
      </p:sp>
    </p:spTree>
    <p:extLst>
      <p:ext uri="{BB962C8B-B14F-4D97-AF65-F5344CB8AC3E}">
        <p14:creationId xmlns:p14="http://schemas.microsoft.com/office/powerpoint/2010/main" val="4489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441649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dirty="0" err="1">
                <a:latin typeface="Consolas"/>
              </a:rPr>
              <a:t>ls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liệt</a:t>
            </a:r>
            <a:r>
              <a:rPr lang="vi-VN" dirty="0">
                <a:latin typeface="Consolas"/>
              </a:rPr>
              <a:t> kê thư </a:t>
            </a:r>
            <a:r>
              <a:rPr lang="vi-VN" dirty="0" err="1">
                <a:latin typeface="Consolas"/>
              </a:rPr>
              <a:t>mục</a:t>
            </a:r>
            <a:endParaRPr lang="vi-VN" dirty="0">
              <a:latin typeface="Consolas"/>
            </a:endParaRPr>
          </a:p>
          <a:p>
            <a:r>
              <a:rPr lang="vi-VN" dirty="0" err="1">
                <a:latin typeface="Consolas"/>
              </a:rPr>
              <a:t>cd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đổi</a:t>
            </a:r>
            <a:r>
              <a:rPr lang="vi-VN" dirty="0">
                <a:latin typeface="Consolas"/>
              </a:rPr>
              <a:t> thư </a:t>
            </a:r>
            <a:r>
              <a:rPr lang="vi-VN" dirty="0" err="1">
                <a:latin typeface="Consolas"/>
              </a:rPr>
              <a:t>mục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hiện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hành</a:t>
            </a:r>
            <a:endParaRPr lang="vi-VN" dirty="0">
              <a:latin typeface="Consolas"/>
            </a:endParaRPr>
          </a:p>
          <a:p>
            <a:r>
              <a:rPr lang="vi-VN" dirty="0" err="1">
                <a:latin typeface="Consolas"/>
              </a:rPr>
              <a:t>pwd</a:t>
            </a:r>
            <a:r>
              <a:rPr lang="vi-VN" dirty="0">
                <a:latin typeface="Consolas"/>
              </a:rPr>
              <a:t>: in </a:t>
            </a:r>
            <a:r>
              <a:rPr lang="vi-VN" dirty="0" err="1">
                <a:latin typeface="Consolas"/>
              </a:rPr>
              <a:t>đường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dẫn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của</a:t>
            </a:r>
            <a:r>
              <a:rPr lang="vi-VN" dirty="0">
                <a:latin typeface="Consolas"/>
              </a:rPr>
              <a:t> thư </a:t>
            </a:r>
            <a:r>
              <a:rPr lang="vi-VN" dirty="0" err="1">
                <a:latin typeface="Consolas"/>
              </a:rPr>
              <a:t>mục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hiện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hành</a:t>
            </a:r>
            <a:r>
              <a:rPr lang="vi-VN" dirty="0">
                <a:latin typeface="Consolas"/>
              </a:rPr>
              <a:t>  </a:t>
            </a:r>
          </a:p>
          <a:p>
            <a:r>
              <a:rPr lang="vi-VN" dirty="0" err="1">
                <a:latin typeface="Consolas"/>
              </a:rPr>
              <a:t>mkdir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tạo</a:t>
            </a:r>
            <a:r>
              <a:rPr lang="vi-VN" dirty="0">
                <a:latin typeface="Consolas"/>
              </a:rPr>
              <a:t> thư </a:t>
            </a:r>
            <a:r>
              <a:rPr lang="vi-VN" dirty="0" err="1">
                <a:latin typeface="Consolas"/>
              </a:rPr>
              <a:t>mục</a:t>
            </a:r>
            <a:endParaRPr lang="vi-VN">
              <a:latin typeface="Consolas"/>
            </a:endParaRPr>
          </a:p>
          <a:p>
            <a:r>
              <a:rPr lang="vi-VN" dirty="0" err="1">
                <a:latin typeface="Consolas"/>
              </a:rPr>
              <a:t>rm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xóa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file</a:t>
            </a:r>
            <a:r>
              <a:rPr lang="vi-VN" dirty="0">
                <a:latin typeface="Consolas"/>
              </a:rPr>
              <a:t>, thư </a:t>
            </a:r>
            <a:r>
              <a:rPr lang="vi-VN" dirty="0" err="1">
                <a:latin typeface="Consolas"/>
              </a:rPr>
              <a:t>mục</a:t>
            </a:r>
            <a:endParaRPr lang="vi-VN" dirty="0">
              <a:latin typeface="Consolas"/>
            </a:endParaRPr>
          </a:p>
          <a:p>
            <a:r>
              <a:rPr lang="vi-VN" dirty="0" err="1">
                <a:latin typeface="Consolas"/>
              </a:rPr>
              <a:t>cp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copy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file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hoặc</a:t>
            </a:r>
            <a:r>
              <a:rPr lang="vi-VN" dirty="0">
                <a:latin typeface="Consolas"/>
              </a:rPr>
              <a:t> thư </a:t>
            </a:r>
            <a:r>
              <a:rPr lang="vi-VN" dirty="0" err="1">
                <a:latin typeface="Consolas"/>
              </a:rPr>
              <a:t>mục</a:t>
            </a:r>
            <a:endParaRPr lang="vi-VN" dirty="0">
              <a:latin typeface="Consolas"/>
            </a:endParaRPr>
          </a:p>
          <a:p>
            <a:r>
              <a:rPr lang="vi-VN" dirty="0" err="1">
                <a:latin typeface="Consolas"/>
              </a:rPr>
              <a:t>mv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đổi</a:t>
            </a:r>
            <a:r>
              <a:rPr lang="vi-VN" dirty="0">
                <a:latin typeface="Consolas"/>
              </a:rPr>
              <a:t> tên </a:t>
            </a:r>
            <a:r>
              <a:rPr lang="vi-VN" dirty="0" err="1">
                <a:latin typeface="Consolas"/>
              </a:rPr>
              <a:t>hoặc</a:t>
            </a:r>
            <a:r>
              <a:rPr lang="vi-VN" dirty="0">
                <a:latin typeface="Consolas"/>
              </a:rPr>
              <a:t> di </a:t>
            </a:r>
            <a:r>
              <a:rPr lang="vi-VN" dirty="0" err="1">
                <a:latin typeface="Consolas"/>
              </a:rPr>
              <a:t>chuyển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file</a:t>
            </a:r>
            <a:r>
              <a:rPr lang="vi-VN" dirty="0">
                <a:latin typeface="Consolas"/>
              </a:rPr>
              <a:t>/thư </a:t>
            </a:r>
            <a:r>
              <a:rPr lang="vi-VN" dirty="0" err="1">
                <a:latin typeface="Consolas"/>
              </a:rPr>
              <a:t>mục</a:t>
            </a:r>
            <a:r>
              <a:rPr lang="vi-VN" dirty="0">
                <a:latin typeface="Consolas"/>
              </a:rPr>
              <a:t>  </a:t>
            </a:r>
          </a:p>
          <a:p>
            <a:r>
              <a:rPr lang="vi-VN" dirty="0" err="1">
                <a:latin typeface="Consolas"/>
              </a:rPr>
              <a:t>ln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tạo</a:t>
            </a:r>
            <a:r>
              <a:rPr lang="vi-VN" dirty="0">
                <a:latin typeface="Consolas"/>
              </a:rPr>
              <a:t> liên </a:t>
            </a:r>
            <a:r>
              <a:rPr lang="vi-VN" dirty="0" err="1">
                <a:latin typeface="Consolas"/>
              </a:rPr>
              <a:t>kết</a:t>
            </a:r>
            <a:r>
              <a:rPr lang="vi-VN" dirty="0">
                <a:latin typeface="Consolas"/>
              </a:rPr>
              <a:t> (</a:t>
            </a:r>
            <a:r>
              <a:rPr lang="vi-VN" dirty="0" err="1">
                <a:latin typeface="Consolas"/>
              </a:rPr>
              <a:t>cứng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và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mềm</a:t>
            </a:r>
            <a:r>
              <a:rPr lang="vi-VN" dirty="0">
                <a:latin typeface="Consolas"/>
              </a:rPr>
              <a:t>)</a:t>
            </a:r>
            <a:endParaRPr lang="vi-VN"/>
          </a:p>
          <a:p>
            <a:r>
              <a:rPr lang="vi-VN" dirty="0" err="1">
                <a:latin typeface="Consolas"/>
              </a:rPr>
              <a:t>touch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tạo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và</a:t>
            </a:r>
            <a:r>
              <a:rPr lang="vi-VN" dirty="0">
                <a:latin typeface="Consolas"/>
              </a:rPr>
              <a:t> thay </a:t>
            </a:r>
            <a:r>
              <a:rPr lang="vi-VN" dirty="0" err="1">
                <a:latin typeface="Consolas"/>
              </a:rPr>
              <a:t>đổi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thuộc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tính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file</a:t>
            </a:r>
            <a:endParaRPr lang="vi-VN" dirty="0">
              <a:latin typeface="Consolas"/>
            </a:endParaRPr>
          </a:p>
          <a:p>
            <a:r>
              <a:rPr lang="vi-VN" dirty="0" err="1">
                <a:latin typeface="Consolas"/>
              </a:rPr>
              <a:t>find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tìm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kiếm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file</a:t>
            </a:r>
            <a:r>
              <a:rPr lang="vi-VN" dirty="0">
                <a:latin typeface="Consolas"/>
              </a:rPr>
              <a:t>/thư </a:t>
            </a:r>
            <a:r>
              <a:rPr lang="vi-VN" dirty="0" err="1">
                <a:latin typeface="Consolas"/>
              </a:rPr>
              <a:t>mục</a:t>
            </a:r>
            <a:endParaRPr lang="vi-VN" dirty="0">
              <a:latin typeface="Consolas"/>
            </a:endParaRPr>
          </a:p>
          <a:p>
            <a:r>
              <a:rPr lang="vi-VN" dirty="0" err="1">
                <a:latin typeface="Consolas"/>
              </a:rPr>
              <a:t>which</a:t>
            </a:r>
            <a:r>
              <a:rPr lang="vi-VN" dirty="0">
                <a:latin typeface="Consolas"/>
              </a:rPr>
              <a:t>, </a:t>
            </a:r>
            <a:r>
              <a:rPr lang="vi-VN" dirty="0" err="1">
                <a:latin typeface="Consolas"/>
              </a:rPr>
              <a:t>whereis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và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locate</a:t>
            </a:r>
            <a:r>
              <a:rPr lang="vi-VN" dirty="0">
                <a:latin typeface="Consolas"/>
              </a:rPr>
              <a:t>: </a:t>
            </a:r>
            <a:r>
              <a:rPr lang="vi-VN" dirty="0" err="1">
                <a:latin typeface="Consolas"/>
              </a:rPr>
              <a:t>tìm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file</a:t>
            </a:r>
            <a:r>
              <a:rPr lang="vi-VN" dirty="0">
                <a:latin typeface="Consolas"/>
              </a:rPr>
              <a:t> trong cơ </a:t>
            </a:r>
            <a:r>
              <a:rPr lang="vi-VN" dirty="0" err="1">
                <a:latin typeface="Consolas"/>
              </a:rPr>
              <a:t>sở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dữ</a:t>
            </a:r>
            <a:r>
              <a:rPr lang="vi-VN" dirty="0">
                <a:latin typeface="Consolas"/>
              </a:rPr>
              <a:t> </a:t>
            </a:r>
            <a:r>
              <a:rPr lang="vi-VN" dirty="0" err="1">
                <a:latin typeface="Consolas"/>
              </a:rPr>
              <a:t>liệu</a:t>
            </a:r>
            <a:endParaRPr lang="vi-VN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98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Lệnh liệt kê thư mục: ls  Cú pháp: ls [options] &lt;Path&gt;  Options</a:t>
            </a:r>
          </a:p>
          <a:p>
            <a:r>
              <a:rPr lang="vi-VN"/>
              <a:t>-i: liệt kê inode</a:t>
            </a:r>
          </a:p>
          <a:p>
            <a:r>
              <a:rPr lang="vi-VN"/>
              <a:t>-h: in ra kích thước dễ đọc</a:t>
            </a:r>
          </a:p>
          <a:p>
            <a:r>
              <a:rPr lang="vi-VN"/>
              <a:t>-l: liệt kê mỗi mục trên một dòng</a:t>
            </a:r>
          </a:p>
          <a:p>
            <a:r>
              <a:rPr lang="vi-VN"/>
              <a:t>-n: liệt kê cả UID và GID</a:t>
            </a:r>
          </a:p>
          <a:p>
            <a:r>
              <a:rPr lang="vi-VN"/>
              <a:t>-p: hiển thị cả các ký hiệu mô tả (/, =, @)</a:t>
            </a:r>
          </a:p>
          <a:p>
            <a:r>
              <a:rPr lang="vi-VN"/>
              <a:t>-R: recursive để liệt kê cả những thư mục con</a:t>
            </a:r>
          </a:p>
          <a:p>
            <a:r>
              <a:rPr lang="vi-VN"/>
              <a:t>-S: sắp xếp kết quả theo kích thước</a:t>
            </a:r>
          </a:p>
          <a:p>
            <a:r>
              <a:rPr lang="vi-VN"/>
              <a:t>-t (-c): sắp xếp kết quả theo thời gian cập nhật</a:t>
            </a:r>
          </a:p>
          <a:p>
            <a:r>
              <a:rPr lang="vi-VN"/>
              <a:t>-u: hiển thị thời gian của lần truy cập sau cùng</a:t>
            </a:r>
          </a:p>
          <a:p>
            <a:r>
              <a:rPr lang="vi-VN"/>
              <a:t>…</a:t>
            </a:r>
          </a:p>
          <a:p>
            <a:r>
              <a:rPr lang="vi-VN"/>
              <a:t>Xem thêm các options khác: man ls</a:t>
            </a:r>
          </a:p>
        </p:txBody>
      </p:sp>
    </p:spTree>
    <p:extLst>
      <p:ext uri="{BB962C8B-B14F-4D97-AF65-F5344CB8AC3E}">
        <p14:creationId xmlns:p14="http://schemas.microsoft.com/office/powerpoint/2010/main" val="615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Lệnh chuyển đổi thư mục hiện hành (cd)</a:t>
            </a:r>
          </a:p>
          <a:p>
            <a:r>
              <a:rPr lang="vi-VN"/>
              <a:t>Cú pháp: cd &lt;thưmục&gt;  Ví dụ:</a:t>
            </a:r>
          </a:p>
          <a:p>
            <a:r>
              <a:rPr lang="vi-VN"/>
              <a:t>cd /home/pnkhang/toto</a:t>
            </a:r>
          </a:p>
          <a:p>
            <a:r>
              <a:rPr lang="vi-VN"/>
              <a:t>cd ../dtnghi/toto</a:t>
            </a:r>
          </a:p>
          <a:p>
            <a:r>
              <a:rPr lang="vi-VN"/>
              <a:t>Lệnh in ra vị trí thư mục hiện hành (pwd)</a:t>
            </a:r>
          </a:p>
          <a:p>
            <a:r>
              <a:rPr lang="vi-VN"/>
              <a:t>Ví dụ:</a:t>
            </a:r>
          </a:p>
          <a:p>
            <a:r>
              <a:rPr lang="vi-VN"/>
              <a:t>pwd</a:t>
            </a:r>
          </a:p>
        </p:txBody>
      </p:sp>
    </p:spTree>
    <p:extLst>
      <p:ext uri="{BB962C8B-B14F-4D97-AF65-F5344CB8AC3E}">
        <p14:creationId xmlns:p14="http://schemas.microsoft.com/office/powerpoint/2010/main" val="4220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Nhóm lệnh tạo/xóa thư mục: mkdir, rm</a:t>
            </a:r>
          </a:p>
          <a:p>
            <a:r>
              <a:rPr lang="vi-VN"/>
              <a:t>Cú pháp của lệnh tạo thư mục: mkdir &lt;DirName&gt;</a:t>
            </a:r>
          </a:p>
          <a:p>
            <a:r>
              <a:rPr lang="vi-VN"/>
              <a:t>Ví dụ: mkdir data</a:t>
            </a:r>
          </a:p>
          <a:p>
            <a:r>
              <a:rPr lang="vi-VN"/>
              <a:t>Cú pháp của lệnh xoá thư mục: rm -r &lt;DirName&gt;</a:t>
            </a:r>
          </a:p>
          <a:p>
            <a:r>
              <a:rPr lang="vi-VN"/>
              <a:t>Ví dụ: rm -r data</a:t>
            </a:r>
          </a:p>
          <a:p>
            <a:r>
              <a:rPr lang="vi-VN"/>
              <a:t>Lệnh xoá file: rm &lt;FileName&gt;</a:t>
            </a:r>
          </a:p>
          <a:p>
            <a:r>
              <a:rPr lang="vi-VN"/>
              <a:t>Ví dụ: rm data/toto</a:t>
            </a:r>
          </a:p>
          <a:p>
            <a:r>
              <a:rPr lang="vi-VN"/>
              <a:t>Option của lệnh rm:</a:t>
            </a:r>
          </a:p>
          <a:p>
            <a:r>
              <a:rPr lang="vi-VN"/>
              <a:t>-f: xóa không cần hỏi, ví dụ: rm -f data/toto</a:t>
            </a:r>
          </a:p>
          <a:p>
            <a:r>
              <a:rPr lang="vi-VN"/>
              <a:t>-r, hoặc -R: xóa đệ quy (dùng để xóa thư mục)</a:t>
            </a:r>
          </a:p>
        </p:txBody>
      </p:sp>
    </p:spTree>
    <p:extLst>
      <p:ext uri="{BB962C8B-B14F-4D97-AF65-F5344CB8AC3E}">
        <p14:creationId xmlns:p14="http://schemas.microsoft.com/office/powerpoint/2010/main" val="41385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Lệnh sao chép</a:t>
            </a:r>
          </a:p>
          <a:p>
            <a:r>
              <a:rPr lang="vi-VN"/>
              <a:t>Cú pháp: cp [OPTIONS] &lt;nguồn1&gt; &lt;nguồn 2&gt; … &lt;đích&gt;</a:t>
            </a:r>
          </a:p>
          <a:p>
            <a:r>
              <a:rPr lang="vi-VN"/>
              <a:t>Ví dụ: cp data/toto data/tata</a:t>
            </a:r>
          </a:p>
          <a:p>
            <a:r>
              <a:rPr lang="vi-VN"/>
              <a:t>Options:</a:t>
            </a:r>
          </a:p>
          <a:p>
            <a:r>
              <a:rPr lang="vi-VN"/>
              <a:t>-r, hoặc -R: đệ quy (dùng để copy cả thư mục)</a:t>
            </a:r>
          </a:p>
          <a:p>
            <a:r>
              <a:rPr lang="vi-VN"/>
              <a:t>-d: bỏ qua các liên kết khi sử dụng –R</a:t>
            </a:r>
          </a:p>
          <a:p>
            <a:r>
              <a:rPr lang="vi-VN"/>
              <a:t>-f: ép buộc  phải  làm (force)</a:t>
            </a:r>
          </a:p>
          <a:p>
            <a:r>
              <a:rPr lang="vi-VN"/>
              <a:t>-I: hiện  dấu  nhắc  khi ghi đè</a:t>
            </a:r>
          </a:p>
          <a:p>
            <a:r>
              <a:rPr lang="vi-VN"/>
              <a:t>-p: duy trì thuộc tính file</a:t>
            </a:r>
          </a:p>
          <a:p>
            <a:r>
              <a:rPr lang="vi-VN"/>
              <a:t>Ví dụ:</a:t>
            </a:r>
          </a:p>
          <a:p>
            <a:r>
              <a:rPr lang="vi-VN"/>
              <a:t>cp log.txt log.dat</a:t>
            </a:r>
          </a:p>
          <a:p>
            <a:r>
              <a:rPr lang="vi-VN"/>
              <a:t>cp log.txt /home/user1  cp -f   log.txt /home/user1</a:t>
            </a:r>
          </a:p>
        </p:txBody>
      </p:sp>
    </p:spTree>
    <p:extLst>
      <p:ext uri="{BB962C8B-B14F-4D97-AF65-F5344CB8AC3E}">
        <p14:creationId xmlns:p14="http://schemas.microsoft.com/office/powerpoint/2010/main" val="14227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/>
              <a:t>Di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tên</a:t>
            </a:r>
            <a:endParaRPr lang="en-US"/>
          </a:p>
          <a:p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:    mv [options] &lt;</a:t>
            </a:r>
            <a:r>
              <a:rPr lang="en-US" err="1"/>
              <a:t>OldName</a:t>
            </a:r>
            <a:r>
              <a:rPr lang="en-US"/>
              <a:t>&gt; &lt;</a:t>
            </a:r>
            <a:r>
              <a:rPr lang="en-US" err="1"/>
              <a:t>NewName</a:t>
            </a:r>
            <a:r>
              <a:rPr lang="en-US"/>
              <a:t>&gt;  mv [options] &lt;Source&gt; &lt;</a:t>
            </a:r>
            <a:r>
              <a:rPr lang="en-US" err="1"/>
              <a:t>Dest</a:t>
            </a:r>
            <a:r>
              <a:rPr lang="en-US"/>
              <a:t>&gt;  mv [options] &lt;Source&gt; &lt;</a:t>
            </a:r>
            <a:r>
              <a:rPr lang="en-US" err="1"/>
              <a:t>DestDir</a:t>
            </a:r>
            <a:r>
              <a:rPr lang="en-US"/>
              <a:t>&gt;</a:t>
            </a:r>
          </a:p>
          <a:p>
            <a:r>
              <a:rPr lang="en-US"/>
              <a:t>Options</a:t>
            </a:r>
          </a:p>
          <a:p>
            <a:r>
              <a:rPr lang="en-US"/>
              <a:t>-f: </a:t>
            </a:r>
            <a:r>
              <a:rPr lang="en-US" err="1"/>
              <a:t>ép</a:t>
            </a:r>
            <a:r>
              <a:rPr lang="en-US"/>
              <a:t> </a:t>
            </a:r>
            <a:r>
              <a:rPr lang="en-US" err="1"/>
              <a:t>buộc</a:t>
            </a:r>
            <a:r>
              <a:rPr lang="en-US"/>
              <a:t>  </a:t>
            </a:r>
            <a:r>
              <a:rPr lang="en-US" err="1"/>
              <a:t>phải</a:t>
            </a:r>
            <a:r>
              <a:rPr lang="en-US"/>
              <a:t>  </a:t>
            </a:r>
            <a:r>
              <a:rPr lang="en-US" err="1"/>
              <a:t>làm</a:t>
            </a:r>
            <a:r>
              <a:rPr lang="en-US"/>
              <a:t> (force)</a:t>
            </a:r>
          </a:p>
          <a:p>
            <a:r>
              <a:rPr lang="en-US"/>
              <a:t>-I: </a:t>
            </a:r>
            <a:r>
              <a:rPr lang="en-US" err="1"/>
              <a:t>hiện</a:t>
            </a:r>
            <a:r>
              <a:rPr lang="en-US"/>
              <a:t>  </a:t>
            </a:r>
            <a:r>
              <a:rPr lang="en-US" err="1"/>
              <a:t>dấu</a:t>
            </a:r>
            <a:r>
              <a:rPr lang="en-US"/>
              <a:t>  </a:t>
            </a:r>
            <a:r>
              <a:rPr lang="en-US" err="1"/>
              <a:t>nhắc</a:t>
            </a:r>
            <a:r>
              <a:rPr lang="en-US"/>
              <a:t>  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đè</a:t>
            </a:r>
            <a:endParaRPr lang="en-US"/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r>
              <a:rPr lang="en-US"/>
              <a:t>mv log.txt log.dat</a:t>
            </a:r>
          </a:p>
          <a:p>
            <a:r>
              <a:rPr lang="en-US"/>
              <a:t>mv log.txt /home/user1  mv –f   log.txt /home/user1</a:t>
            </a:r>
          </a:p>
        </p:txBody>
      </p:sp>
    </p:spTree>
    <p:extLst>
      <p:ext uri="{BB962C8B-B14F-4D97-AF65-F5344CB8AC3E}">
        <p14:creationId xmlns:p14="http://schemas.microsoft.com/office/powerpoint/2010/main" val="16348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Lệnh tạo liên kết: ln</a:t>
            </a:r>
          </a:p>
          <a:p>
            <a:r>
              <a:rPr lang="vi-VN"/>
              <a:t>Cú pháp: ln [option] &lt;Source&gt; &lt;DestSym&gt;</a:t>
            </a:r>
          </a:p>
          <a:p>
            <a:r>
              <a:rPr lang="vi-VN"/>
              <a:t>Option -s: liên kết mềm (soft link), có thể &lt;Source&gt; và</a:t>
            </a:r>
          </a:p>
          <a:p>
            <a:r>
              <a:rPr lang="vi-VN"/>
              <a:t>&lt;DestSym&gt; nằm trên hệ thống file khác nhau</a:t>
            </a:r>
          </a:p>
          <a:p>
            <a:r>
              <a:rPr lang="vi-VN"/>
              <a:t>Mặc định là liên kết cứng, &lt;Source&gt; và &lt;DestSym&gt; phải  nằm trên cùng hệ thống file</a:t>
            </a:r>
          </a:p>
          <a:p>
            <a:r>
              <a:rPr lang="vi-VN"/>
              <a:t>Ví dụ:</a:t>
            </a:r>
          </a:p>
          <a:p>
            <a:r>
              <a:rPr lang="vi-VN"/>
              <a:t>ln -s lilo.conf lilo.sym</a:t>
            </a:r>
          </a:p>
          <a:p>
            <a:r>
              <a:rPr lang="vi-VN"/>
              <a:t>Số tham khảo và kích thước của 2 kiểu liên kết là  khác nhau</a:t>
            </a:r>
          </a:p>
        </p:txBody>
      </p:sp>
    </p:spTree>
    <p:extLst>
      <p:ext uri="{BB962C8B-B14F-4D97-AF65-F5344CB8AC3E}">
        <p14:creationId xmlns:p14="http://schemas.microsoft.com/office/powerpoint/2010/main" val="19404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file: touch  </a:t>
            </a:r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: touch {options} &lt;Files&gt;  Options</a:t>
            </a:r>
          </a:p>
          <a:p>
            <a:r>
              <a:rPr lang="en-US"/>
              <a:t>-a: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file</a:t>
            </a:r>
          </a:p>
          <a:p>
            <a:r>
              <a:rPr lang="en-US"/>
              <a:t>-m: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nhật</a:t>
            </a:r>
            <a:r>
              <a:rPr lang="en-US"/>
              <a:t> file</a:t>
            </a:r>
          </a:p>
          <a:p>
            <a:r>
              <a:rPr lang="en-US"/>
              <a:t>-r: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file </a:t>
            </a:r>
            <a:r>
              <a:rPr lang="en-US" err="1"/>
              <a:t>khác</a:t>
            </a:r>
            <a:endParaRPr lang="en-US"/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r>
              <a:rPr lang="en-US"/>
              <a:t>touch test1.txt test2.txt testk.txt  touch  mytest.txt –r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fstab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737"/>
            <a:ext cx="10515600" cy="2649798"/>
          </a:xfrm>
        </p:spPr>
        <p:txBody>
          <a:bodyPr/>
          <a:lstStyle/>
          <a:p>
            <a:pPr marL="12700" algn="just">
              <a:lnSpc>
                <a:spcPct val="100000"/>
              </a:lnSpc>
            </a:pPr>
            <a:r>
              <a:rPr lang="en-US" sz="3200" b="1" spc="-5" err="1">
                <a:latin typeface="Arial"/>
                <a:cs typeface="Arial"/>
              </a:rPr>
              <a:t>Mục</a:t>
            </a:r>
            <a:r>
              <a:rPr lang="en-US" sz="3200" b="1" spc="5">
                <a:latin typeface="Arial"/>
                <a:cs typeface="Arial"/>
              </a:rPr>
              <a:t> </a:t>
            </a:r>
            <a:r>
              <a:rPr lang="en-US" sz="3200" b="1" err="1">
                <a:latin typeface="Arial"/>
                <a:cs typeface="Arial"/>
              </a:rPr>
              <a:t>tiêu</a:t>
            </a:r>
            <a:r>
              <a:rPr lang="en-US" sz="3200" b="1">
                <a:latin typeface="Arial"/>
                <a:cs typeface="Arial"/>
              </a:rPr>
              <a:t>:</a:t>
            </a:r>
            <a:endParaRPr lang="en-US" sz="3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lang="en-US" b="1" i="1" spc="-10" err="1">
                <a:latin typeface="Arial"/>
                <a:cs typeface="Arial"/>
              </a:rPr>
              <a:t>Trang</a:t>
            </a:r>
            <a:r>
              <a:rPr lang="en-US" b="1" i="1" spc="-10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bị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cho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sinh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10" err="1">
                <a:latin typeface="Arial"/>
                <a:cs typeface="Arial"/>
              </a:rPr>
              <a:t>viên</a:t>
            </a:r>
            <a:r>
              <a:rPr lang="en-US" b="1" i="1" spc="-10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kiến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10" err="1">
                <a:latin typeface="Arial"/>
                <a:cs typeface="Arial"/>
              </a:rPr>
              <a:t>thực</a:t>
            </a:r>
            <a:r>
              <a:rPr lang="en-US" b="1" i="1" spc="-10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vận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hành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hệ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thống</a:t>
            </a:r>
            <a:r>
              <a:rPr lang="en-US" b="1" i="1" spc="-5">
                <a:latin typeface="Arial"/>
                <a:cs typeface="Arial"/>
              </a:rPr>
              <a:t>  </a:t>
            </a:r>
            <a:r>
              <a:rPr lang="en-US" b="1" i="1" spc="-5" err="1">
                <a:latin typeface="Arial"/>
                <a:cs typeface="Arial"/>
              </a:rPr>
              <a:t>máy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tính</a:t>
            </a:r>
            <a:r>
              <a:rPr lang="en-US" b="1" i="1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sử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dụng</a:t>
            </a:r>
            <a:r>
              <a:rPr lang="en-US" b="1" i="1" spc="-5">
                <a:latin typeface="Arial"/>
                <a:cs typeface="Arial"/>
              </a:rPr>
              <a:t> HĐH </a:t>
            </a:r>
            <a:r>
              <a:rPr lang="en-US" b="1" i="1">
                <a:latin typeface="Arial"/>
                <a:cs typeface="Arial"/>
              </a:rPr>
              <a:t>Linux, </a:t>
            </a:r>
            <a:r>
              <a:rPr lang="en-US" b="1" i="1" spc="-5" err="1">
                <a:latin typeface="Arial"/>
                <a:cs typeface="Arial"/>
              </a:rPr>
              <a:t>từ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đó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sinh</a:t>
            </a:r>
            <a:r>
              <a:rPr lang="en-US" b="1" i="1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viên</a:t>
            </a:r>
            <a:r>
              <a:rPr lang="en-US" b="1" i="1">
                <a:latin typeface="Arial"/>
                <a:cs typeface="Arial"/>
              </a:rPr>
              <a:t> </a:t>
            </a:r>
            <a:r>
              <a:rPr lang="en-US" b="1" i="1" spc="-10" err="1">
                <a:latin typeface="Arial"/>
                <a:cs typeface="Arial"/>
              </a:rPr>
              <a:t>có</a:t>
            </a:r>
            <a:r>
              <a:rPr lang="en-US" b="1" i="1" spc="-10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kỹ</a:t>
            </a:r>
            <a:r>
              <a:rPr lang="en-US" b="1" i="1" spc="-5">
                <a:latin typeface="Arial"/>
                <a:cs typeface="Arial"/>
              </a:rPr>
              <a:t>  </a:t>
            </a:r>
            <a:r>
              <a:rPr lang="en-US" b="1" i="1" spc="-5" err="1">
                <a:latin typeface="Arial"/>
                <a:cs typeface="Arial"/>
              </a:rPr>
              <a:t>năng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sử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dụng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là</a:t>
            </a:r>
            <a:r>
              <a:rPr lang="en-US" b="1" i="1">
                <a:latin typeface="Arial"/>
                <a:cs typeface="Arial"/>
              </a:rPr>
              <a:t> </a:t>
            </a:r>
            <a:r>
              <a:rPr lang="en-US" b="1" i="1" spc="-10" err="1">
                <a:latin typeface="Arial"/>
                <a:cs typeface="Arial"/>
              </a:rPr>
              <a:t>nền</a:t>
            </a:r>
            <a:r>
              <a:rPr lang="en-US" b="1" i="1" spc="-10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tảng</a:t>
            </a:r>
            <a:r>
              <a:rPr lang="en-US" b="1" i="1">
                <a:latin typeface="Arial"/>
                <a:cs typeface="Arial"/>
              </a:rPr>
              <a:t> </a:t>
            </a:r>
            <a:r>
              <a:rPr lang="en-US" b="1" i="1" spc="-10" err="1">
                <a:latin typeface="Arial"/>
                <a:cs typeface="Arial"/>
              </a:rPr>
              <a:t>cho</a:t>
            </a:r>
            <a:r>
              <a:rPr lang="en-US" b="1" i="1" spc="-10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việc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quản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trị</a:t>
            </a:r>
            <a:r>
              <a:rPr lang="en-US" b="1" i="1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dịch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vụ</a:t>
            </a:r>
            <a:r>
              <a:rPr lang="en-US" b="1" i="1" spc="-5">
                <a:latin typeface="Arial"/>
                <a:cs typeface="Arial"/>
              </a:rPr>
              <a:t>,  </a:t>
            </a:r>
            <a:r>
              <a:rPr lang="en-US" b="1" i="1" spc="-5" err="1">
                <a:latin typeface="Arial"/>
                <a:cs typeface="Arial"/>
              </a:rPr>
              <a:t>cấu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hình</a:t>
            </a:r>
            <a:r>
              <a:rPr lang="en-US" b="1" i="1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hệ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thống</a:t>
            </a:r>
            <a:r>
              <a:rPr lang="en-US" b="1" i="1">
                <a:latin typeface="Arial"/>
                <a:cs typeface="Arial"/>
              </a:rPr>
              <a:t>, </a:t>
            </a:r>
            <a:r>
              <a:rPr lang="en-US" b="1" i="1" spc="-5" err="1">
                <a:latin typeface="Arial"/>
                <a:cs typeface="Arial"/>
              </a:rPr>
              <a:t>thiết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err="1">
                <a:latin typeface="Arial"/>
                <a:cs typeface="Arial"/>
              </a:rPr>
              <a:t>lập</a:t>
            </a:r>
            <a:r>
              <a:rPr lang="en-US" b="1" i="1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mạng</a:t>
            </a:r>
            <a:r>
              <a:rPr lang="en-US" b="1" i="1" spc="-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với</a:t>
            </a:r>
            <a:r>
              <a:rPr lang="en-US" b="1" i="1" spc="-5">
                <a:latin typeface="Arial"/>
                <a:cs typeface="Arial"/>
              </a:rPr>
              <a:t> HĐH </a:t>
            </a:r>
            <a:r>
              <a:rPr lang="en-US" b="1" i="1" spc="-5" err="1">
                <a:latin typeface="Arial"/>
                <a:cs typeface="Arial"/>
              </a:rPr>
              <a:t>nguồn</a:t>
            </a:r>
            <a:r>
              <a:rPr lang="en-US" b="1" i="1" spc="-95">
                <a:latin typeface="Arial"/>
                <a:cs typeface="Arial"/>
              </a:rPr>
              <a:t> </a:t>
            </a:r>
            <a:r>
              <a:rPr lang="en-US" b="1" i="1" spc="-5" err="1">
                <a:latin typeface="Arial"/>
                <a:cs typeface="Arial"/>
              </a:rPr>
              <a:t>mở</a:t>
            </a:r>
            <a:r>
              <a:rPr lang="en-US" b="1" i="1" spc="-5">
                <a:latin typeface="Arial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Nhóm lệnh tìm kiếm: find, which, whereis và locate</a:t>
            </a:r>
          </a:p>
          <a:p>
            <a:r>
              <a:rPr lang="vi-VN"/>
              <a:t>Cú pháp: find &lt;Thư mục&gt; &lt;Criteria&gt; [-exec &lt;CMD&gt; {} \;]</a:t>
            </a:r>
          </a:p>
          <a:p>
            <a:r>
              <a:rPr lang="vi-VN"/>
              <a:t>Ví dụ: find /usr -name pgsql</a:t>
            </a:r>
          </a:p>
          <a:p>
            <a:r>
              <a:rPr lang="vi-VN"/>
              <a:t>Tìm file “pgsql” bắt đầu từ thư mục /usr</a:t>
            </a:r>
          </a:p>
          <a:p>
            <a:r>
              <a:rPr lang="vi-VN"/>
              <a:t>Ví dụ: find /home -user 501</a:t>
            </a:r>
          </a:p>
          <a:p>
            <a:r>
              <a:rPr lang="vi-VN"/>
              <a:t>Tìm tất cả các file của chủ sở hữu là người dùng có số hiệu UID là 501 bắt đầu từ  thư mục /home</a:t>
            </a:r>
          </a:p>
          <a:p>
            <a:r>
              <a:rPr lang="vi-VN"/>
              <a:t>Ví dụ: find /home/user1 –name log.txt –exec rm {} \;</a:t>
            </a:r>
          </a:p>
          <a:p>
            <a:r>
              <a:rPr lang="vi-VN"/>
              <a:t>Tìm tất cả các file tên log.txt bắt đầu từ thư mục /home/user1 và xóa các file này</a:t>
            </a:r>
          </a:p>
          <a:p>
            <a:r>
              <a:rPr lang="vi-VN"/>
              <a:t>Lệnh xargs: chuyển hướng ra của chtrình1 đến hướng vào  chtrình2</a:t>
            </a:r>
          </a:p>
          <a:p>
            <a:r>
              <a:rPr lang="vi-VN"/>
              <a:t>Ví dụ:  find /home/user1 –name log.txt | xargs  rm</a:t>
            </a:r>
          </a:p>
          <a:p>
            <a:r>
              <a:rPr lang="vi-VN"/>
              <a:t>Có chức năng tương tự lệnh trên</a:t>
            </a:r>
          </a:p>
        </p:txBody>
      </p:sp>
    </p:spTree>
    <p:extLst>
      <p:ext uri="{BB962C8B-B14F-4D97-AF65-F5344CB8AC3E}">
        <p14:creationId xmlns:p14="http://schemas.microsoft.com/office/powerpoint/2010/main" val="15592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Nhóm lệnh: which, whereis và locate</a:t>
            </a:r>
          </a:p>
          <a:p>
            <a:r>
              <a:rPr lang="vi-VN"/>
              <a:t>Cú pháp: Command &lt;FileName&gt;</a:t>
            </a:r>
          </a:p>
          <a:p>
            <a:r>
              <a:rPr lang="vi-VN"/>
              <a:t>Lệnh which: tìm trả về đường dẫn đầy đủ của file từ các đường dẫn định  nghĩa trong biến PATH</a:t>
            </a:r>
          </a:p>
          <a:p>
            <a:r>
              <a:rPr lang="vi-VN"/>
              <a:t>Ví dụ: which xcalc</a:t>
            </a:r>
          </a:p>
          <a:p>
            <a:r>
              <a:rPr lang="vi-VN"/>
              <a:t>Lệnh whereis: tìm trả về đường dẫn đầy đủ của các file từ các đường dẫn  định nghĩa trong biến PATH</a:t>
            </a:r>
          </a:p>
          <a:p>
            <a:r>
              <a:rPr lang="vi-VN"/>
              <a:t>Ví dụ: whereis xcalc</a:t>
            </a:r>
          </a:p>
          <a:p>
            <a:r>
              <a:rPr lang="vi-VN"/>
              <a:t>Lệnh    locate: tìm trả về  đường   dẫn đầy đủ  của các file    có  chứa    chuỗi  FileName từ các đường dẫn định nghĩa trong cơ sở dữ liệu /var/lib/slocate</a:t>
            </a:r>
          </a:p>
          <a:p>
            <a:r>
              <a:rPr lang="vi-VN"/>
              <a:t>Dùng lệnh updatedb cập nhật cơ sở dữ liệu /var/lib/slocate</a:t>
            </a:r>
          </a:p>
          <a:p>
            <a:r>
              <a:rPr lang="vi-VN"/>
              <a:t>Ví dụ: locate xcalc</a:t>
            </a:r>
          </a:p>
        </p:txBody>
      </p:sp>
    </p:spTree>
    <p:extLst>
      <p:ext uri="{BB962C8B-B14F-4D97-AF65-F5344CB8AC3E}">
        <p14:creationId xmlns:p14="http://schemas.microsoft.com/office/powerpoint/2010/main" val="1698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  <a:p>
            <a:endParaRPr lang="en-US"/>
          </a:p>
          <a:p>
            <a:r>
              <a:rPr lang="vi-VN"/>
              <a:t>?: thay thế bất kỳ ký tự nào</a:t>
            </a:r>
          </a:p>
          <a:p>
            <a:r>
              <a:rPr lang="vi-VN"/>
              <a:t>*: 0 hay nhiều ký tự  [abc]: a hoặc b hoặc c</a:t>
            </a:r>
          </a:p>
          <a:p>
            <a:r>
              <a:rPr lang="vi-VN"/>
              <a:t>[^abc]: bất kỳ ký tự nào trừ a, b, c  [a-z]: a, b, c, ..., z</a:t>
            </a:r>
          </a:p>
          <a:p>
            <a:r>
              <a:rPr lang="vi-VN"/>
              <a:t>[0-5]: 0, 1, 2, 3, 4, 5</a:t>
            </a:r>
          </a:p>
          <a:p>
            <a:r>
              <a:rPr lang="vi-VN"/>
              <a:t>[a-c3-8]: a, b, c, 3, 4, 5, 6, 7, 8</a:t>
            </a:r>
          </a:p>
          <a:p>
            <a:r>
              <a:rPr lang="vi-VN"/>
              <a:t>~: thư mục người dùng</a:t>
            </a:r>
          </a:p>
          <a:p>
            <a:r>
              <a:rPr lang="vi-VN"/>
              <a:t>~pnkhang: thư mục của người dùng pnkhang</a:t>
            </a:r>
          </a:p>
        </p:txBody>
      </p:sp>
    </p:spTree>
    <p:extLst>
      <p:ext uri="{BB962C8B-B14F-4D97-AF65-F5344CB8AC3E}">
        <p14:creationId xmlns:p14="http://schemas.microsoft.com/office/powerpoint/2010/main" val="22119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data:</a:t>
            </a:r>
          </a:p>
          <a:p>
            <a:r>
              <a:rPr lang="vi-VN"/>
              <a:t>mkdir data</a:t>
            </a:r>
          </a:p>
          <a:p>
            <a:r>
              <a:rPr lang="vi-VN"/>
              <a:t>Đi đến thư mục data</a:t>
            </a:r>
            <a:r>
              <a:rPr lang="en-US"/>
              <a:t>:</a:t>
            </a:r>
            <a:endParaRPr lang="vi-VN"/>
          </a:p>
          <a:p>
            <a:r>
              <a:rPr lang="vi-VN"/>
              <a:t>cd data</a:t>
            </a:r>
          </a:p>
          <a:p>
            <a:r>
              <a:rPr lang="vi-VN"/>
              <a:t>Tạo thư mục du_lieu trong user</a:t>
            </a:r>
            <a:r>
              <a:rPr lang="en-US"/>
              <a:t>:</a:t>
            </a:r>
            <a:endParaRPr lang="vi-VN"/>
          </a:p>
          <a:p>
            <a:r>
              <a:rPr lang="vi-VN"/>
              <a:t>mkdir ../du_lieu</a:t>
            </a:r>
          </a:p>
          <a:p>
            <a:r>
              <a:rPr lang="vi-VN"/>
              <a:t>Tạo link cứng đến file hello.txt có tên h_link đặt trong  thư mục data</a:t>
            </a:r>
            <a:r>
              <a:rPr lang="en-US"/>
              <a:t>:</a:t>
            </a:r>
            <a:endParaRPr lang="vi-VN"/>
          </a:p>
          <a:p>
            <a:r>
              <a:rPr lang="vi-VN"/>
              <a:t>ln ../hello.txt h_link</a:t>
            </a:r>
          </a:p>
          <a:p>
            <a:r>
              <a:rPr lang="vi-VN"/>
              <a:t>Tạo một link mềm đến file hello.txt tên s_link đặt trong  thư mục du_lieu</a:t>
            </a:r>
            <a:r>
              <a:rPr lang="en-US"/>
              <a:t>:</a:t>
            </a:r>
            <a:endParaRPr lang="vi-VN"/>
          </a:p>
          <a:p>
            <a:r>
              <a:rPr lang="vi-VN"/>
              <a:t>ln -s ../hello.txt ../du_lieu/s_link</a:t>
            </a:r>
          </a:p>
        </p:txBody>
      </p:sp>
    </p:spTree>
    <p:extLst>
      <p:ext uri="{BB962C8B-B14F-4D97-AF65-F5344CB8AC3E}">
        <p14:creationId xmlns:p14="http://schemas.microsoft.com/office/powerpoint/2010/main" val="5629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mkdir data</a:t>
            </a:r>
          </a:p>
          <a:p>
            <a:r>
              <a:rPr lang="vi-VN"/>
              <a:t>Liệt kê nội dung thư mục user</a:t>
            </a:r>
          </a:p>
          <a:p>
            <a:r>
              <a:rPr lang="vi-VN"/>
              <a:t>ls ../user</a:t>
            </a:r>
          </a:p>
          <a:p>
            <a:r>
              <a:rPr lang="vi-VN"/>
              <a:t>Đi đến thư mục data</a:t>
            </a:r>
          </a:p>
          <a:p>
            <a:r>
              <a:rPr lang="vi-VN"/>
              <a:t>cd data</a:t>
            </a:r>
          </a:p>
          <a:p>
            <a:r>
              <a:rPr lang="vi-VN"/>
              <a:t>Tạo thư mục tên du_lieu trong thư mục th  mkdir ../du_lieu</a:t>
            </a:r>
          </a:p>
          <a:p>
            <a:r>
              <a:rPr lang="vi-VN"/>
              <a:t>Tạo một file tên hello.txt trong thư mục th  touch ../hello.txt</a:t>
            </a:r>
          </a:p>
          <a:p>
            <a:r>
              <a:rPr lang="vi-VN"/>
              <a:t>Tạo một liên kết cứng đến file hello.txt có tên h_link</a:t>
            </a:r>
          </a:p>
          <a:p>
            <a:r>
              <a:rPr lang="vi-VN"/>
              <a:t>đặt  trong thư mục data ln ../hello.txt h_link</a:t>
            </a:r>
          </a:p>
        </p:txBody>
      </p:sp>
    </p:spTree>
    <p:extLst>
      <p:ext uri="{BB962C8B-B14F-4D97-AF65-F5344CB8AC3E}">
        <p14:creationId xmlns:p14="http://schemas.microsoft.com/office/powerpoint/2010/main" val="33204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err="1"/>
                <a:t>Nhóm</a:t>
              </a:r>
              <a:r>
                <a:rPr lang="en-US" sz="3300" kern="1200"/>
                <a:t> </a:t>
              </a:r>
              <a:r>
                <a:rPr lang="en-US" sz="3300" kern="1200" err="1"/>
                <a:t>các</a:t>
              </a:r>
              <a:r>
                <a:rPr lang="en-US" sz="3300" kern="1200"/>
                <a:t> </a:t>
              </a:r>
              <a:r>
                <a:rPr lang="en-US" sz="3300" kern="1200" err="1"/>
                <a:t>lệnh</a:t>
              </a:r>
              <a:r>
                <a:rPr lang="en-US" sz="3300" kern="1200"/>
                <a:t> </a:t>
              </a:r>
              <a:r>
                <a:rPr lang="en-US" sz="3300" kern="1200" err="1"/>
                <a:t>thao</a:t>
              </a:r>
              <a:r>
                <a:rPr lang="en-US" sz="3300" kern="1200"/>
                <a:t> </a:t>
              </a:r>
              <a:r>
                <a:rPr lang="en-US" sz="3300" kern="1200" err="1"/>
                <a:t>tác</a:t>
              </a:r>
              <a:r>
                <a:rPr lang="en-US" sz="3300" kern="1200"/>
                <a:t> </a:t>
              </a:r>
              <a:r>
                <a:rPr lang="en-US" sz="3300" kern="1200" err="1"/>
                <a:t>với</a:t>
              </a:r>
              <a:r>
                <a:rPr lang="en-US" sz="3300" kern="1200"/>
                <a:t> file </a:t>
              </a:r>
              <a:r>
                <a:rPr lang="en-US" sz="3300" kern="1200" err="1"/>
                <a:t>và</a:t>
              </a:r>
              <a:r>
                <a:rPr lang="en-US" sz="3300" kern="1200"/>
                <a:t> </a:t>
              </a:r>
              <a:r>
                <a:rPr lang="en-US" sz="3300" kern="1200" err="1"/>
                <a:t>thư</a:t>
              </a:r>
              <a:r>
                <a:rPr lang="en-US" sz="3300" kern="1200"/>
                <a:t> </a:t>
              </a:r>
              <a:r>
                <a:rPr lang="en-US" sz="3300" kern="1200" err="1"/>
                <a:t>mục</a:t>
              </a:r>
              <a:endParaRPr lang="en-US" sz="33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1443841"/>
            <a:ext cx="6096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vi-VN"/>
              <a:t>mkdir data</a:t>
            </a:r>
          </a:p>
          <a:p>
            <a:r>
              <a:rPr lang="vi-VN"/>
              <a:t>Liệt kê nội dung thư mục user</a:t>
            </a:r>
          </a:p>
          <a:p>
            <a:r>
              <a:rPr lang="vi-VN"/>
              <a:t>ls ../user</a:t>
            </a:r>
          </a:p>
          <a:p>
            <a:r>
              <a:rPr lang="vi-VN"/>
              <a:t>Đi đến thư mục data</a:t>
            </a:r>
          </a:p>
          <a:p>
            <a:r>
              <a:rPr lang="vi-VN"/>
              <a:t>cd data</a:t>
            </a:r>
          </a:p>
          <a:p>
            <a:r>
              <a:rPr lang="vi-VN"/>
              <a:t>Tạo thư mục tên du_lieu trong thư mục th  mkdir ../du_lieu</a:t>
            </a:r>
          </a:p>
          <a:p>
            <a:r>
              <a:rPr lang="vi-VN"/>
              <a:t>Tạo một file tên hello.txt trong thư mục th  touch ../hello.txt</a:t>
            </a:r>
          </a:p>
          <a:p>
            <a:r>
              <a:rPr lang="vi-VN"/>
              <a:t>Tạo một liên kết cứng đến file hello.txt có tên h_link</a:t>
            </a:r>
          </a:p>
          <a:p>
            <a:r>
              <a:rPr lang="vi-VN"/>
              <a:t>đặt  trong thư mục data ln ../hello.txt h_link</a:t>
            </a:r>
          </a:p>
        </p:txBody>
      </p:sp>
    </p:spTree>
    <p:extLst>
      <p:ext uri="{BB962C8B-B14F-4D97-AF65-F5344CB8AC3E}">
        <p14:creationId xmlns:p14="http://schemas.microsoft.com/office/powerpoint/2010/main" val="5010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26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3154570" y="1348586"/>
            <a:ext cx="2941955" cy="10858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sz="2900" spc="130">
                <a:solidFill>
                  <a:srgbClr val="000000"/>
                </a:solidFill>
                <a:latin typeface="Times New Roman"/>
                <a:cs typeface="Times New Roman"/>
              </a:rPr>
              <a:t>Menu</a:t>
            </a:r>
            <a:r>
              <a:rPr sz="2900" spc="-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spc="-5">
                <a:solidFill>
                  <a:srgbClr val="000000"/>
                </a:solidFill>
                <a:latin typeface="Times New Roman"/>
                <a:cs typeface="Times New Roman"/>
              </a:rPr>
              <a:t>X-window</a:t>
            </a:r>
            <a:endParaRPr sz="290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695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sz="2900" spc="8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3745905" y="2434436"/>
            <a:ext cx="3077845" cy="2934778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264" indent="-457200">
              <a:lnSpc>
                <a:spcPct val="100000"/>
              </a:lnSpc>
              <a:spcBef>
                <a:spcPts val="745"/>
              </a:spcBef>
              <a:buClr>
                <a:srgbClr val="0E6EC5"/>
              </a:buClr>
              <a:buSzPct val="85185"/>
              <a:buFont typeface="Arial" panose="020B0604020202020204" pitchFamily="34" charset="0"/>
              <a:buChar char="•"/>
              <a:tabLst>
                <a:tab pos="259715" algn="l"/>
              </a:tabLst>
            </a:pPr>
            <a:r>
              <a:rPr sz="2700" spc="90">
                <a:latin typeface="Times New Roman"/>
                <a:cs typeface="Times New Roman"/>
              </a:rPr>
              <a:t>OpenOffice</a:t>
            </a:r>
            <a:endParaRPr sz="2700">
              <a:latin typeface="Times New Roman"/>
              <a:cs typeface="Times New Roman"/>
            </a:endParaRPr>
          </a:p>
          <a:p>
            <a:pPr marL="469264" indent="-457200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Arial" panose="020B0604020202020204" pitchFamily="34" charset="0"/>
              <a:buChar char="•"/>
              <a:tabLst>
                <a:tab pos="259715" algn="l"/>
              </a:tabLst>
            </a:pPr>
            <a:r>
              <a:rPr sz="2700" spc="40">
                <a:latin typeface="Times New Roman"/>
                <a:cs typeface="Times New Roman"/>
              </a:rPr>
              <a:t>Network&amp;</a:t>
            </a:r>
            <a:r>
              <a:rPr sz="2700" spc="-65">
                <a:latin typeface="Times New Roman"/>
                <a:cs typeface="Times New Roman"/>
              </a:rPr>
              <a:t> </a:t>
            </a:r>
            <a:r>
              <a:rPr sz="2700" spc="95">
                <a:latin typeface="Times New Roman"/>
                <a:cs typeface="Times New Roman"/>
              </a:rPr>
              <a:t>Internet</a:t>
            </a:r>
            <a:endParaRPr sz="2700">
              <a:latin typeface="Times New Roman"/>
              <a:cs typeface="Times New Roman"/>
            </a:endParaRPr>
          </a:p>
          <a:p>
            <a:pPr marL="469264" indent="-457200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5185"/>
              <a:buFont typeface="Arial" panose="020B0604020202020204" pitchFamily="34" charset="0"/>
              <a:buChar char="•"/>
              <a:tabLst>
                <a:tab pos="259715" algn="l"/>
              </a:tabLst>
            </a:pPr>
            <a:r>
              <a:rPr sz="2700" spc="75">
                <a:latin typeface="Times New Roman"/>
                <a:cs typeface="Times New Roman"/>
              </a:rPr>
              <a:t>Graphic</a:t>
            </a:r>
            <a:endParaRPr sz="2700">
              <a:latin typeface="Times New Roman"/>
              <a:cs typeface="Times New Roman"/>
            </a:endParaRPr>
          </a:p>
          <a:p>
            <a:pPr marL="469264" indent="-457200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Arial" panose="020B0604020202020204" pitchFamily="34" charset="0"/>
              <a:buChar char="•"/>
              <a:tabLst>
                <a:tab pos="259715" algn="l"/>
              </a:tabLst>
            </a:pPr>
            <a:r>
              <a:rPr sz="2700" spc="95">
                <a:latin typeface="Times New Roman"/>
                <a:cs typeface="Times New Roman"/>
              </a:rPr>
              <a:t>Multimedia</a:t>
            </a:r>
            <a:endParaRPr sz="2700">
              <a:latin typeface="Times New Roman"/>
              <a:cs typeface="Times New Roman"/>
            </a:endParaRPr>
          </a:p>
          <a:p>
            <a:pPr marL="469264" indent="-457200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Arial" panose="020B0604020202020204" pitchFamily="34" charset="0"/>
              <a:buChar char="•"/>
              <a:tabLst>
                <a:tab pos="259715" algn="l"/>
              </a:tabLst>
            </a:pPr>
            <a:r>
              <a:rPr sz="2700" spc="5">
                <a:latin typeface="Times New Roman"/>
                <a:cs typeface="Times New Roman"/>
              </a:rPr>
              <a:t>Tools</a:t>
            </a:r>
            <a:endParaRPr sz="2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28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218703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27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819399" y="850367"/>
            <a:ext cx="2941955" cy="547586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sz="2900" spc="130">
                <a:solidFill>
                  <a:srgbClr val="000000"/>
                </a:solidFill>
                <a:latin typeface="Times New Roman"/>
                <a:cs typeface="Times New Roman"/>
              </a:rPr>
              <a:t>Menu</a:t>
            </a:r>
            <a:r>
              <a:rPr sz="2900" spc="-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spc="-5">
                <a:solidFill>
                  <a:srgbClr val="000000"/>
                </a:solidFill>
                <a:latin typeface="Times New Roman"/>
                <a:cs typeface="Times New Roman"/>
              </a:rPr>
              <a:t>X-windo</a:t>
            </a:r>
            <a:r>
              <a:rPr lang="en-US" sz="2900" spc="-5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3569137" y="1500710"/>
            <a:ext cx="7298155" cy="5134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6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195257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28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819399" y="290930"/>
            <a:ext cx="2941955" cy="59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lang="en-US" sz="3200" b="1" spc="-20">
                <a:solidFill>
                  <a:srgbClr val="000000"/>
                </a:solidFill>
                <a:latin typeface="Carlito"/>
                <a:cs typeface="Carlito"/>
              </a:rPr>
              <a:t>Fedora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2819399" y="1077390"/>
            <a:ext cx="9144000" cy="5558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5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195257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29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819399" y="290930"/>
            <a:ext cx="2941955" cy="59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lang="en-US" sz="3200" spc="8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9" y="1259175"/>
            <a:ext cx="7274169" cy="4062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400" b="1">
                <a:latin typeface="Arial"/>
                <a:cs typeface="Arial"/>
              </a:rPr>
              <a:t>OpenOffice (Sun</a:t>
            </a:r>
            <a:r>
              <a:rPr lang="vi-VN" sz="2400" b="1" spc="-55">
                <a:latin typeface="Arial"/>
                <a:cs typeface="Arial"/>
              </a:rPr>
              <a:t> </a:t>
            </a:r>
            <a:r>
              <a:rPr lang="vi-VN" sz="2400" b="1" spc="-10">
                <a:latin typeface="Arial"/>
                <a:cs typeface="Arial"/>
              </a:rPr>
              <a:t>System)</a:t>
            </a:r>
            <a:endParaRPr lang="vi-VN"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vi-VN" b="1" spc="-10">
                <a:latin typeface="Arial"/>
                <a:cs typeface="Arial"/>
              </a:rPr>
              <a:t>Writer</a:t>
            </a:r>
            <a:endParaRPr lang="vi-VN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lang="vi-VN" spc="-15">
                <a:latin typeface="Arial"/>
                <a:cs typeface="Arial"/>
              </a:rPr>
              <a:t>Trình </a:t>
            </a:r>
            <a:r>
              <a:rPr lang="vi-VN" spc="-5">
                <a:latin typeface="Arial"/>
                <a:cs typeface="Arial"/>
              </a:rPr>
              <a:t>soạn thảo văn bản </a:t>
            </a:r>
            <a:r>
              <a:rPr lang="vi-VN">
                <a:latin typeface="Arial"/>
                <a:cs typeface="Arial"/>
              </a:rPr>
              <a:t>có tính </a:t>
            </a:r>
            <a:r>
              <a:rPr lang="vi-VN" spc="-5">
                <a:latin typeface="Arial"/>
                <a:cs typeface="Arial"/>
              </a:rPr>
              <a:t>năng tương </a:t>
            </a:r>
            <a:r>
              <a:rPr lang="vi-VN">
                <a:latin typeface="Arial"/>
                <a:cs typeface="Arial"/>
              </a:rPr>
              <a:t>tự </a:t>
            </a:r>
            <a:r>
              <a:rPr lang="vi-VN" spc="-5">
                <a:latin typeface="Arial"/>
                <a:cs typeface="Arial"/>
              </a:rPr>
              <a:t>như </a:t>
            </a:r>
            <a:r>
              <a:rPr lang="vi-VN">
                <a:latin typeface="Arial"/>
                <a:cs typeface="Arial"/>
              </a:rPr>
              <a:t>Microsoft</a:t>
            </a:r>
            <a:r>
              <a:rPr lang="vi-VN" spc="-5">
                <a:latin typeface="Arial"/>
                <a:cs typeface="Arial"/>
              </a:rPr>
              <a:t> </a:t>
            </a:r>
            <a:r>
              <a:rPr lang="vi-VN" spc="-10">
                <a:latin typeface="Arial"/>
                <a:cs typeface="Arial"/>
              </a:rPr>
              <a:t>Word</a:t>
            </a:r>
            <a:endParaRPr lang="vi-VN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vi-VN" b="1" spc="-5">
                <a:latin typeface="Arial"/>
                <a:cs typeface="Arial"/>
              </a:rPr>
              <a:t>Calc</a:t>
            </a:r>
            <a:endParaRPr lang="vi-VN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lang="vi-VN" spc="-15">
                <a:latin typeface="Arial"/>
                <a:cs typeface="Arial"/>
              </a:rPr>
              <a:t>Trình </a:t>
            </a:r>
            <a:r>
              <a:rPr lang="vi-VN" spc="-5">
                <a:latin typeface="Arial"/>
                <a:cs typeface="Arial"/>
              </a:rPr>
              <a:t>bảng </a:t>
            </a:r>
            <a:r>
              <a:rPr lang="vi-VN">
                <a:latin typeface="Arial"/>
                <a:cs typeface="Arial"/>
              </a:rPr>
              <a:t>tính </a:t>
            </a:r>
            <a:r>
              <a:rPr lang="vi-VN" spc="-5">
                <a:latin typeface="Arial"/>
                <a:cs typeface="Arial"/>
              </a:rPr>
              <a:t>tương </a:t>
            </a:r>
            <a:r>
              <a:rPr lang="vi-VN">
                <a:latin typeface="Arial"/>
                <a:cs typeface="Arial"/>
              </a:rPr>
              <a:t>tự </a:t>
            </a:r>
            <a:r>
              <a:rPr lang="vi-VN" spc="-5">
                <a:latin typeface="Arial"/>
                <a:cs typeface="Arial"/>
              </a:rPr>
              <a:t>như Microsoft Excel</a:t>
            </a:r>
            <a:endParaRPr lang="vi-VN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vi-VN" b="1" spc="-5">
                <a:latin typeface="Arial"/>
                <a:cs typeface="Arial"/>
              </a:rPr>
              <a:t>Draw</a:t>
            </a:r>
            <a:endParaRPr lang="vi-VN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lang="vi-VN" spc="-15">
                <a:latin typeface="Arial"/>
                <a:cs typeface="Arial"/>
              </a:rPr>
              <a:t>Trình </a:t>
            </a:r>
            <a:r>
              <a:rPr lang="vi-VN" spc="-5">
                <a:latin typeface="Arial"/>
                <a:cs typeface="Arial"/>
              </a:rPr>
              <a:t>đồ họa </a:t>
            </a:r>
            <a:r>
              <a:rPr lang="vi-VN">
                <a:latin typeface="Arial"/>
                <a:cs typeface="Arial"/>
              </a:rPr>
              <a:t>cơ </a:t>
            </a:r>
            <a:r>
              <a:rPr lang="vi-VN" spc="-5">
                <a:latin typeface="Arial"/>
                <a:cs typeface="Arial"/>
              </a:rPr>
              <a:t>bản, tương </a:t>
            </a:r>
            <a:r>
              <a:rPr lang="vi-VN">
                <a:latin typeface="Arial"/>
                <a:cs typeface="Arial"/>
              </a:rPr>
              <a:t>tự </a:t>
            </a:r>
            <a:r>
              <a:rPr lang="vi-VN" spc="-5">
                <a:latin typeface="Arial"/>
                <a:cs typeface="Arial"/>
              </a:rPr>
              <a:t>Microsoft </a:t>
            </a:r>
            <a:r>
              <a:rPr lang="vi-VN" spc="-15">
                <a:latin typeface="Arial"/>
                <a:cs typeface="Arial"/>
              </a:rPr>
              <a:t>Visio</a:t>
            </a:r>
            <a:endParaRPr lang="vi-VN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vi-VN" b="1" spc="-5">
                <a:latin typeface="Arial"/>
                <a:cs typeface="Arial"/>
              </a:rPr>
              <a:t>Impress</a:t>
            </a:r>
            <a:endParaRPr lang="vi-VN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lang="vi-VN" spc="-15">
                <a:latin typeface="Arial"/>
                <a:cs typeface="Arial"/>
              </a:rPr>
              <a:t>Trình </a:t>
            </a:r>
            <a:r>
              <a:rPr lang="vi-VN" spc="-5">
                <a:latin typeface="Arial"/>
                <a:cs typeface="Arial"/>
              </a:rPr>
              <a:t>soạn thảo </a:t>
            </a:r>
            <a:r>
              <a:rPr lang="vi-VN">
                <a:latin typeface="Arial"/>
                <a:cs typeface="Arial"/>
              </a:rPr>
              <a:t>trình </a:t>
            </a:r>
            <a:r>
              <a:rPr lang="vi-VN" spc="-5">
                <a:latin typeface="Arial"/>
                <a:cs typeface="Arial"/>
              </a:rPr>
              <a:t>diễn, tương </a:t>
            </a:r>
            <a:r>
              <a:rPr lang="vi-VN">
                <a:latin typeface="Arial"/>
                <a:cs typeface="Arial"/>
              </a:rPr>
              <a:t>tự</a:t>
            </a:r>
            <a:r>
              <a:rPr lang="vi-VN" spc="-5">
                <a:latin typeface="Arial"/>
                <a:cs typeface="Arial"/>
              </a:rPr>
              <a:t> </a:t>
            </a:r>
            <a:r>
              <a:rPr lang="vi-VN" spc="-10">
                <a:latin typeface="Arial"/>
                <a:cs typeface="Arial"/>
              </a:rPr>
              <a:t>PowerPoint</a:t>
            </a:r>
            <a:endParaRPr lang="vi-VN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vi-VN" b="1" spc="-5">
                <a:latin typeface="Arial"/>
                <a:cs typeface="Arial"/>
              </a:rPr>
              <a:t>Base</a:t>
            </a:r>
            <a:endParaRPr lang="vi-VN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</a:pPr>
            <a:r>
              <a:rPr lang="vi-VN" spc="-15">
                <a:latin typeface="Arial"/>
                <a:cs typeface="Arial"/>
              </a:rPr>
              <a:t>Trình </a:t>
            </a:r>
            <a:r>
              <a:rPr lang="vi-VN" spc="-5">
                <a:latin typeface="Arial"/>
                <a:cs typeface="Arial"/>
              </a:rPr>
              <a:t>quản </a:t>
            </a:r>
            <a:r>
              <a:rPr lang="vi-VN">
                <a:latin typeface="Arial"/>
                <a:cs typeface="Arial"/>
              </a:rPr>
              <a:t>trị cơ sở </a:t>
            </a:r>
            <a:r>
              <a:rPr lang="vi-VN" spc="-5">
                <a:latin typeface="Arial"/>
                <a:cs typeface="Arial"/>
              </a:rPr>
              <a:t>dữ liệu, tương </a:t>
            </a:r>
            <a:r>
              <a:rPr lang="vi-VN">
                <a:latin typeface="Arial"/>
                <a:cs typeface="Arial"/>
              </a:rPr>
              <a:t>tự </a:t>
            </a:r>
            <a:r>
              <a:rPr lang="vi-VN" spc="-5">
                <a:latin typeface="Arial"/>
                <a:cs typeface="Arial"/>
              </a:rPr>
              <a:t>Microsoft</a:t>
            </a:r>
            <a:r>
              <a:rPr lang="vi-VN" spc="-120">
                <a:latin typeface="Arial"/>
                <a:cs typeface="Arial"/>
              </a:rPr>
              <a:t> </a:t>
            </a:r>
            <a:r>
              <a:rPr lang="vi-VN" spc="-5">
                <a:latin typeface="Arial"/>
                <a:cs typeface="Arial"/>
              </a:rPr>
              <a:t>Access</a:t>
            </a:r>
            <a:endParaRPr lang="vi-VN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vi-VN" b="1">
                <a:latin typeface="Arial"/>
                <a:cs typeface="Arial"/>
              </a:rPr>
              <a:t>Math</a:t>
            </a:r>
            <a:endParaRPr lang="vi-VN">
              <a:latin typeface="Arial"/>
              <a:cs typeface="Arial"/>
            </a:endParaRPr>
          </a:p>
          <a:p>
            <a:pPr marL="12700" marR="652780" indent="185420">
              <a:lnSpc>
                <a:spcPct val="100000"/>
              </a:lnSpc>
            </a:pPr>
            <a:r>
              <a:rPr lang="vi-VN" spc="-15">
                <a:latin typeface="Arial"/>
                <a:cs typeface="Arial"/>
              </a:rPr>
              <a:t>Trình </a:t>
            </a:r>
            <a:r>
              <a:rPr lang="vi-VN" spc="-5">
                <a:latin typeface="Arial"/>
                <a:cs typeface="Arial"/>
              </a:rPr>
              <a:t>viết công thức toán, tương </a:t>
            </a:r>
            <a:r>
              <a:rPr lang="vi-VN">
                <a:latin typeface="Arial"/>
                <a:cs typeface="Arial"/>
              </a:rPr>
              <a:t>tự </a:t>
            </a:r>
            <a:r>
              <a:rPr lang="vi-VN" spc="-5">
                <a:latin typeface="Arial"/>
                <a:cs typeface="Arial"/>
              </a:rPr>
              <a:t>Microsoft Equation Editor  </a:t>
            </a:r>
            <a:r>
              <a:rPr lang="vi-VN">
                <a:latin typeface="Arial"/>
                <a:cs typeface="Arial"/>
              </a:rPr>
              <a:t>Bộ văn </a:t>
            </a:r>
            <a:r>
              <a:rPr lang="vi-VN" spc="-10">
                <a:latin typeface="Arial"/>
                <a:cs typeface="Arial"/>
              </a:rPr>
              <a:t>phòng </a:t>
            </a:r>
            <a:r>
              <a:rPr lang="vi-VN" spc="-5">
                <a:latin typeface="Arial"/>
                <a:cs typeface="Arial"/>
              </a:rPr>
              <a:t>StarOffice Cơ</a:t>
            </a:r>
            <a:r>
              <a:rPr lang="vi-VN" spc="-15">
                <a:latin typeface="Arial"/>
                <a:cs typeface="Arial"/>
              </a:rPr>
              <a:t> </a:t>
            </a:r>
            <a:r>
              <a:rPr lang="vi-VN" spc="-5">
                <a:latin typeface="Arial"/>
                <a:cs typeface="Arial"/>
              </a:rPr>
              <a:t>Bản.</a:t>
            </a:r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2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38200" y="774952"/>
            <a:ext cx="10515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spc="-180">
                <a:solidFill>
                  <a:srgbClr val="000000"/>
                </a:solidFill>
                <a:latin typeface="Arial"/>
                <a:cs typeface="Arial"/>
              </a:rPr>
              <a:t>Nội </a:t>
            </a:r>
            <a:r>
              <a:rPr sz="3200" b="1" spc="-290">
                <a:solidFill>
                  <a:srgbClr val="000000"/>
                </a:solidFill>
                <a:latin typeface="Arial"/>
                <a:cs typeface="Arial"/>
              </a:rPr>
              <a:t>dung </a:t>
            </a:r>
            <a:r>
              <a:rPr sz="3200" b="1" spc="-315">
                <a:solidFill>
                  <a:srgbClr val="000000"/>
                </a:solidFill>
                <a:latin typeface="Arial"/>
                <a:cs typeface="Arial"/>
              </a:rPr>
              <a:t>chương</a:t>
            </a:r>
            <a:r>
              <a:rPr sz="3200" b="1" spc="-1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16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817749"/>
              </p:ext>
            </p:extLst>
          </p:nvPr>
        </p:nvGraphicFramePr>
        <p:xfrm>
          <a:off x="1851963" y="1305798"/>
          <a:ext cx="8488074" cy="371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9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195257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30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819399" y="290930"/>
            <a:ext cx="2941955" cy="59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lang="en-US" sz="3200" spc="8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320795" y="884682"/>
            <a:ext cx="5883275" cy="4964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Network </a:t>
            </a:r>
            <a:r>
              <a:rPr sz="1800" b="1" spc="-5">
                <a:latin typeface="Arial"/>
                <a:cs typeface="Arial"/>
              </a:rPr>
              <a:t>&amp;</a:t>
            </a:r>
            <a:r>
              <a:rPr sz="1800" b="1" spc="-45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b="1">
                <a:latin typeface="Arial"/>
                <a:cs typeface="Arial"/>
              </a:rPr>
              <a:t>+ </a:t>
            </a:r>
            <a:r>
              <a:rPr sz="1800" b="1" spc="-5">
                <a:latin typeface="Arial"/>
                <a:cs typeface="Arial"/>
              </a:rPr>
              <a:t>Cấu </a:t>
            </a:r>
            <a:r>
              <a:rPr sz="1800" b="1">
                <a:latin typeface="Arial"/>
                <a:cs typeface="Arial"/>
              </a:rPr>
              <a:t>hình </a:t>
            </a:r>
            <a:r>
              <a:rPr sz="1800" b="1" spc="-20">
                <a:latin typeface="Arial"/>
                <a:cs typeface="Arial"/>
              </a:rPr>
              <a:t>LAN </a:t>
            </a:r>
            <a:r>
              <a:rPr sz="1800" b="1">
                <a:latin typeface="Arial"/>
                <a:cs typeface="Arial"/>
              </a:rPr>
              <a:t>network: </a:t>
            </a:r>
            <a:r>
              <a:rPr sz="1800" spc="-75">
                <a:latin typeface="Arial"/>
                <a:cs typeface="Arial"/>
              </a:rPr>
              <a:t>IP, </a:t>
            </a:r>
            <a:r>
              <a:rPr sz="1800" spc="-10">
                <a:latin typeface="Arial"/>
                <a:cs typeface="Arial"/>
              </a:rPr>
              <a:t>Subnet </a:t>
            </a:r>
            <a:r>
              <a:rPr sz="1800">
                <a:latin typeface="Arial"/>
                <a:cs typeface="Arial"/>
              </a:rPr>
              <a:t>mask,</a:t>
            </a:r>
            <a:r>
              <a:rPr sz="1800" spc="105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Gateway,….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b="1">
                <a:latin typeface="Arial"/>
                <a:cs typeface="Arial"/>
              </a:rPr>
              <a:t>+</a:t>
            </a:r>
            <a:r>
              <a:rPr sz="1800" b="1" spc="-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Internet: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tabLst>
                <a:tab pos="2421890" algn="l"/>
              </a:tabLst>
            </a:pPr>
            <a:r>
              <a:rPr sz="1800" b="1" i="1" spc="-15">
                <a:latin typeface="Arial"/>
                <a:cs typeface="Arial"/>
              </a:rPr>
              <a:t>Web</a:t>
            </a:r>
            <a:r>
              <a:rPr sz="1800" b="1" i="1">
                <a:latin typeface="Arial"/>
                <a:cs typeface="Arial"/>
              </a:rPr>
              <a:t> </a:t>
            </a:r>
            <a:r>
              <a:rPr sz="1800" b="1" i="1" spc="-5">
                <a:latin typeface="Arial"/>
                <a:cs typeface="Arial"/>
              </a:rPr>
              <a:t>Server</a:t>
            </a:r>
            <a:r>
              <a:rPr sz="1800" spc="-5">
                <a:latin typeface="Arial"/>
                <a:cs typeface="Arial"/>
              </a:rPr>
              <a:t>:	Apache</a:t>
            </a:r>
            <a:r>
              <a:rPr sz="1800">
                <a:latin typeface="Arial"/>
                <a:cs typeface="Arial"/>
              </a:rPr>
              <a:t> (IIS)</a:t>
            </a:r>
          </a:p>
          <a:p>
            <a:pPr marL="926465">
              <a:lnSpc>
                <a:spcPct val="100000"/>
              </a:lnSpc>
            </a:pPr>
            <a:r>
              <a:rPr sz="1800" b="1" i="1" spc="-15">
                <a:latin typeface="Arial"/>
                <a:cs typeface="Arial"/>
              </a:rPr>
              <a:t>Web </a:t>
            </a:r>
            <a:r>
              <a:rPr sz="1800" b="1" i="1" spc="-5">
                <a:latin typeface="Arial"/>
                <a:cs typeface="Arial"/>
              </a:rPr>
              <a:t>Browser</a:t>
            </a:r>
            <a:r>
              <a:rPr sz="1800" spc="-5">
                <a:latin typeface="Arial"/>
                <a:cs typeface="Arial"/>
              </a:rPr>
              <a:t>: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Firefox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i="1" spc="-5">
                <a:latin typeface="Arial"/>
                <a:cs typeface="Arial"/>
              </a:rPr>
              <a:t>Email</a:t>
            </a:r>
            <a:r>
              <a:rPr sz="1800" b="1" i="1">
                <a:latin typeface="Arial"/>
                <a:cs typeface="Arial"/>
              </a:rPr>
              <a:t> </a:t>
            </a:r>
            <a:r>
              <a:rPr sz="1800" b="1" i="1" spc="-5">
                <a:latin typeface="Arial"/>
                <a:cs typeface="Arial"/>
              </a:rPr>
              <a:t>Server:</a:t>
            </a:r>
            <a:endParaRPr sz="1800">
              <a:latin typeface="Arial"/>
              <a:cs typeface="Arial"/>
            </a:endParaRPr>
          </a:p>
          <a:p>
            <a:pPr marL="1841500" marR="2091689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Kerio Mail </a:t>
            </a:r>
            <a:r>
              <a:rPr sz="1800" spc="-20">
                <a:latin typeface="Arial"/>
                <a:cs typeface="Arial"/>
              </a:rPr>
              <a:t>Server,  </a:t>
            </a:r>
            <a:r>
              <a:rPr sz="1800" spc="-5">
                <a:latin typeface="Arial"/>
                <a:cs typeface="Arial"/>
              </a:rPr>
              <a:t>Cpanel Mail</a:t>
            </a:r>
            <a:r>
              <a:rPr sz="1800" spc="-4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  SquirreMail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i="1" spc="-5">
                <a:latin typeface="Arial"/>
                <a:cs typeface="Arial"/>
              </a:rPr>
              <a:t>Email</a:t>
            </a:r>
            <a:r>
              <a:rPr sz="1800" b="1" i="1">
                <a:latin typeface="Arial"/>
                <a:cs typeface="Arial"/>
              </a:rPr>
              <a:t> Client:</a:t>
            </a:r>
            <a:endParaRPr sz="1800">
              <a:latin typeface="Arial"/>
              <a:cs typeface="Arial"/>
            </a:endParaRPr>
          </a:p>
          <a:p>
            <a:pPr marL="1841500" marR="2802255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Postfix  </a:t>
            </a:r>
            <a:r>
              <a:rPr sz="1800" spc="10">
                <a:latin typeface="Arial"/>
                <a:cs typeface="Arial"/>
              </a:rPr>
              <a:t>T</a:t>
            </a:r>
            <a:r>
              <a:rPr sz="1800" spc="-5">
                <a:latin typeface="Arial"/>
                <a:cs typeface="Arial"/>
              </a:rPr>
              <a:t>h</a:t>
            </a:r>
            <a:r>
              <a:rPr sz="1800" spc="-15">
                <a:latin typeface="Arial"/>
                <a:cs typeface="Arial"/>
              </a:rPr>
              <a:t>u</a:t>
            </a:r>
            <a:r>
              <a:rPr sz="1800" spc="-5">
                <a:latin typeface="Arial"/>
                <a:cs typeface="Arial"/>
              </a:rPr>
              <a:t>n</a:t>
            </a:r>
            <a:r>
              <a:rPr sz="1800" spc="-15">
                <a:latin typeface="Arial"/>
                <a:cs typeface="Arial"/>
              </a:rPr>
              <a:t>d</a:t>
            </a:r>
            <a:r>
              <a:rPr sz="1800" spc="-5">
                <a:latin typeface="Arial"/>
                <a:cs typeface="Arial"/>
              </a:rPr>
              <a:t>er</a:t>
            </a:r>
            <a:r>
              <a:rPr sz="1800" spc="-15">
                <a:latin typeface="Arial"/>
                <a:cs typeface="Arial"/>
              </a:rPr>
              <a:t>b</a:t>
            </a:r>
            <a:r>
              <a:rPr sz="1800" spc="-5">
                <a:latin typeface="Arial"/>
                <a:cs typeface="Arial"/>
              </a:rPr>
              <a:t>ird</a:t>
            </a:r>
            <a:endParaRPr sz="1800">
              <a:latin typeface="Arial"/>
              <a:cs typeface="Arial"/>
            </a:endParaRPr>
          </a:p>
          <a:p>
            <a:pPr marL="1841500" marR="1812925" indent="-915035">
              <a:lnSpc>
                <a:spcPct val="100000"/>
              </a:lnSpc>
            </a:pPr>
            <a:r>
              <a:rPr sz="1800" b="1" i="1" spc="-15">
                <a:latin typeface="Arial"/>
                <a:cs typeface="Arial"/>
              </a:rPr>
              <a:t>Video </a:t>
            </a:r>
            <a:r>
              <a:rPr sz="1800" b="1" i="1" spc="-5">
                <a:latin typeface="Arial"/>
                <a:cs typeface="Arial"/>
              </a:rPr>
              <a:t>Conference </a:t>
            </a:r>
            <a:r>
              <a:rPr sz="1800" spc="-10">
                <a:latin typeface="Arial"/>
                <a:cs typeface="Arial"/>
              </a:rPr>
              <a:t>(Video </a:t>
            </a:r>
            <a:r>
              <a:rPr sz="1800" spc="-5">
                <a:latin typeface="Arial"/>
                <a:cs typeface="Arial"/>
              </a:rPr>
              <a:t>call)  Ekiga</a:t>
            </a:r>
            <a:endParaRPr sz="1800">
              <a:latin typeface="Arial"/>
              <a:cs typeface="Arial"/>
            </a:endParaRPr>
          </a:p>
          <a:p>
            <a:pPr marL="1841500" marR="307340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Zoiper  e</a:t>
            </a:r>
            <a:r>
              <a:rPr sz="1800" spc="-35">
                <a:latin typeface="Arial"/>
                <a:cs typeface="Arial"/>
              </a:rPr>
              <a:t>y</a:t>
            </a:r>
            <a:r>
              <a:rPr sz="1800" spc="-5">
                <a:latin typeface="Arial"/>
                <a:cs typeface="Arial"/>
              </a:rPr>
              <a:t>e</a:t>
            </a:r>
            <a:r>
              <a:rPr sz="1800" spc="-15">
                <a:latin typeface="Arial"/>
                <a:cs typeface="Arial"/>
              </a:rPr>
              <a:t>B</a:t>
            </a:r>
            <a:r>
              <a:rPr sz="1800" spc="-5">
                <a:latin typeface="Arial"/>
                <a:cs typeface="Arial"/>
              </a:rPr>
              <a:t>e</a:t>
            </a:r>
            <a:r>
              <a:rPr sz="1800" spc="-15">
                <a:latin typeface="Arial"/>
                <a:cs typeface="Arial"/>
              </a:rPr>
              <a:t>a</a:t>
            </a:r>
            <a:r>
              <a:rPr sz="1800">
                <a:latin typeface="Arial"/>
                <a:cs typeface="Arial"/>
              </a:rPr>
              <a:t>m  </a:t>
            </a:r>
            <a:r>
              <a:rPr sz="1800" spc="-5">
                <a:latin typeface="Arial"/>
                <a:cs typeface="Arial"/>
              </a:rPr>
              <a:t>X-Lite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63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195257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31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819399" y="290930"/>
            <a:ext cx="2941955" cy="59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lang="en-US" sz="3200" spc="8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320795" y="884682"/>
            <a:ext cx="5883275" cy="4964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Network </a:t>
            </a:r>
            <a:r>
              <a:rPr sz="1800" b="1" spc="-5">
                <a:latin typeface="Arial"/>
                <a:cs typeface="Arial"/>
              </a:rPr>
              <a:t>&amp;</a:t>
            </a:r>
            <a:r>
              <a:rPr sz="1800" b="1" spc="-45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b="1">
                <a:latin typeface="Arial"/>
                <a:cs typeface="Arial"/>
              </a:rPr>
              <a:t>+ </a:t>
            </a:r>
            <a:r>
              <a:rPr sz="1800" b="1" spc="-5">
                <a:latin typeface="Arial"/>
                <a:cs typeface="Arial"/>
              </a:rPr>
              <a:t>Cấu </a:t>
            </a:r>
            <a:r>
              <a:rPr sz="1800" b="1">
                <a:latin typeface="Arial"/>
                <a:cs typeface="Arial"/>
              </a:rPr>
              <a:t>hình </a:t>
            </a:r>
            <a:r>
              <a:rPr sz="1800" b="1" spc="-20">
                <a:latin typeface="Arial"/>
                <a:cs typeface="Arial"/>
              </a:rPr>
              <a:t>LAN </a:t>
            </a:r>
            <a:r>
              <a:rPr sz="1800" b="1">
                <a:latin typeface="Arial"/>
                <a:cs typeface="Arial"/>
              </a:rPr>
              <a:t>network: </a:t>
            </a:r>
            <a:r>
              <a:rPr sz="1800" spc="-75">
                <a:latin typeface="Arial"/>
                <a:cs typeface="Arial"/>
              </a:rPr>
              <a:t>IP, </a:t>
            </a:r>
            <a:r>
              <a:rPr sz="1800" spc="-10">
                <a:latin typeface="Arial"/>
                <a:cs typeface="Arial"/>
              </a:rPr>
              <a:t>Subnet </a:t>
            </a:r>
            <a:r>
              <a:rPr sz="1800">
                <a:latin typeface="Arial"/>
                <a:cs typeface="Arial"/>
              </a:rPr>
              <a:t>mask,</a:t>
            </a:r>
            <a:r>
              <a:rPr sz="1800" spc="105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Gateway,….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b="1">
                <a:latin typeface="Arial"/>
                <a:cs typeface="Arial"/>
              </a:rPr>
              <a:t>+</a:t>
            </a:r>
            <a:r>
              <a:rPr sz="1800" b="1" spc="-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Internet: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tabLst>
                <a:tab pos="2421890" algn="l"/>
              </a:tabLst>
            </a:pPr>
            <a:r>
              <a:rPr sz="1800" b="1" i="1" spc="-15">
                <a:latin typeface="Arial"/>
                <a:cs typeface="Arial"/>
              </a:rPr>
              <a:t>Web</a:t>
            </a:r>
            <a:r>
              <a:rPr sz="1800" b="1" i="1">
                <a:latin typeface="Arial"/>
                <a:cs typeface="Arial"/>
              </a:rPr>
              <a:t> </a:t>
            </a:r>
            <a:r>
              <a:rPr sz="1800" b="1" i="1" spc="-5">
                <a:latin typeface="Arial"/>
                <a:cs typeface="Arial"/>
              </a:rPr>
              <a:t>Server</a:t>
            </a:r>
            <a:r>
              <a:rPr sz="1800" spc="-5">
                <a:latin typeface="Arial"/>
                <a:cs typeface="Arial"/>
              </a:rPr>
              <a:t>:	Apache</a:t>
            </a:r>
            <a:r>
              <a:rPr sz="1800">
                <a:latin typeface="Arial"/>
                <a:cs typeface="Arial"/>
              </a:rPr>
              <a:t> (IIS)</a:t>
            </a:r>
          </a:p>
          <a:p>
            <a:pPr marL="926465">
              <a:lnSpc>
                <a:spcPct val="100000"/>
              </a:lnSpc>
            </a:pPr>
            <a:r>
              <a:rPr sz="1800" b="1" i="1" spc="-15">
                <a:latin typeface="Arial"/>
                <a:cs typeface="Arial"/>
              </a:rPr>
              <a:t>Web </a:t>
            </a:r>
            <a:r>
              <a:rPr sz="1800" b="1" i="1" spc="-5">
                <a:latin typeface="Arial"/>
                <a:cs typeface="Arial"/>
              </a:rPr>
              <a:t>Browser</a:t>
            </a:r>
            <a:r>
              <a:rPr sz="1800" spc="-5">
                <a:latin typeface="Arial"/>
                <a:cs typeface="Arial"/>
              </a:rPr>
              <a:t>: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Firefox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i="1" spc="-5">
                <a:latin typeface="Arial"/>
                <a:cs typeface="Arial"/>
              </a:rPr>
              <a:t>Email</a:t>
            </a:r>
            <a:r>
              <a:rPr sz="1800" b="1" i="1">
                <a:latin typeface="Arial"/>
                <a:cs typeface="Arial"/>
              </a:rPr>
              <a:t> </a:t>
            </a:r>
            <a:r>
              <a:rPr sz="1800" b="1" i="1" spc="-5">
                <a:latin typeface="Arial"/>
                <a:cs typeface="Arial"/>
              </a:rPr>
              <a:t>Server:</a:t>
            </a:r>
            <a:endParaRPr sz="1800">
              <a:latin typeface="Arial"/>
              <a:cs typeface="Arial"/>
            </a:endParaRPr>
          </a:p>
          <a:p>
            <a:pPr marL="1841500" marR="2091689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Kerio Mail </a:t>
            </a:r>
            <a:r>
              <a:rPr sz="1800" spc="-20">
                <a:latin typeface="Arial"/>
                <a:cs typeface="Arial"/>
              </a:rPr>
              <a:t>Server,  </a:t>
            </a:r>
            <a:r>
              <a:rPr sz="1800" spc="-5">
                <a:latin typeface="Arial"/>
                <a:cs typeface="Arial"/>
              </a:rPr>
              <a:t>Cpanel Mail</a:t>
            </a:r>
            <a:r>
              <a:rPr sz="1800" spc="-4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  SquirreMail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i="1" spc="-5">
                <a:latin typeface="Arial"/>
                <a:cs typeface="Arial"/>
              </a:rPr>
              <a:t>Email</a:t>
            </a:r>
            <a:r>
              <a:rPr sz="1800" b="1" i="1">
                <a:latin typeface="Arial"/>
                <a:cs typeface="Arial"/>
              </a:rPr>
              <a:t> Client:</a:t>
            </a:r>
            <a:endParaRPr sz="1800">
              <a:latin typeface="Arial"/>
              <a:cs typeface="Arial"/>
            </a:endParaRPr>
          </a:p>
          <a:p>
            <a:pPr marL="1841500" marR="2802255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Postfix  </a:t>
            </a:r>
            <a:r>
              <a:rPr sz="1800" spc="10">
                <a:latin typeface="Arial"/>
                <a:cs typeface="Arial"/>
              </a:rPr>
              <a:t>T</a:t>
            </a:r>
            <a:r>
              <a:rPr sz="1800" spc="-5">
                <a:latin typeface="Arial"/>
                <a:cs typeface="Arial"/>
              </a:rPr>
              <a:t>h</a:t>
            </a:r>
            <a:r>
              <a:rPr sz="1800" spc="-15">
                <a:latin typeface="Arial"/>
                <a:cs typeface="Arial"/>
              </a:rPr>
              <a:t>u</a:t>
            </a:r>
            <a:r>
              <a:rPr sz="1800" spc="-5">
                <a:latin typeface="Arial"/>
                <a:cs typeface="Arial"/>
              </a:rPr>
              <a:t>n</a:t>
            </a:r>
            <a:r>
              <a:rPr sz="1800" spc="-15">
                <a:latin typeface="Arial"/>
                <a:cs typeface="Arial"/>
              </a:rPr>
              <a:t>d</a:t>
            </a:r>
            <a:r>
              <a:rPr sz="1800" spc="-5">
                <a:latin typeface="Arial"/>
                <a:cs typeface="Arial"/>
              </a:rPr>
              <a:t>er</a:t>
            </a:r>
            <a:r>
              <a:rPr sz="1800" spc="-15">
                <a:latin typeface="Arial"/>
                <a:cs typeface="Arial"/>
              </a:rPr>
              <a:t>b</a:t>
            </a:r>
            <a:r>
              <a:rPr sz="1800" spc="-5">
                <a:latin typeface="Arial"/>
                <a:cs typeface="Arial"/>
              </a:rPr>
              <a:t>ird</a:t>
            </a:r>
            <a:endParaRPr sz="1800">
              <a:latin typeface="Arial"/>
              <a:cs typeface="Arial"/>
            </a:endParaRPr>
          </a:p>
          <a:p>
            <a:pPr marL="1841500" marR="1812925" indent="-915035">
              <a:lnSpc>
                <a:spcPct val="100000"/>
              </a:lnSpc>
            </a:pPr>
            <a:r>
              <a:rPr sz="1800" b="1" i="1" spc="-15">
                <a:latin typeface="Arial"/>
                <a:cs typeface="Arial"/>
              </a:rPr>
              <a:t>Video </a:t>
            </a:r>
            <a:r>
              <a:rPr sz="1800" b="1" i="1" spc="-5">
                <a:latin typeface="Arial"/>
                <a:cs typeface="Arial"/>
              </a:rPr>
              <a:t>Conference </a:t>
            </a:r>
            <a:r>
              <a:rPr sz="1800" spc="-10">
                <a:latin typeface="Arial"/>
                <a:cs typeface="Arial"/>
              </a:rPr>
              <a:t>(Video </a:t>
            </a:r>
            <a:r>
              <a:rPr sz="1800" spc="-5">
                <a:latin typeface="Arial"/>
                <a:cs typeface="Arial"/>
              </a:rPr>
              <a:t>call)  Ekiga</a:t>
            </a:r>
            <a:endParaRPr sz="1800">
              <a:latin typeface="Arial"/>
              <a:cs typeface="Arial"/>
            </a:endParaRPr>
          </a:p>
          <a:p>
            <a:pPr marL="1841500" marR="307340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Zoiper  e</a:t>
            </a:r>
            <a:r>
              <a:rPr sz="1800" spc="-35">
                <a:latin typeface="Arial"/>
                <a:cs typeface="Arial"/>
              </a:rPr>
              <a:t>y</a:t>
            </a:r>
            <a:r>
              <a:rPr sz="1800" spc="-5">
                <a:latin typeface="Arial"/>
                <a:cs typeface="Arial"/>
              </a:rPr>
              <a:t>e</a:t>
            </a:r>
            <a:r>
              <a:rPr sz="1800" spc="-15">
                <a:latin typeface="Arial"/>
                <a:cs typeface="Arial"/>
              </a:rPr>
              <a:t>B</a:t>
            </a:r>
            <a:r>
              <a:rPr sz="1800" spc="-5">
                <a:latin typeface="Arial"/>
                <a:cs typeface="Arial"/>
              </a:rPr>
              <a:t>e</a:t>
            </a:r>
            <a:r>
              <a:rPr sz="1800" spc="-15">
                <a:latin typeface="Arial"/>
                <a:cs typeface="Arial"/>
              </a:rPr>
              <a:t>a</a:t>
            </a:r>
            <a:r>
              <a:rPr sz="1800">
                <a:latin typeface="Arial"/>
                <a:cs typeface="Arial"/>
              </a:rPr>
              <a:t>m  </a:t>
            </a:r>
            <a:r>
              <a:rPr sz="1800" spc="-5">
                <a:latin typeface="Arial"/>
                <a:cs typeface="Arial"/>
              </a:rPr>
              <a:t>X-Lite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7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195257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32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819399" y="290930"/>
            <a:ext cx="2941955" cy="59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lang="en-US" sz="3200" spc="8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819399" y="1093978"/>
            <a:ext cx="4387448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Graphic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+</a:t>
            </a:r>
            <a:r>
              <a:rPr sz="1800" spc="-10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GIMP</a:t>
            </a:r>
          </a:p>
          <a:p>
            <a:pPr marL="762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+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Krita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+</a:t>
            </a:r>
            <a:r>
              <a:rPr sz="1800" spc="-7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Inkscape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+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Karbon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+</a:t>
            </a:r>
            <a:r>
              <a:rPr sz="1800" spc="-8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Vectr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+</a:t>
            </a:r>
            <a:r>
              <a:rPr sz="1800" spc="-9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Pinta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+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MyPaint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+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Cheese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4290376" y="1074293"/>
            <a:ext cx="64770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5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195257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33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819399" y="290930"/>
            <a:ext cx="2941955" cy="59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lang="en-US" sz="3200" spc="8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819399" y="1093978"/>
            <a:ext cx="1371602" cy="2782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M</a:t>
            </a:r>
            <a:r>
              <a:rPr lang="en-US" b="1" spc="5">
                <a:latin typeface="Arial"/>
                <a:cs typeface="Arial"/>
              </a:rPr>
              <a:t>u</a:t>
            </a:r>
            <a:r>
              <a:rPr lang="en-US" b="1">
                <a:latin typeface="Arial"/>
                <a:cs typeface="Arial"/>
              </a:rPr>
              <a:t>lt</a:t>
            </a:r>
            <a:r>
              <a:rPr lang="en-US" b="1" spc="5">
                <a:latin typeface="Arial"/>
                <a:cs typeface="Arial"/>
              </a:rPr>
              <a:t>i</a:t>
            </a:r>
            <a:r>
              <a:rPr lang="en-US" b="1" spc="-5">
                <a:latin typeface="Arial"/>
                <a:cs typeface="Arial"/>
              </a:rPr>
              <a:t>m</a:t>
            </a:r>
            <a:r>
              <a:rPr lang="en-US" b="1" spc="-15">
                <a:latin typeface="Arial"/>
                <a:cs typeface="Arial"/>
              </a:rPr>
              <a:t>e</a:t>
            </a:r>
            <a:r>
              <a:rPr lang="en-US" b="1">
                <a:latin typeface="Arial"/>
                <a:cs typeface="Arial"/>
              </a:rPr>
              <a:t>d</a:t>
            </a:r>
            <a:r>
              <a:rPr lang="en-US" b="1" spc="5">
                <a:latin typeface="Arial"/>
                <a:cs typeface="Arial"/>
              </a:rPr>
              <a:t>i</a:t>
            </a:r>
            <a:r>
              <a:rPr lang="en-US" b="1" spc="-5">
                <a:latin typeface="Arial"/>
                <a:cs typeface="Arial"/>
              </a:rPr>
              <a:t>a  </a:t>
            </a:r>
            <a:r>
              <a:rPr lang="en-US" spc="-10" err="1">
                <a:latin typeface="Arial"/>
                <a:cs typeface="Arial"/>
              </a:rPr>
              <a:t>rhythmbox</a:t>
            </a:r>
            <a:r>
              <a:rPr lang="en-US" spc="-10">
                <a:latin typeface="Arial"/>
                <a:cs typeface="Arial"/>
              </a:rPr>
              <a:t>,  </a:t>
            </a:r>
            <a:r>
              <a:rPr lang="en-US" spc="-20" err="1">
                <a:latin typeface="Arial"/>
                <a:cs typeface="Arial"/>
              </a:rPr>
              <a:t>Mxplayer</a:t>
            </a:r>
            <a:r>
              <a:rPr lang="en-US" spc="-20">
                <a:latin typeface="Arial"/>
                <a:cs typeface="Arial"/>
              </a:rPr>
              <a:t>,  </a:t>
            </a:r>
            <a:r>
              <a:rPr lang="en-US" spc="-5">
                <a:latin typeface="Arial"/>
                <a:cs typeface="Arial"/>
              </a:rPr>
              <a:t>VLC</a:t>
            </a:r>
            <a:endParaRPr lang="en-US">
              <a:latin typeface="Arial"/>
              <a:cs typeface="Arial"/>
            </a:endParaRPr>
          </a:p>
          <a:p>
            <a:pPr marL="12700" marR="97790">
              <a:lnSpc>
                <a:spcPct val="100000"/>
              </a:lnSpc>
            </a:pPr>
            <a:r>
              <a:rPr lang="en-US" spc="-10" err="1">
                <a:latin typeface="Arial"/>
                <a:cs typeface="Arial"/>
              </a:rPr>
              <a:t>GeeXboX</a:t>
            </a:r>
            <a:r>
              <a:rPr lang="en-US" spc="-10">
                <a:latin typeface="Arial"/>
                <a:cs typeface="Arial"/>
              </a:rPr>
              <a:t>  </a:t>
            </a:r>
            <a:r>
              <a:rPr lang="en-US" spc="-5" err="1">
                <a:latin typeface="Arial"/>
                <a:cs typeface="Arial"/>
              </a:rPr>
              <a:t>penELEC</a:t>
            </a:r>
            <a:r>
              <a:rPr lang="en-US" spc="-5">
                <a:latin typeface="Arial"/>
                <a:cs typeface="Arial"/>
              </a:rPr>
              <a:t>  </a:t>
            </a:r>
            <a:r>
              <a:rPr lang="en-US" spc="-5" err="1">
                <a:latin typeface="Arial"/>
                <a:cs typeface="Arial"/>
              </a:rPr>
              <a:t>L</a:t>
            </a:r>
            <a:r>
              <a:rPr lang="en-US" spc="-15" err="1">
                <a:latin typeface="Arial"/>
                <a:cs typeface="Arial"/>
              </a:rPr>
              <a:t>i</a:t>
            </a:r>
            <a:r>
              <a:rPr lang="en-US" spc="-5" err="1">
                <a:latin typeface="Arial"/>
                <a:cs typeface="Arial"/>
              </a:rPr>
              <a:t>br</a:t>
            </a:r>
            <a:r>
              <a:rPr lang="en-US" spc="-15" err="1">
                <a:latin typeface="Arial"/>
                <a:cs typeface="Arial"/>
              </a:rPr>
              <a:t>e</a:t>
            </a:r>
            <a:r>
              <a:rPr lang="en-US" spc="-5" err="1">
                <a:latin typeface="Arial"/>
                <a:cs typeface="Arial"/>
              </a:rPr>
              <a:t>E</a:t>
            </a:r>
            <a:r>
              <a:rPr lang="en-US" spc="-15" err="1">
                <a:latin typeface="Arial"/>
                <a:cs typeface="Arial"/>
              </a:rPr>
              <a:t>L</a:t>
            </a:r>
            <a:r>
              <a:rPr lang="en-US" spc="-5" err="1">
                <a:latin typeface="Arial"/>
                <a:cs typeface="Arial"/>
              </a:rPr>
              <a:t>EC</a:t>
            </a:r>
            <a:r>
              <a:rPr lang="en-US" spc="-5">
                <a:latin typeface="Arial"/>
                <a:cs typeface="Arial"/>
              </a:rPr>
              <a:t>  </a:t>
            </a:r>
            <a:r>
              <a:rPr lang="en-US" spc="-5" err="1">
                <a:latin typeface="Arial"/>
                <a:cs typeface="Arial"/>
              </a:rPr>
              <a:t>Recalbox</a:t>
            </a:r>
            <a:r>
              <a:rPr lang="en-US" spc="-5">
                <a:latin typeface="Arial"/>
                <a:cs typeface="Arial"/>
              </a:rPr>
              <a:t>  </a:t>
            </a:r>
            <a:r>
              <a:rPr lang="en-US" spc="-5" err="1">
                <a:latin typeface="Arial"/>
                <a:cs typeface="Arial"/>
              </a:rPr>
              <a:t>LinuxMCE</a:t>
            </a:r>
            <a:r>
              <a:rPr lang="en-US" spc="-5">
                <a:latin typeface="Arial"/>
                <a:cs typeface="Arial"/>
              </a:rPr>
              <a:t>  </a:t>
            </a:r>
            <a:r>
              <a:rPr lang="en-US" spc="-5" err="1">
                <a:latin typeface="Arial"/>
                <a:cs typeface="Arial"/>
              </a:rPr>
              <a:t>LinHES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4425461" y="884682"/>
            <a:ext cx="6877811" cy="527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04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364" y="1539450"/>
            <a:ext cx="1952574" cy="4152900"/>
            <a:chOff x="4702966" y="-1"/>
            <a:chExt cx="2187034" cy="4152900"/>
          </a:xfrm>
          <a:scene3d>
            <a:camera prst="orthographicFront"/>
            <a:lightRig rig="flat" dir="t"/>
          </a:scene3d>
        </p:grpSpPr>
        <p:sp>
          <p:nvSpPr>
            <p:cNvPr id="5" name="Flowchart: Manual Operation 4"/>
            <p:cNvSpPr/>
            <p:nvPr/>
          </p:nvSpPr>
          <p:spPr>
            <a:xfrm rot="16200000">
              <a:off x="3720033" y="982932"/>
              <a:ext cx="4152900" cy="2187034"/>
            </a:xfrm>
            <a:prstGeom prst="flowChartManualOperati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702966" y="830579"/>
              <a:ext cx="2187034" cy="2491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9550" tIns="0" rIns="208338" bIns="0" numCol="1" spcCol="1270" anchor="ctr" anchorCtr="0">
              <a:noAutofit/>
            </a:bodyPr>
            <a:lstStyle/>
            <a:p>
              <a:r>
                <a:rPr lang="en-US" sz="2800" err="1"/>
                <a:t>Ứng</a:t>
              </a:r>
              <a:r>
                <a:rPr lang="en-US" sz="2800"/>
                <a:t> </a:t>
              </a:r>
              <a:r>
                <a:rPr lang="en-US" sz="2800" err="1"/>
                <a:t>dụng</a:t>
              </a:r>
              <a:r>
                <a:rPr lang="en-US" sz="2800"/>
                <a:t> </a:t>
              </a:r>
              <a:r>
                <a:rPr lang="en-US" sz="2800" err="1"/>
                <a:t>trên</a:t>
              </a:r>
              <a:r>
                <a:rPr lang="en-US" sz="2800"/>
                <a:t> X-Window</a:t>
              </a:r>
            </a:p>
          </p:txBody>
        </p:sp>
      </p:grpSp>
      <p:sp>
        <p:nvSpPr>
          <p:cNvPr id="7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204070" y="6536676"/>
            <a:ext cx="248284" cy="19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34</a:t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819399" y="290930"/>
            <a:ext cx="2941955" cy="59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827"/>
              <a:tabLst>
                <a:tab pos="285750" algn="l"/>
              </a:tabLst>
            </a:pPr>
            <a:r>
              <a:rPr lang="en-US" sz="3200" spc="8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500693" y="6690601"/>
            <a:ext cx="248284" cy="197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34</a:t>
            </a:fld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2984964" y="1093978"/>
            <a:ext cx="2870714" cy="5030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>
                <a:latin typeface="Arial"/>
                <a:cs typeface="Arial"/>
              </a:rPr>
              <a:t>Làm </a:t>
            </a:r>
            <a:r>
              <a:rPr sz="2000" b="1" spc="-5">
                <a:latin typeface="Arial"/>
                <a:cs typeface="Arial"/>
              </a:rPr>
              <a:t>sạch </a:t>
            </a:r>
            <a:r>
              <a:rPr sz="2000" b="1">
                <a:latin typeface="Arial"/>
                <a:cs typeface="Arial"/>
              </a:rPr>
              <a:t>(Dọn</a:t>
            </a:r>
            <a:r>
              <a:rPr sz="2000" b="1" spc="-50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rác)</a:t>
            </a:r>
            <a:endParaRPr sz="2000">
              <a:latin typeface="Arial"/>
              <a:cs typeface="Arial"/>
            </a:endParaRPr>
          </a:p>
          <a:p>
            <a:pPr marL="12700" marR="1160145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BleachBit  GtkOrphan  </a:t>
            </a:r>
            <a:r>
              <a:rPr sz="1800">
                <a:latin typeface="Arial"/>
                <a:cs typeface="Arial"/>
              </a:rPr>
              <a:t>Startup</a:t>
            </a:r>
            <a:r>
              <a:rPr sz="1800" spc="-9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Manager</a:t>
            </a:r>
            <a:endParaRPr sz="1800">
              <a:latin typeface="Arial"/>
              <a:cs typeface="Arial"/>
            </a:endParaRPr>
          </a:p>
          <a:p>
            <a:pPr marL="12700" marR="48768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System Clean</a:t>
            </a:r>
            <a:r>
              <a:rPr sz="1800" spc="-4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(Ubuntu)  </a:t>
            </a:r>
            <a:r>
              <a:rPr sz="1800" b="1">
                <a:latin typeface="Arial"/>
                <a:cs typeface="Arial"/>
              </a:rPr>
              <a:t>Quản lý download  </a:t>
            </a:r>
            <a:r>
              <a:rPr sz="1800" spc="-5">
                <a:latin typeface="Arial"/>
                <a:cs typeface="Arial"/>
              </a:rPr>
              <a:t>Persepolis</a:t>
            </a:r>
            <a:endParaRPr sz="1800">
              <a:latin typeface="Arial"/>
              <a:cs typeface="Arial"/>
            </a:endParaRPr>
          </a:p>
          <a:p>
            <a:pPr marL="12700" marR="2125345">
              <a:lnSpc>
                <a:spcPct val="100000"/>
              </a:lnSpc>
            </a:pPr>
            <a:r>
              <a:rPr sz="1800" spc="-15">
                <a:latin typeface="Arial"/>
                <a:cs typeface="Arial"/>
              </a:rPr>
              <a:t>X</a:t>
            </a:r>
            <a:r>
              <a:rPr sz="1800">
                <a:latin typeface="Arial"/>
                <a:cs typeface="Arial"/>
              </a:rPr>
              <a:t>treme  uGet  KGet</a:t>
            </a:r>
          </a:p>
          <a:p>
            <a:pPr marL="12700" marR="5080">
              <a:lnSpc>
                <a:spcPct val="100000"/>
              </a:lnSpc>
            </a:pPr>
            <a:r>
              <a:rPr sz="1800" b="1" spc="-5">
                <a:latin typeface="Arial"/>
                <a:cs typeface="Arial"/>
              </a:rPr>
              <a:t>Điều khiển màn </a:t>
            </a:r>
            <a:r>
              <a:rPr sz="1800" b="1">
                <a:latin typeface="Arial"/>
                <a:cs typeface="Arial"/>
              </a:rPr>
              <a:t>hình từ</a:t>
            </a:r>
            <a:r>
              <a:rPr sz="1800" b="1" spc="-10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xa  </a:t>
            </a:r>
            <a:r>
              <a:rPr sz="1800" spc="-5">
                <a:latin typeface="Arial"/>
                <a:cs typeface="Arial"/>
              </a:rPr>
              <a:t>VNC </a:t>
            </a:r>
            <a:r>
              <a:rPr sz="1800">
                <a:latin typeface="Arial"/>
                <a:cs typeface="Arial"/>
              </a:rPr>
              <a:t>Free </a:t>
            </a:r>
            <a:r>
              <a:rPr sz="1800" spc="-5">
                <a:latin typeface="Arial"/>
                <a:cs typeface="Arial"/>
              </a:rPr>
              <a:t>Edition </a:t>
            </a:r>
            <a:r>
              <a:rPr sz="1800">
                <a:latin typeface="Arial"/>
                <a:cs typeface="Arial"/>
              </a:rPr>
              <a:t>for </a:t>
            </a:r>
            <a:r>
              <a:rPr sz="1800" spc="-5">
                <a:latin typeface="Arial"/>
                <a:cs typeface="Arial"/>
              </a:rPr>
              <a:t>Linux  </a:t>
            </a:r>
            <a:r>
              <a:rPr sz="1800" b="1" spc="-5">
                <a:latin typeface="Arial"/>
                <a:cs typeface="Arial"/>
              </a:rPr>
              <a:t>Hỗ </a:t>
            </a:r>
            <a:r>
              <a:rPr sz="1800" b="1">
                <a:latin typeface="Arial"/>
                <a:cs typeface="Arial"/>
              </a:rPr>
              <a:t>trợ đăng nhập từ </a:t>
            </a:r>
            <a:r>
              <a:rPr sz="1800" b="1" spc="-5">
                <a:latin typeface="Arial"/>
                <a:cs typeface="Arial"/>
              </a:rPr>
              <a:t>xa  </a:t>
            </a:r>
            <a:r>
              <a:rPr sz="1800" spc="-30">
                <a:latin typeface="Arial"/>
                <a:cs typeface="Arial"/>
              </a:rPr>
              <a:t>Telnet/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ssh</a:t>
            </a:r>
          </a:p>
          <a:p>
            <a:pPr marL="127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PuTTY</a:t>
            </a:r>
          </a:p>
          <a:p>
            <a:pPr marL="12700">
              <a:lnSpc>
                <a:spcPct val="100000"/>
              </a:lnSpc>
            </a:pPr>
            <a:r>
              <a:rPr sz="1800" b="1">
                <a:latin typeface="Arial"/>
                <a:cs typeface="Arial"/>
              </a:rPr>
              <a:t>Máy</a:t>
            </a:r>
            <a:r>
              <a:rPr sz="1800" b="1" spc="-10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cups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6664569" y="1093978"/>
            <a:ext cx="3401914" cy="38504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4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Hiệu chỉnh</a:t>
            </a:r>
            <a:r>
              <a:rPr sz="2000" b="1" u="heavy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Desktop</a:t>
            </a:r>
            <a:endParaRPr sz="2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Conky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ts val="2155"/>
              </a:lnSpc>
            </a:pPr>
            <a:r>
              <a:rPr sz="1800">
                <a:latin typeface="Arial"/>
                <a:cs typeface="Arial"/>
              </a:rPr>
              <a:t>GNOME</a:t>
            </a:r>
            <a:r>
              <a:rPr sz="1800" spc="-4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Tweaks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1800" u="heavy" spc="-4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Quản trị hệ</a:t>
            </a:r>
            <a:r>
              <a:rPr sz="1800" b="1" u="heavy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thốn</a:t>
            </a:r>
            <a:r>
              <a:rPr sz="2000" b="1" u="heavy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3335" marR="951230">
              <a:lnSpc>
                <a:spcPct val="100000"/>
              </a:lnSpc>
              <a:spcBef>
                <a:spcPts val="10"/>
              </a:spcBef>
              <a:tabLst>
                <a:tab pos="1083310" algn="l"/>
              </a:tabLst>
            </a:pPr>
            <a:r>
              <a:rPr sz="1800" spc="-10">
                <a:latin typeface="Arial"/>
                <a:cs typeface="Arial"/>
              </a:rPr>
              <a:t>Webmin  </a:t>
            </a:r>
            <a:r>
              <a:rPr sz="1800" spc="-5">
                <a:latin typeface="Arial"/>
                <a:cs typeface="Arial"/>
              </a:rPr>
              <a:t>Cockpit  </a:t>
            </a:r>
            <a:r>
              <a:rPr sz="2000" b="1" u="heavy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Internet	tool </a:t>
            </a:r>
            <a:r>
              <a:rPr sz="2000" b="1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Pidgin</a:t>
            </a:r>
          </a:p>
          <a:p>
            <a:pPr marL="13335">
              <a:lnSpc>
                <a:spcPts val="2395"/>
              </a:lnSpc>
            </a:pPr>
            <a:r>
              <a:rPr sz="2000">
                <a:latin typeface="Arial"/>
                <a:cs typeface="Arial"/>
              </a:rPr>
              <a:t>Dropbox (Đám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mây)</a:t>
            </a:r>
          </a:p>
          <a:p>
            <a:pPr marL="13335">
              <a:lnSpc>
                <a:spcPct val="100000"/>
              </a:lnSpc>
            </a:pPr>
            <a:r>
              <a:rPr sz="2000" spc="-5">
                <a:latin typeface="Arial"/>
                <a:cs typeface="Arial"/>
              </a:rPr>
              <a:t>Shorewall </a:t>
            </a:r>
            <a:r>
              <a:rPr sz="2000">
                <a:latin typeface="Arial"/>
                <a:cs typeface="Arial"/>
              </a:rPr>
              <a:t>(tường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lửa)</a:t>
            </a:r>
            <a:endParaRPr sz="2000">
              <a:latin typeface="Arial"/>
              <a:cs typeface="Arial"/>
            </a:endParaRPr>
          </a:p>
          <a:p>
            <a:pPr marL="13335" marR="1110615">
              <a:lnSpc>
                <a:spcPct val="100000"/>
              </a:lnSpc>
              <a:spcBef>
                <a:spcPts val="5"/>
              </a:spcBef>
            </a:pPr>
            <a:r>
              <a:rPr sz="1900" spc="-5">
                <a:latin typeface="Arial"/>
                <a:cs typeface="Arial"/>
              </a:rPr>
              <a:t>Apache</a:t>
            </a:r>
            <a:r>
              <a:rPr sz="1900" spc="-50">
                <a:latin typeface="Arial"/>
                <a:cs typeface="Arial"/>
              </a:rPr>
              <a:t> </a:t>
            </a:r>
            <a:r>
              <a:rPr sz="1900" spc="-20">
                <a:latin typeface="Arial"/>
                <a:cs typeface="Arial"/>
              </a:rPr>
              <a:t>Web  </a:t>
            </a:r>
            <a:r>
              <a:rPr sz="1900" spc="-5">
                <a:latin typeface="Arial"/>
                <a:cs typeface="Arial"/>
              </a:rPr>
              <a:t>cPanel</a:t>
            </a:r>
            <a:r>
              <a:rPr sz="1900" spc="-10">
                <a:latin typeface="Arial"/>
                <a:cs typeface="Arial"/>
              </a:rPr>
              <a:t> web</a:t>
            </a:r>
            <a:endParaRPr sz="1900">
              <a:latin typeface="Arial"/>
              <a:cs typeface="Arial"/>
            </a:endParaRPr>
          </a:p>
          <a:p>
            <a:pPr marL="13335" marR="412115" indent="-1270">
              <a:lnSpc>
                <a:spcPct val="100000"/>
              </a:lnSpc>
            </a:pPr>
            <a:r>
              <a:rPr sz="1900" u="heavy" spc="-4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heavy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Cơ </a:t>
            </a:r>
            <a:r>
              <a:rPr sz="1900" b="1" u="heavy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sở dũ liệu </a:t>
            </a:r>
            <a:r>
              <a:rPr sz="1900" b="1" spc="-5">
                <a:latin typeface="Arial"/>
                <a:cs typeface="Arial"/>
              </a:rPr>
              <a:t> </a:t>
            </a:r>
            <a:r>
              <a:rPr sz="1900" spc="-5">
                <a:latin typeface="Arial"/>
                <a:cs typeface="Arial"/>
              </a:rPr>
              <a:t>MySQL</a:t>
            </a:r>
            <a:r>
              <a:rPr sz="1900" spc="-120">
                <a:latin typeface="Arial"/>
                <a:cs typeface="Arial"/>
              </a:rPr>
              <a:t> </a:t>
            </a:r>
            <a:r>
              <a:rPr sz="1900" spc="-10">
                <a:latin typeface="Arial"/>
                <a:cs typeface="Arial"/>
              </a:rPr>
              <a:t>Workbench  </a:t>
            </a:r>
            <a:r>
              <a:rPr sz="1900" spc="-5">
                <a:latin typeface="Arial"/>
                <a:cs typeface="Arial"/>
              </a:rPr>
              <a:t>phpMyAdmin</a:t>
            </a:r>
            <a:endParaRPr sz="19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900" spc="-40">
                <a:latin typeface="Arial"/>
                <a:cs typeface="Arial"/>
              </a:rPr>
              <a:t>YaST</a:t>
            </a:r>
            <a:endParaRPr sz="1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9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692" y="2751771"/>
            <a:ext cx="9133730" cy="1233424"/>
          </a:xfrm>
        </p:spPr>
        <p:txBody>
          <a:bodyPr>
            <a:noAutofit/>
          </a:bodyPr>
          <a:lstStyle/>
          <a:p>
            <a:pPr algn="ctr"/>
            <a:r>
              <a:rPr lang="en-US" sz="9600">
                <a:solidFill>
                  <a:srgbClr val="FF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5946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8516"/>
            <a:ext cx="9133730" cy="713818"/>
          </a:xfrm>
        </p:spPr>
        <p:txBody>
          <a:bodyPr/>
          <a:lstStyle/>
          <a:p>
            <a:pPr algn="ctr"/>
            <a:r>
              <a:rPr lang="en-US" sz="3600" b="1" spc="-220" err="1">
                <a:latin typeface="Arial"/>
                <a:cs typeface="Arial"/>
              </a:rPr>
              <a:t>Đăng</a:t>
            </a:r>
            <a:r>
              <a:rPr lang="en-US" sz="3600" b="1" spc="-220">
                <a:latin typeface="Arial"/>
                <a:cs typeface="Arial"/>
              </a:rPr>
              <a:t> </a:t>
            </a:r>
            <a:r>
              <a:rPr lang="en-US" sz="3600" b="1" spc="-70" err="1">
                <a:latin typeface="Arial"/>
                <a:cs typeface="Arial"/>
              </a:rPr>
              <a:t>nhập</a:t>
            </a:r>
            <a:r>
              <a:rPr lang="en-US" sz="3600" b="1" spc="-70">
                <a:latin typeface="Arial"/>
                <a:cs typeface="Arial"/>
              </a:rPr>
              <a:t>/ </a:t>
            </a:r>
            <a:r>
              <a:rPr lang="en-US" sz="3600" b="1" spc="-220" err="1">
                <a:latin typeface="Arial"/>
                <a:cs typeface="Arial"/>
              </a:rPr>
              <a:t>Đăng</a:t>
            </a:r>
            <a:r>
              <a:rPr lang="en-US" sz="3600" b="1" spc="-95">
                <a:latin typeface="Arial"/>
                <a:cs typeface="Arial"/>
              </a:rPr>
              <a:t> </a:t>
            </a:r>
            <a:r>
              <a:rPr lang="en-US" sz="3600" b="1" spc="-150" err="1">
                <a:latin typeface="Arial"/>
                <a:cs typeface="Arial"/>
              </a:rPr>
              <a:t>xuất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6936"/>
              </p:ext>
            </p:extLst>
          </p:nvPr>
        </p:nvGraphicFramePr>
        <p:xfrm>
          <a:off x="1986742" y="1485900"/>
          <a:ext cx="8676496" cy="351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97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2617" y="171462"/>
            <a:ext cx="8676496" cy="1048320"/>
            <a:chOff x="0" y="21264"/>
            <a:chExt cx="8676496" cy="1048320"/>
          </a:xfrm>
        </p:grpSpPr>
        <p:sp>
          <p:nvSpPr>
            <p:cNvPr id="5" name="Rounded Rectangle 4"/>
            <p:cNvSpPr/>
            <p:nvPr/>
          </p:nvSpPr>
          <p:spPr>
            <a:xfrm>
              <a:off x="0" y="21264"/>
              <a:ext cx="8676496" cy="104832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1175" y="72439"/>
              <a:ext cx="8574146" cy="945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spc="95">
                  <a:latin typeface="Times New Roman"/>
                  <a:cs typeface="Times New Roman"/>
                </a:rPr>
                <a:t>1: </a:t>
              </a:r>
              <a:r>
                <a:rPr lang="en-US" sz="2200" kern="1200" spc="95" err="1">
                  <a:latin typeface="Times New Roman"/>
                  <a:cs typeface="Times New Roman"/>
                </a:rPr>
                <a:t>Khởi</a:t>
              </a:r>
              <a:r>
                <a:rPr lang="en-US" sz="2200" kern="1200" spc="95">
                  <a:latin typeface="Times New Roman"/>
                  <a:cs typeface="Times New Roman"/>
                </a:rPr>
                <a:t> </a:t>
              </a:r>
              <a:r>
                <a:rPr lang="en-US" sz="2200" kern="1200" spc="140" err="1">
                  <a:latin typeface="Times New Roman"/>
                  <a:cs typeface="Times New Roman"/>
                </a:rPr>
                <a:t>động</a:t>
              </a:r>
              <a:r>
                <a:rPr lang="en-US" sz="2200" kern="1200" spc="140">
                  <a:latin typeface="Times New Roman"/>
                  <a:cs typeface="Times New Roman"/>
                </a:rPr>
                <a:t> </a:t>
              </a:r>
              <a:r>
                <a:rPr lang="en-US" sz="2200" kern="1200" spc="165" err="1">
                  <a:latin typeface="Times New Roman"/>
                  <a:cs typeface="Times New Roman"/>
                </a:rPr>
                <a:t>hệ</a:t>
              </a:r>
              <a:r>
                <a:rPr lang="en-US" sz="2200" kern="1200" spc="165">
                  <a:latin typeface="Times New Roman"/>
                  <a:cs typeface="Times New Roman"/>
                </a:rPr>
                <a:t> </a:t>
              </a:r>
              <a:r>
                <a:rPr lang="en-US" sz="2200" kern="1200" spc="-475">
                  <a:latin typeface="Times New Roman"/>
                  <a:cs typeface="Times New Roman"/>
                </a:rPr>
                <a:t> </a:t>
              </a:r>
              <a:r>
                <a:rPr lang="en-US" sz="2200" kern="1200" spc="160" err="1">
                  <a:latin typeface="Times New Roman"/>
                  <a:cs typeface="Times New Roman"/>
                </a:rPr>
                <a:t>thống</a:t>
              </a:r>
              <a:endParaRPr lang="en-US" sz="2200" kern="12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52617" y="1835569"/>
            <a:ext cx="6096000" cy="2754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lang="en-US" sz="2600" spc="-60">
                <a:latin typeface="Times New Roman"/>
                <a:cs typeface="Times New Roman"/>
              </a:rPr>
              <a:t>CLI</a:t>
            </a:r>
            <a:r>
              <a:rPr lang="en-US" sz="2600">
                <a:latin typeface="Times New Roman"/>
                <a:cs typeface="Times New Roman"/>
              </a:rPr>
              <a:t> </a:t>
            </a:r>
            <a:r>
              <a:rPr lang="en-US" sz="2600" spc="145">
                <a:latin typeface="Times New Roman"/>
                <a:cs typeface="Times New Roman"/>
              </a:rPr>
              <a:t>mode</a:t>
            </a:r>
            <a:endParaRPr lang="en-US" sz="26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  <a:tab pos="1636395" algn="l"/>
              </a:tabLst>
            </a:pPr>
            <a:r>
              <a:rPr lang="en-US" sz="2400" spc="25">
                <a:latin typeface="Times New Roman"/>
                <a:cs typeface="Times New Roman"/>
              </a:rPr>
              <a:t>Login:	</a:t>
            </a:r>
            <a:r>
              <a:rPr lang="en-US" sz="2400" spc="95">
                <a:latin typeface="Times New Roman"/>
                <a:cs typeface="Times New Roman"/>
              </a:rPr>
              <a:t>user </a:t>
            </a:r>
            <a:r>
              <a:rPr lang="en-US" sz="2400" spc="300">
                <a:latin typeface="Times New Roman"/>
                <a:cs typeface="Times New Roman"/>
              </a:rPr>
              <a:t>/</a:t>
            </a:r>
            <a:r>
              <a:rPr lang="en-US" sz="2400" spc="-220">
                <a:latin typeface="Times New Roman"/>
                <a:cs typeface="Times New Roman"/>
              </a:rPr>
              <a:t> </a:t>
            </a:r>
            <a:r>
              <a:rPr lang="en-US" sz="2400" spc="75">
                <a:latin typeface="Times New Roman"/>
                <a:cs typeface="Times New Roman"/>
              </a:rPr>
              <a:t>pass</a:t>
            </a:r>
            <a:endParaRPr lang="en-US" sz="24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  <a:tab pos="2904490" algn="l"/>
              </a:tabLst>
            </a:pPr>
            <a:r>
              <a:rPr lang="en-US" sz="2400" spc="120">
                <a:latin typeface="Times New Roman"/>
                <a:cs typeface="Times New Roman"/>
              </a:rPr>
              <a:t>/</a:t>
            </a:r>
            <a:r>
              <a:rPr lang="en-US" sz="2400" spc="120" err="1">
                <a:latin typeface="Times New Roman"/>
                <a:cs typeface="Times New Roman"/>
              </a:rPr>
              <a:t>etc</a:t>
            </a:r>
            <a:r>
              <a:rPr lang="en-US" sz="2400" spc="120">
                <a:latin typeface="Times New Roman"/>
                <a:cs typeface="Times New Roman"/>
              </a:rPr>
              <a:t>/</a:t>
            </a:r>
            <a:r>
              <a:rPr lang="en-US" sz="2400" spc="120" err="1">
                <a:latin typeface="Times New Roman"/>
                <a:cs typeface="Times New Roman"/>
              </a:rPr>
              <a:t>init.d</a:t>
            </a:r>
            <a:r>
              <a:rPr lang="en-US" sz="2400" spc="120">
                <a:latin typeface="Times New Roman"/>
                <a:cs typeface="Times New Roman"/>
              </a:rPr>
              <a:t>/</a:t>
            </a:r>
            <a:r>
              <a:rPr lang="en-US" sz="2400" spc="120" err="1">
                <a:latin typeface="Times New Roman"/>
                <a:cs typeface="Times New Roman"/>
              </a:rPr>
              <a:t>fstab</a:t>
            </a:r>
            <a:r>
              <a:rPr lang="en-US" sz="2400" spc="120">
                <a:latin typeface="Times New Roman"/>
                <a:cs typeface="Times New Roman"/>
              </a:rPr>
              <a:t>	</a:t>
            </a:r>
            <a:r>
              <a:rPr lang="en-US" sz="2400" spc="95">
                <a:latin typeface="Times New Roman"/>
                <a:cs typeface="Times New Roman"/>
              </a:rPr>
              <a:t>(</a:t>
            </a:r>
            <a:r>
              <a:rPr lang="en-US" sz="2400" spc="95" err="1">
                <a:latin typeface="Times New Roman"/>
                <a:cs typeface="Times New Roman"/>
              </a:rPr>
              <a:t>init</a:t>
            </a:r>
            <a:r>
              <a:rPr lang="en-US" sz="2400" spc="-135">
                <a:latin typeface="Times New Roman"/>
                <a:cs typeface="Times New Roman"/>
              </a:rPr>
              <a:t> </a:t>
            </a:r>
            <a:r>
              <a:rPr lang="en-US" sz="2400" spc="-10">
                <a:latin typeface="Times New Roman"/>
                <a:cs typeface="Times New Roman"/>
              </a:rPr>
              <a:t>3)</a:t>
            </a:r>
          </a:p>
          <a:p>
            <a:pPr marL="469265" indent="-45720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lang="en-US" sz="2600" spc="5">
                <a:latin typeface="Times New Roman"/>
                <a:cs typeface="Times New Roman"/>
              </a:rPr>
              <a:t>GUI </a:t>
            </a:r>
            <a:r>
              <a:rPr lang="en-US" sz="2600" spc="150">
                <a:latin typeface="Times New Roman"/>
                <a:cs typeface="Times New Roman"/>
              </a:rPr>
              <a:t>mode</a:t>
            </a:r>
            <a:r>
              <a:rPr lang="en-US" sz="2600" spc="-85">
                <a:latin typeface="Times New Roman"/>
                <a:cs typeface="Times New Roman"/>
              </a:rPr>
              <a:t> </a:t>
            </a:r>
            <a:r>
              <a:rPr lang="en-US" sz="2600" spc="95">
                <a:latin typeface="Times New Roman"/>
                <a:cs typeface="Times New Roman"/>
              </a:rPr>
              <a:t>(default)</a:t>
            </a:r>
            <a:endParaRPr lang="en-US" sz="26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lang="en-US" sz="2400" spc="40">
                <a:latin typeface="Times New Roman"/>
                <a:cs typeface="Times New Roman"/>
              </a:rPr>
              <a:t>X-window</a:t>
            </a:r>
            <a:endParaRPr lang="en-US" sz="24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  <a:tab pos="2903855" algn="l"/>
              </a:tabLst>
            </a:pPr>
            <a:r>
              <a:rPr lang="en-US" sz="2400" spc="120">
                <a:latin typeface="Times New Roman"/>
                <a:cs typeface="Times New Roman"/>
              </a:rPr>
              <a:t>/</a:t>
            </a:r>
            <a:r>
              <a:rPr lang="en-US" sz="2400" spc="120" err="1">
                <a:latin typeface="Times New Roman"/>
                <a:cs typeface="Times New Roman"/>
              </a:rPr>
              <a:t>etc</a:t>
            </a:r>
            <a:r>
              <a:rPr lang="en-US" sz="2400" spc="120">
                <a:latin typeface="Times New Roman"/>
                <a:cs typeface="Times New Roman"/>
              </a:rPr>
              <a:t>/</a:t>
            </a:r>
            <a:r>
              <a:rPr lang="en-US" sz="2400" spc="120" err="1">
                <a:latin typeface="Times New Roman"/>
                <a:cs typeface="Times New Roman"/>
              </a:rPr>
              <a:t>init.d</a:t>
            </a:r>
            <a:r>
              <a:rPr lang="en-US" sz="2400" spc="120">
                <a:latin typeface="Times New Roman"/>
                <a:cs typeface="Times New Roman"/>
              </a:rPr>
              <a:t>/</a:t>
            </a:r>
            <a:r>
              <a:rPr lang="en-US" sz="2400" spc="120" err="1">
                <a:latin typeface="Times New Roman"/>
                <a:cs typeface="Times New Roman"/>
              </a:rPr>
              <a:t>fstab</a:t>
            </a:r>
            <a:r>
              <a:rPr lang="en-US" sz="2400" spc="120">
                <a:latin typeface="Times New Roman"/>
                <a:cs typeface="Times New Roman"/>
              </a:rPr>
              <a:t>	</a:t>
            </a:r>
            <a:r>
              <a:rPr lang="en-US" sz="2400" spc="95">
                <a:latin typeface="Times New Roman"/>
                <a:cs typeface="Times New Roman"/>
              </a:rPr>
              <a:t>(</a:t>
            </a:r>
            <a:r>
              <a:rPr lang="en-US" sz="2400" spc="95" err="1">
                <a:latin typeface="Times New Roman"/>
                <a:cs typeface="Times New Roman"/>
              </a:rPr>
              <a:t>init</a:t>
            </a:r>
            <a:r>
              <a:rPr lang="en-US" sz="2400" spc="-130">
                <a:latin typeface="Times New Roman"/>
                <a:cs typeface="Times New Roman"/>
              </a:rPr>
              <a:t> </a:t>
            </a:r>
            <a:r>
              <a:rPr lang="en-US" sz="2400" spc="10">
                <a:latin typeface="Times New Roman"/>
                <a:cs typeface="Times New Roman"/>
              </a:rPr>
              <a:t>5)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7143405" y="1270956"/>
            <a:ext cx="4411287" cy="5262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0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>
              <a:spcBef>
                <a:spcPts val="590"/>
              </a:spcBef>
              <a:tabLst>
                <a:tab pos="285115" algn="l"/>
              </a:tabLst>
            </a:pPr>
            <a:r>
              <a:rPr lang="vi-VN" b="1" spc="60">
                <a:latin typeface="Times New Roman"/>
                <a:cs typeface="Times New Roman"/>
              </a:rPr>
              <a:t>File </a:t>
            </a:r>
            <a:r>
              <a:rPr lang="vi-VN" b="1" spc="125">
                <a:latin typeface="Times New Roman"/>
                <a:cs typeface="Times New Roman"/>
              </a:rPr>
              <a:t>code</a:t>
            </a:r>
            <a:r>
              <a:rPr lang="vi-VN" b="1" spc="175">
                <a:latin typeface="Times New Roman"/>
                <a:cs typeface="Times New Roman"/>
              </a:rPr>
              <a:t> </a:t>
            </a:r>
            <a:r>
              <a:rPr lang="vi-VN" b="1" spc="114">
                <a:latin typeface="Times New Roman"/>
                <a:cs typeface="Times New Roman"/>
              </a:rPr>
              <a:t>/etc/</a:t>
            </a:r>
            <a:r>
              <a:rPr lang="en-US" b="1" spc="114" err="1">
                <a:latin typeface="Times New Roman"/>
                <a:cs typeface="Times New Roman"/>
              </a:rPr>
              <a:t>inittab</a:t>
            </a:r>
            <a:endParaRPr lang="vi-VN">
              <a:latin typeface="Times New Roman"/>
              <a:cs typeface="Times New Roman"/>
            </a:endParaRPr>
          </a:p>
          <a:p>
            <a:pPr marL="285115" indent="-273050">
              <a:spcBef>
                <a:spcPts val="490"/>
              </a:spcBef>
              <a:buClr>
                <a:srgbClr val="0AD0D9"/>
              </a:buClr>
              <a:buSzPct val="94444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vi-VN">
                <a:latin typeface="Times New Roman"/>
                <a:cs typeface="Times New Roman"/>
              </a:rPr>
              <a:t>Runlevel 0: Level </a:t>
            </a:r>
            <a:r>
              <a:rPr lang="vi-VN" spc="-5">
                <a:latin typeface="Times New Roman"/>
                <a:cs typeface="Times New Roman"/>
              </a:rPr>
              <a:t>Shutdown </a:t>
            </a:r>
            <a:r>
              <a:rPr lang="vi-VN">
                <a:latin typeface="Times New Roman"/>
                <a:cs typeface="Times New Roman"/>
              </a:rPr>
              <a:t>hệ</a:t>
            </a:r>
            <a:r>
              <a:rPr lang="vi-VN" spc="-15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thống.</a:t>
            </a:r>
          </a:p>
          <a:p>
            <a:pPr marL="285115" indent="-273050">
              <a:spcBef>
                <a:spcPts val="434"/>
              </a:spcBef>
              <a:buClr>
                <a:srgbClr val="0AD0D9"/>
              </a:buClr>
              <a:buSzPct val="94444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vi-VN">
                <a:latin typeface="Times New Roman"/>
                <a:cs typeface="Times New Roman"/>
              </a:rPr>
              <a:t>Runlevel 1: Level chỉ dùng cho 1 người dùng để </a:t>
            </a:r>
            <a:r>
              <a:rPr lang="vi-VN" spc="-5">
                <a:latin typeface="Times New Roman"/>
                <a:cs typeface="Times New Roman"/>
              </a:rPr>
              <a:t>sửa </a:t>
            </a:r>
            <a:r>
              <a:rPr lang="vi-VN">
                <a:latin typeface="Times New Roman"/>
                <a:cs typeface="Times New Roman"/>
              </a:rPr>
              <a:t>lỗi hệ thống tập</a:t>
            </a:r>
            <a:r>
              <a:rPr lang="vi-VN" spc="-25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tin.</a:t>
            </a:r>
          </a:p>
          <a:p>
            <a:pPr marL="285115" indent="-273050">
              <a:spcBef>
                <a:spcPts val="434"/>
              </a:spcBef>
              <a:buClr>
                <a:srgbClr val="0AD0D9"/>
              </a:buClr>
              <a:buSzPct val="94444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vi-VN">
                <a:latin typeface="Times New Roman"/>
                <a:cs typeface="Times New Roman"/>
              </a:rPr>
              <a:t>Runlevel 2: </a:t>
            </a:r>
            <a:r>
              <a:rPr lang="vi-VN" spc="-5">
                <a:latin typeface="Times New Roman"/>
                <a:cs typeface="Times New Roman"/>
              </a:rPr>
              <a:t>Không sử</a:t>
            </a:r>
            <a:r>
              <a:rPr lang="vi-VN" spc="-15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dụng.</a:t>
            </a:r>
          </a:p>
          <a:p>
            <a:pPr marL="285115" indent="-273050">
              <a:spcBef>
                <a:spcPts val="384"/>
              </a:spcBef>
              <a:buClr>
                <a:srgbClr val="0AD0D9"/>
              </a:buClr>
              <a:buSzPct val="94444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vi-VN">
                <a:latin typeface="Times New Roman"/>
                <a:cs typeface="Times New Roman"/>
              </a:rPr>
              <a:t>Runlevel 3: </a:t>
            </a:r>
            <a:r>
              <a:rPr lang="vi-VN" spc="10">
                <a:latin typeface="Times New Roman"/>
                <a:cs typeface="Times New Roman"/>
              </a:rPr>
              <a:t>Dùng </a:t>
            </a:r>
            <a:r>
              <a:rPr lang="vi-VN">
                <a:latin typeface="Times New Roman"/>
                <a:cs typeface="Times New Roman"/>
              </a:rPr>
              <a:t>cho nhiều </a:t>
            </a:r>
            <a:r>
              <a:rPr lang="vi-VN" spc="-5">
                <a:latin typeface="Times New Roman"/>
                <a:cs typeface="Times New Roman"/>
              </a:rPr>
              <a:t>người </a:t>
            </a:r>
            <a:r>
              <a:rPr lang="vi-VN">
                <a:latin typeface="Times New Roman"/>
                <a:cs typeface="Times New Roman"/>
              </a:rPr>
              <a:t>dùng nhưng chỉ giao tiếp dạng text (không có giao</a:t>
            </a:r>
            <a:r>
              <a:rPr lang="vi-VN" spc="-130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diện).</a:t>
            </a:r>
          </a:p>
          <a:p>
            <a:pPr marL="285115" indent="-273050">
              <a:spcBef>
                <a:spcPts val="480"/>
              </a:spcBef>
              <a:buClr>
                <a:srgbClr val="0AD0D9"/>
              </a:buClr>
              <a:buSzPct val="94444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vi-VN">
                <a:latin typeface="Times New Roman"/>
                <a:cs typeface="Times New Roman"/>
              </a:rPr>
              <a:t>Runlevel 4: </a:t>
            </a:r>
            <a:r>
              <a:rPr lang="vi-VN" spc="-5">
                <a:latin typeface="Times New Roman"/>
                <a:cs typeface="Times New Roman"/>
              </a:rPr>
              <a:t>Không sử</a:t>
            </a:r>
            <a:r>
              <a:rPr lang="vi-VN" spc="-15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dụng.</a:t>
            </a:r>
          </a:p>
          <a:p>
            <a:pPr marL="285115" indent="-273050">
              <a:spcBef>
                <a:spcPts val="430"/>
              </a:spcBef>
              <a:buClr>
                <a:srgbClr val="0AD0D9"/>
              </a:buClr>
              <a:buSzPct val="94444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vi-VN">
                <a:latin typeface="Times New Roman"/>
                <a:cs typeface="Times New Roman"/>
              </a:rPr>
              <a:t>Runlevel 5: Level dùng cho nhiều người dùng và được cung cấp giao diện đồ</a:t>
            </a:r>
            <a:r>
              <a:rPr lang="vi-VN" spc="-20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họa.</a:t>
            </a:r>
          </a:p>
          <a:p>
            <a:pPr marL="285115" indent="-273050">
              <a:spcBef>
                <a:spcPts val="385"/>
              </a:spcBef>
              <a:buClr>
                <a:srgbClr val="0AD0D9"/>
              </a:buClr>
              <a:buSzPct val="94444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vi-VN">
                <a:latin typeface="Times New Roman"/>
                <a:cs typeface="Times New Roman"/>
              </a:rPr>
              <a:t>Runlevel 6: Level Reboot hệ</a:t>
            </a:r>
            <a:r>
              <a:rPr lang="vi-VN" spc="-35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thống.</a:t>
            </a:r>
          </a:p>
          <a:p>
            <a:pPr marL="12065" indent="0">
              <a:spcBef>
                <a:spcPts val="570"/>
              </a:spcBef>
              <a:buClr>
                <a:srgbClr val="0AD0D9"/>
              </a:buClr>
              <a:buSzPct val="94230"/>
              <a:buNone/>
              <a:tabLst>
                <a:tab pos="285750" algn="l"/>
              </a:tabLst>
            </a:pPr>
            <a:r>
              <a:rPr lang="vi-VN" sz="3200" spc="125">
                <a:latin typeface="Times New Roman"/>
                <a:cs typeface="Times New Roman"/>
              </a:rPr>
              <a:t>root</a:t>
            </a:r>
            <a:r>
              <a:rPr lang="vi-VN" sz="3200" spc="-85">
                <a:latin typeface="Times New Roman"/>
                <a:cs typeface="Times New Roman"/>
              </a:rPr>
              <a:t> </a:t>
            </a:r>
            <a:r>
              <a:rPr lang="vi-VN" sz="3200" spc="135">
                <a:latin typeface="Times New Roman"/>
                <a:cs typeface="Times New Roman"/>
              </a:rPr>
              <a:t>#</a:t>
            </a:r>
            <a:endParaRPr lang="vi-VN" sz="3200">
              <a:latin typeface="Times New Roman"/>
              <a:cs typeface="Times New Roman"/>
            </a:endParaRPr>
          </a:p>
          <a:p>
            <a:pPr marL="12065" indent="0">
              <a:spcBef>
                <a:spcPts val="625"/>
              </a:spcBef>
              <a:buClr>
                <a:srgbClr val="0AD0D9"/>
              </a:buClr>
              <a:buSzPct val="94230"/>
              <a:buNone/>
              <a:tabLst>
                <a:tab pos="285750" algn="l"/>
              </a:tabLst>
            </a:pPr>
            <a:r>
              <a:rPr lang="vi-VN" sz="3200" spc="110">
                <a:latin typeface="Times New Roman"/>
                <a:cs typeface="Times New Roman"/>
              </a:rPr>
              <a:t>user</a:t>
            </a:r>
            <a:r>
              <a:rPr lang="vi-VN" sz="3200" spc="-180">
                <a:latin typeface="Times New Roman"/>
                <a:cs typeface="Times New Roman"/>
              </a:rPr>
              <a:t> </a:t>
            </a:r>
            <a:r>
              <a:rPr lang="vi-VN" sz="3200" spc="-155">
                <a:latin typeface="Times New Roman"/>
                <a:cs typeface="Times New Roman"/>
              </a:rPr>
              <a:t>$</a:t>
            </a:r>
            <a:endParaRPr lang="vi-VN" sz="3200">
              <a:latin typeface="Times New Roman"/>
              <a:cs typeface="Times New Roman"/>
            </a:endParaRPr>
          </a:p>
          <a:p>
            <a:pPr marL="12065" indent="0">
              <a:spcBef>
                <a:spcPts val="620"/>
              </a:spcBef>
              <a:buClr>
                <a:srgbClr val="0AD0D9"/>
              </a:buClr>
              <a:buSzPct val="94230"/>
              <a:buNone/>
              <a:tabLst>
                <a:tab pos="285750" algn="l"/>
              </a:tabLst>
            </a:pPr>
            <a:r>
              <a:rPr lang="vi-VN" sz="3200" spc="70">
                <a:latin typeface="Times New Roman"/>
                <a:cs typeface="Times New Roman"/>
              </a:rPr>
              <a:t>$sudo</a:t>
            </a:r>
            <a:endParaRPr lang="vi-VN" sz="3200">
              <a:latin typeface="Times New Roman"/>
              <a:cs typeface="Times New Roman"/>
            </a:endParaRPr>
          </a:p>
          <a:p>
            <a:pPr marL="12065" indent="0">
              <a:spcBef>
                <a:spcPts val="630"/>
              </a:spcBef>
              <a:buClr>
                <a:srgbClr val="0AD0D9"/>
              </a:buClr>
              <a:buSzPct val="94230"/>
              <a:buNone/>
              <a:tabLst>
                <a:tab pos="285750" algn="l"/>
              </a:tabLst>
            </a:pPr>
            <a:r>
              <a:rPr lang="vi-VN" sz="3200" spc="120">
                <a:latin typeface="Times New Roman"/>
                <a:cs typeface="Times New Roman"/>
              </a:rPr>
              <a:t>#su</a:t>
            </a:r>
            <a:r>
              <a:rPr lang="vi-VN" sz="3200" spc="-85">
                <a:latin typeface="Times New Roman"/>
                <a:cs typeface="Times New Roman"/>
              </a:rPr>
              <a:t> </a:t>
            </a:r>
            <a:r>
              <a:rPr lang="vi-VN" sz="3200" spc="110">
                <a:latin typeface="Times New Roman"/>
                <a:cs typeface="Times New Roman"/>
              </a:rPr>
              <a:t>user</a:t>
            </a:r>
            <a:endParaRPr lang="vi-VN" sz="320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99068" y="171462"/>
            <a:ext cx="8676496" cy="1048320"/>
            <a:chOff x="0" y="1230864"/>
            <a:chExt cx="8676496" cy="1048320"/>
          </a:xfrm>
        </p:grpSpPr>
        <p:sp>
          <p:nvSpPr>
            <p:cNvPr id="5" name="Rounded Rectangle 4"/>
            <p:cNvSpPr/>
            <p:nvPr/>
          </p:nvSpPr>
          <p:spPr>
            <a:xfrm>
              <a:off x="0" y="1230864"/>
              <a:ext cx="8676496" cy="104832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1175" y="1282039"/>
              <a:ext cx="8574146" cy="945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spc="105">
                  <a:latin typeface="Times New Roman"/>
                  <a:cs typeface="Times New Roman"/>
                </a:rPr>
                <a:t>2:Đăng </a:t>
              </a:r>
              <a:r>
                <a:rPr lang="en-US" sz="2200" kern="1200" spc="185" err="1">
                  <a:latin typeface="Times New Roman"/>
                  <a:cs typeface="Times New Roman"/>
                </a:rPr>
                <a:t>nhập</a:t>
              </a:r>
              <a:r>
                <a:rPr lang="en-US" sz="2200" kern="1200" spc="185">
                  <a:latin typeface="Times New Roman"/>
                  <a:cs typeface="Times New Roman"/>
                </a:rPr>
                <a:t> </a:t>
              </a:r>
              <a:r>
                <a:rPr lang="en-US" sz="2200" kern="1200" spc="160" err="1">
                  <a:latin typeface="Times New Roman"/>
                  <a:cs typeface="Times New Roman"/>
                </a:rPr>
                <a:t>hệ</a:t>
              </a:r>
              <a:r>
                <a:rPr lang="en-US" sz="2200" kern="1200" spc="160">
                  <a:latin typeface="Times New Roman"/>
                  <a:cs typeface="Times New Roman"/>
                </a:rPr>
                <a:t> </a:t>
              </a:r>
              <a:r>
                <a:rPr lang="en-US" sz="2200" kern="1200" spc="-525">
                  <a:latin typeface="Times New Roman"/>
                  <a:cs typeface="Times New Roman"/>
                </a:rPr>
                <a:t> </a:t>
              </a:r>
              <a:r>
                <a:rPr lang="en-US" sz="2200" kern="1200" spc="75" err="1">
                  <a:latin typeface="Times New Roman"/>
                  <a:cs typeface="Times New Roman"/>
                </a:rPr>
                <a:t>thống</a:t>
              </a:r>
              <a:endParaRPr lang="en-US" sz="2200" kern="12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14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06577" y="171462"/>
            <a:ext cx="8676496" cy="1048320"/>
            <a:chOff x="0" y="2440464"/>
            <a:chExt cx="8676496" cy="1048320"/>
          </a:xfrm>
        </p:grpSpPr>
        <p:sp>
          <p:nvSpPr>
            <p:cNvPr id="5" name="Rounded Rectangle 4"/>
            <p:cNvSpPr/>
            <p:nvPr/>
          </p:nvSpPr>
          <p:spPr>
            <a:xfrm>
              <a:off x="0" y="2440464"/>
              <a:ext cx="8676496" cy="104832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1175" y="2491639"/>
              <a:ext cx="8574146" cy="945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spc="105">
                  <a:latin typeface="Times New Roman"/>
                  <a:cs typeface="Times New Roman"/>
                </a:rPr>
                <a:t>3:Đăng </a:t>
              </a:r>
              <a:r>
                <a:rPr lang="en-US" sz="2200" kern="1200" spc="114" err="1">
                  <a:latin typeface="Times New Roman"/>
                  <a:cs typeface="Times New Roman"/>
                </a:rPr>
                <a:t>xuất</a:t>
              </a:r>
              <a:r>
                <a:rPr lang="en-US" sz="2200" kern="1200" spc="114">
                  <a:latin typeface="Times New Roman"/>
                  <a:cs typeface="Times New Roman"/>
                </a:rPr>
                <a:t> </a:t>
              </a:r>
              <a:r>
                <a:rPr lang="en-US" sz="2200" kern="1200" spc="165" err="1">
                  <a:latin typeface="Times New Roman"/>
                  <a:cs typeface="Times New Roman"/>
                </a:rPr>
                <a:t>hệ</a:t>
              </a:r>
              <a:r>
                <a:rPr lang="en-US" sz="2200" kern="1200" spc="165">
                  <a:latin typeface="Times New Roman"/>
                  <a:cs typeface="Times New Roman"/>
                </a:rPr>
                <a:t> </a:t>
              </a:r>
              <a:r>
                <a:rPr lang="en-US" sz="2200" kern="1200" spc="-535">
                  <a:latin typeface="Times New Roman"/>
                  <a:cs typeface="Times New Roman"/>
                </a:rPr>
                <a:t> </a:t>
              </a:r>
              <a:r>
                <a:rPr lang="en-US" sz="2200" kern="1200" spc="160" err="1">
                  <a:latin typeface="Times New Roman"/>
                  <a:cs typeface="Times New Roman"/>
                </a:rPr>
                <a:t>thống</a:t>
              </a:r>
              <a:endParaRPr lang="en-US" sz="2200" kern="1200">
                <a:latin typeface="Times New Roman"/>
                <a:cs typeface="Times New Roman"/>
              </a:endParaRPr>
            </a:p>
          </p:txBody>
        </p:sp>
      </p:grpSp>
      <p:sp>
        <p:nvSpPr>
          <p:cNvPr id="7" name="object 3"/>
          <p:cNvSpPr txBox="1"/>
          <p:nvPr/>
        </p:nvSpPr>
        <p:spPr>
          <a:xfrm>
            <a:off x="845820" y="1569876"/>
            <a:ext cx="3417570" cy="46031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-60">
                <a:latin typeface="Times New Roman"/>
                <a:cs typeface="Times New Roman"/>
              </a:rPr>
              <a:t>CLI</a:t>
            </a:r>
            <a:r>
              <a:rPr sz="2600" spc="-70">
                <a:latin typeface="Times New Roman"/>
                <a:cs typeface="Times New Roman"/>
              </a:rPr>
              <a:t> </a:t>
            </a:r>
            <a:r>
              <a:rPr sz="2600" spc="145">
                <a:latin typeface="Times New Roman"/>
                <a:cs typeface="Times New Roman"/>
              </a:rPr>
              <a:t>mode</a:t>
            </a:r>
            <a:endParaRPr sz="26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400" spc="-145">
                <a:latin typeface="Times New Roman"/>
                <a:cs typeface="Times New Roman"/>
              </a:rPr>
              <a:t>$</a:t>
            </a:r>
            <a:r>
              <a:rPr sz="2400" spc="-150">
                <a:latin typeface="Times New Roman"/>
                <a:cs typeface="Times New Roman"/>
              </a:rPr>
              <a:t> </a:t>
            </a:r>
            <a:r>
              <a:rPr sz="2400" spc="55">
                <a:latin typeface="Times New Roman"/>
                <a:cs typeface="Times New Roman"/>
              </a:rPr>
              <a:t>exit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5">
                <a:latin typeface="Times New Roman"/>
                <a:cs typeface="Times New Roman"/>
              </a:rPr>
              <a:t>GUI</a:t>
            </a:r>
            <a:r>
              <a:rPr sz="2600" spc="10">
                <a:latin typeface="Times New Roman"/>
                <a:cs typeface="Times New Roman"/>
              </a:rPr>
              <a:t> </a:t>
            </a:r>
            <a:r>
              <a:rPr sz="2600" spc="145">
                <a:latin typeface="Times New Roman"/>
                <a:cs typeface="Times New Roman"/>
              </a:rPr>
              <a:t>mode</a:t>
            </a:r>
            <a:endParaRPr sz="2600">
              <a:latin typeface="Times New Roman"/>
              <a:cs typeface="Times New Roman"/>
            </a:endParaRPr>
          </a:p>
          <a:p>
            <a:pPr marL="342900" marR="1357630" lvl="1" indent="-342900" algn="r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sz="2400">
                <a:latin typeface="Times New Roman"/>
                <a:cs typeface="Times New Roman"/>
              </a:rPr>
              <a:t>Log</a:t>
            </a:r>
            <a:r>
              <a:rPr sz="2400" spc="-85">
                <a:latin typeface="Times New Roman"/>
                <a:cs typeface="Times New Roman"/>
              </a:rPr>
              <a:t> </a:t>
            </a:r>
            <a:r>
              <a:rPr sz="2400" spc="175"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  <a:p>
            <a:pPr marL="457200" marR="1363345" indent="-457200" algn="r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-5">
                <a:latin typeface="Times New Roman"/>
                <a:cs typeface="Times New Roman"/>
              </a:rPr>
              <a:t>Sh</a:t>
            </a:r>
            <a:r>
              <a:rPr sz="2600" spc="130">
                <a:latin typeface="Times New Roman"/>
                <a:cs typeface="Times New Roman"/>
              </a:rPr>
              <a:t>u</a:t>
            </a:r>
            <a:r>
              <a:rPr sz="2600" spc="114">
                <a:latin typeface="Times New Roman"/>
                <a:cs typeface="Times New Roman"/>
              </a:rPr>
              <a:t>t</a:t>
            </a:r>
            <a:r>
              <a:rPr sz="2600" spc="85">
                <a:latin typeface="Times New Roman"/>
                <a:cs typeface="Times New Roman"/>
              </a:rPr>
              <a:t>d</a:t>
            </a:r>
            <a:r>
              <a:rPr sz="2600" spc="35">
                <a:latin typeface="Times New Roman"/>
                <a:cs typeface="Times New Roman"/>
              </a:rPr>
              <a:t>o</a:t>
            </a:r>
            <a:r>
              <a:rPr sz="2600" spc="90">
                <a:latin typeface="Times New Roman"/>
                <a:cs typeface="Times New Roman"/>
              </a:rPr>
              <a:t>w</a:t>
            </a:r>
            <a:r>
              <a:rPr sz="2600" spc="45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400" spc="5">
                <a:latin typeface="Times New Roman"/>
                <a:cs typeface="Times New Roman"/>
              </a:rPr>
              <a:t>GUI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400" spc="-55">
                <a:latin typeface="Times New Roman"/>
                <a:cs typeface="Times New Roman"/>
              </a:rPr>
              <a:t>CLI </a:t>
            </a:r>
            <a:r>
              <a:rPr sz="2400" spc="130">
                <a:latin typeface="Times New Roman"/>
                <a:cs typeface="Times New Roman"/>
              </a:rPr>
              <a:t>mode </a:t>
            </a:r>
            <a:r>
              <a:rPr sz="2400" spc="100">
                <a:latin typeface="Times New Roman"/>
                <a:cs typeface="Times New Roman"/>
              </a:rPr>
              <a:t>(#init</a:t>
            </a:r>
            <a:r>
              <a:rPr sz="2400" spc="-235">
                <a:latin typeface="Times New Roman"/>
                <a:cs typeface="Times New Roman"/>
              </a:rPr>
              <a:t> </a:t>
            </a:r>
            <a:r>
              <a:rPr sz="2400" spc="-6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90">
                <a:latin typeface="Times New Roman"/>
                <a:cs typeface="Times New Roman"/>
              </a:rPr>
              <a:t>Restart</a:t>
            </a:r>
            <a:endParaRPr sz="26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400" spc="5">
                <a:latin typeface="Times New Roman"/>
                <a:cs typeface="Times New Roman"/>
              </a:rPr>
              <a:t>GUI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400" spc="-55">
                <a:latin typeface="Times New Roman"/>
                <a:cs typeface="Times New Roman"/>
              </a:rPr>
              <a:t>CLI </a:t>
            </a:r>
            <a:r>
              <a:rPr sz="2400" spc="130">
                <a:latin typeface="Times New Roman"/>
                <a:cs typeface="Times New Roman"/>
              </a:rPr>
              <a:t>mode </a:t>
            </a:r>
            <a:r>
              <a:rPr sz="2400" spc="100">
                <a:latin typeface="Times New Roman"/>
                <a:cs typeface="Times New Roman"/>
              </a:rPr>
              <a:t>(#init</a:t>
            </a:r>
            <a:r>
              <a:rPr sz="2400" spc="-245">
                <a:latin typeface="Times New Roman"/>
                <a:cs typeface="Times New Roman"/>
              </a:rPr>
              <a:t> </a:t>
            </a:r>
            <a:r>
              <a:rPr sz="2400" spc="-55">
                <a:latin typeface="Times New Roman"/>
                <a:cs typeface="Times New Roman"/>
              </a:rPr>
              <a:t>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676900" y="1485900"/>
            <a:ext cx="54864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2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dòng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CLI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2789" y="1151906"/>
            <a:ext cx="9294421" cy="5706094"/>
          </a:xfrm>
        </p:spPr>
        <p:txBody>
          <a:bodyPr>
            <a:noAutofit/>
          </a:bodyPr>
          <a:lstStyle/>
          <a:p>
            <a:pPr marL="12065" indent="0">
              <a:spcBef>
                <a:spcPts val="445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 b="1" u="heavy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Shell Bourne</a:t>
            </a:r>
            <a:r>
              <a:rPr lang="vi-VN" sz="1800" b="1" u="heavy" spc="-45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1" u="heavy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(sh)</a:t>
            </a:r>
            <a:endParaRPr lang="vi-V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41605" indent="0">
              <a:spcBef>
                <a:spcPts val="34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Steven Bourne viết, đó là Shell nguyên thuỷ có </a:t>
            </a:r>
            <a:r>
              <a:rPr lang="vi-VN" sz="1800" spc="-10">
                <a:latin typeface="Calibri" panose="020F0502020204030204" pitchFamily="34" charset="0"/>
                <a:cs typeface="Calibri" panose="020F0502020204030204" pitchFamily="34" charset="0"/>
              </a:rPr>
              <a:t>mặt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trên hầu hết các hệ thống Unix/Linux…Nó rất hữu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dụng cho 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1800" spc="-1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sz="1800" spc="-3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vi-VN" sz="1800" spc="-2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vi-VN" sz="1800" spc="-1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vi-VN" sz="1800" spc="-2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vi-VN" sz="1800" spc="-3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sz="1800" spc="-1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vi-VN" sz="1800" spc="-1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sz="1800" spc="-2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dung</a:t>
            </a:r>
            <a:r>
              <a:rPr lang="vi-VN" sz="1800" spc="-3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vi-VN" sz="1800" spc="-2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khác…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41605" indent="0">
              <a:spcBef>
                <a:spcPts val="34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 b="1" u="heavy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Bourne Again Shell</a:t>
            </a:r>
            <a:r>
              <a:rPr lang="vi-VN" sz="1800" b="1" u="heavy" spc="-14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1" u="heavy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(bash)</a:t>
            </a:r>
            <a:endParaRPr lang="vi-V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5080" indent="0">
              <a:spcBef>
                <a:spcPts val="33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Đây là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phần </a:t>
            </a:r>
            <a:r>
              <a:rPr lang="vi-VN" sz="1800" spc="-10">
                <a:latin typeface="Calibri" panose="020F0502020204030204" pitchFamily="34" charset="0"/>
                <a:cs typeface="Calibri" panose="020F0502020204030204" pitchFamily="34" charset="0"/>
              </a:rPr>
              <a:t>mở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rộng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của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sh, nó kế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thừa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những gì sh đã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có và phá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huy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những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gì sh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chưa có…Nó có giao diện lập</a:t>
            </a:r>
            <a:r>
              <a:rPr lang="vi-VN" sz="1800" spc="-21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trình  rất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mạnh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và linh hoạt…Cùng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với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giao diện lệnh dễ dung…Đây là S)hell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được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cài đặt </a:t>
            </a:r>
            <a:r>
              <a:rPr lang="vi-VN" sz="1800" spc="-10">
                <a:latin typeface="Calibri" panose="020F0502020204030204" pitchFamily="34" charset="0"/>
                <a:cs typeface="Calibri" panose="020F0502020204030204" pitchFamily="34" charset="0"/>
              </a:rPr>
              <a:t>mặc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định trên các hệ thống  Linux.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5080" indent="0">
              <a:spcBef>
                <a:spcPts val="33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 b="1" u="heavy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Shell C</a:t>
            </a:r>
            <a:r>
              <a:rPr lang="vi-VN" sz="1800" b="1" u="heavy" spc="-25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1" u="heavy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(csh)</a:t>
            </a:r>
            <a:endParaRPr lang="vi-V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32715" indent="0">
              <a:spcBef>
                <a:spcPts val="34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Đáp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ứng tương thích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người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dung…Nó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hỗ trợ rất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mạnh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những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Programmer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C…và với đặc tính tự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động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hoàn  thành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vi-VN" sz="1800" spc="-6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lệnh…</a:t>
            </a:r>
            <a:endParaRPr lang="en-US" sz="1800" spc="5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32715" indent="0">
              <a:spcBef>
                <a:spcPts val="34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 b="1" u="heavy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Shell Korn</a:t>
            </a:r>
            <a:r>
              <a:rPr lang="vi-VN" sz="1800" b="1" u="heavy" spc="-45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b="1" u="heavy" spc="-5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(ksh)</a:t>
            </a:r>
            <a:endParaRPr lang="en-US" sz="1800" b="1" u="heavy" spc="-5"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32715" indent="0">
              <a:spcBef>
                <a:spcPts val="34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Có thể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nói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đây là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một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Shell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tuyệt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vời,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nó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kết hợp tính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năng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ưu việt của sh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1800" spc="-21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csh…</a:t>
            </a:r>
            <a:endParaRPr lang="en-US" sz="1800" spc="5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32715" indent="0">
              <a:spcBef>
                <a:spcPts val="34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 b="1" u="heavy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zsh</a:t>
            </a:r>
            <a:endParaRPr lang="vi-V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47955" indent="0">
              <a:spcBef>
                <a:spcPts val="340"/>
              </a:spcBef>
              <a:buClr>
                <a:srgbClr val="0AD0D9"/>
              </a:buClr>
              <a:buSzPct val="92857"/>
              <a:buNone/>
              <a:tabLst>
                <a:tab pos="285115" algn="l"/>
                <a:tab pos="285750" algn="l"/>
              </a:tabLst>
            </a:pP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Đây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là shell được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đánh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giá là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mạnh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nhất trong thời gian gần </a:t>
            </a:r>
            <a:r>
              <a:rPr lang="vi-VN" sz="1800" spc="-25">
                <a:latin typeface="Calibri" panose="020F0502020204030204" pitchFamily="34" charset="0"/>
                <a:cs typeface="Calibri" panose="020F0502020204030204" pitchFamily="34" charset="0"/>
              </a:rPr>
              <a:t>đây.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Hỗ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trợ rất nhiều những tính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năng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cực mạnh, nhưng  việc cài đặt lại rất đơn giản. Tôi sẽ tập trung viết về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zsh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trong những bài viết</a:t>
            </a:r>
            <a:r>
              <a:rPr lang="vi-VN" sz="1800" spc="-25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vi-VN" sz="1800" spc="-25">
                <a:latin typeface="Calibri" panose="020F0502020204030204" pitchFamily="34" charset="0"/>
                <a:cs typeface="Calibri" panose="020F0502020204030204" pitchFamily="34" charset="0"/>
              </a:rPr>
              <a:t>đây.</a:t>
            </a:r>
            <a:endParaRPr lang="vi-V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115"/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Ngoài ra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còn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có </a:t>
            </a:r>
            <a:r>
              <a:rPr lang="vi-VN" sz="1800" spc="-5">
                <a:latin typeface="Calibri" panose="020F0502020204030204" pitchFamily="34" charset="0"/>
                <a:cs typeface="Calibri" panose="020F0502020204030204" pitchFamily="34" charset="0"/>
              </a:rPr>
              <a:t>một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số Shell khác như: </a:t>
            </a:r>
            <a:r>
              <a:rPr lang="vi-VN" sz="1800" spc="5">
                <a:latin typeface="Calibri" panose="020F0502020204030204" pitchFamily="34" charset="0"/>
                <a:cs typeface="Calibri" panose="020F0502020204030204" pitchFamily="34" charset="0"/>
              </a:rPr>
              <a:t>ssh,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nfssh,</a:t>
            </a:r>
            <a:r>
              <a:rPr lang="vi-VN" sz="1800" spc="-12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>
                <a:latin typeface="Calibri" panose="020F0502020204030204" pitchFamily="34" charset="0"/>
                <a:cs typeface="Calibri" panose="020F0502020204030204" pitchFamily="34" charset="0"/>
              </a:rPr>
              <a:t>mcsh…</a:t>
            </a:r>
          </a:p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89" y="990039"/>
            <a:ext cx="2438400" cy="2803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115" indent="-273050">
              <a:spcBef>
                <a:spcPts val="580"/>
              </a:spcBef>
              <a:buClr>
                <a:srgbClr val="0AD0D9"/>
              </a:buClr>
              <a:buSzPct val="95000"/>
              <a:buFont typeface="Wingdings"/>
              <a:buChar char=""/>
              <a:tabLst>
                <a:tab pos="285750" algn="l"/>
              </a:tabLst>
            </a:pPr>
            <a:r>
              <a:rPr lang="vi-VN" spc="50">
                <a:latin typeface="Calibri" panose="020F0502020204030204" pitchFamily="34" charset="0"/>
                <a:cs typeface="Calibri" panose="020F0502020204030204" pitchFamily="34" charset="0"/>
              </a:rPr>
              <a:t>Terminal </a:t>
            </a:r>
            <a:r>
              <a:rPr lang="vi-VN" spc="10">
                <a:latin typeface="Calibri" panose="020F0502020204030204" pitchFamily="34" charset="0"/>
                <a:cs typeface="Calibri" panose="020F0502020204030204" pitchFamily="34" charset="0"/>
              </a:rPr>
              <a:t>và </a:t>
            </a:r>
            <a:r>
              <a:rPr lang="vi-VN" spc="60"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vi-VN" spc="-34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34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pc="75">
                <a:latin typeface="Calibri" panose="020F0502020204030204" pitchFamily="34" charset="0"/>
                <a:cs typeface="Calibri" panose="020F0502020204030204" pitchFamily="34" charset="0"/>
              </a:rPr>
              <a:t>ảo</a:t>
            </a:r>
            <a:endParaRPr lang="en-US" spc="75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115" indent="-273050">
              <a:spcBef>
                <a:spcPts val="580"/>
              </a:spcBef>
              <a:buClr>
                <a:srgbClr val="0AD0D9"/>
              </a:buClr>
              <a:buSzPct val="95000"/>
              <a:buFont typeface="Wingdings"/>
              <a:buChar char=""/>
              <a:tabLst>
                <a:tab pos="285750" algn="l"/>
              </a:tabLst>
            </a:pPr>
            <a:r>
              <a:rPr lang="vi-VN" spc="-40">
                <a:latin typeface="Calibri" panose="020F0502020204030204" pitchFamily="34" charset="0"/>
                <a:cs typeface="Calibri" panose="020F0502020204030204" pitchFamily="34" charset="0"/>
              </a:rPr>
              <a:t>CLI </a:t>
            </a:r>
            <a:r>
              <a:rPr lang="vi-VN" spc="70">
                <a:latin typeface="Calibri" panose="020F0502020204030204" pitchFamily="34" charset="0"/>
                <a:cs typeface="Calibri" panose="020F0502020204030204" pitchFamily="34" charset="0"/>
              </a:rPr>
              <a:t>mode: </a:t>
            </a:r>
            <a:r>
              <a:rPr lang="vi-VN" spc="40">
                <a:latin typeface="Calibri" panose="020F0502020204030204" pitchFamily="34" charset="0"/>
                <a:cs typeface="Calibri" panose="020F0502020204030204" pitchFamily="34" charset="0"/>
              </a:rPr>
              <a:t>Ctrl </a:t>
            </a:r>
            <a:r>
              <a:rPr lang="vi-VN" spc="5">
                <a:latin typeface="Calibri" panose="020F0502020204030204" pitchFamily="34" charset="0"/>
                <a:cs typeface="Calibri" panose="020F0502020204030204" pitchFamily="34" charset="0"/>
              </a:rPr>
              <a:t>+Alt </a:t>
            </a:r>
            <a:r>
              <a:rPr lang="vi-VN" spc="-25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vi-VN" spc="-30">
                <a:latin typeface="Calibri" panose="020F0502020204030204" pitchFamily="34" charset="0"/>
                <a:cs typeface="Calibri" panose="020F0502020204030204" pitchFamily="34" charset="0"/>
              </a:rPr>
              <a:t>(F1-F6) </a:t>
            </a:r>
            <a:r>
              <a:rPr lang="vi-VN" spc="75">
                <a:latin typeface="Calibri" panose="020F0502020204030204" pitchFamily="34" charset="0"/>
                <a:cs typeface="Calibri" panose="020F0502020204030204" pitchFamily="34" charset="0"/>
              </a:rPr>
              <a:t>hoạc </a:t>
            </a:r>
            <a:r>
              <a:rPr lang="vi-VN" spc="15">
                <a:latin typeface="Calibri" panose="020F0502020204030204" pitchFamily="34" charset="0"/>
                <a:cs typeface="Calibri" panose="020F0502020204030204" pitchFamily="34" charset="0"/>
              </a:rPr>
              <a:t>gõ </a:t>
            </a:r>
            <a:r>
              <a:rPr lang="vi-VN" spc="85">
                <a:latin typeface="Calibri" panose="020F0502020204030204" pitchFamily="34" charset="0"/>
                <a:cs typeface="Calibri" panose="020F0502020204030204" pitchFamily="34" charset="0"/>
              </a:rPr>
              <a:t>lệnh </a:t>
            </a:r>
            <a:r>
              <a:rPr lang="vi-VN" i="1" spc="55">
                <a:latin typeface="Calibri" panose="020F0502020204030204" pitchFamily="34" charset="0"/>
                <a:cs typeface="Calibri" panose="020F0502020204030204" pitchFamily="34" charset="0"/>
              </a:rPr>
              <a:t>/dev/tty1  </a:t>
            </a:r>
            <a:r>
              <a:rPr lang="vi-VN" i="1" spc="85">
                <a:latin typeface="Calibri" panose="020F0502020204030204" pitchFamily="34" charset="0"/>
                <a:cs typeface="Calibri" panose="020F0502020204030204" pitchFamily="34" charset="0"/>
              </a:rPr>
              <a:t>Thoát </a:t>
            </a:r>
            <a:r>
              <a:rPr lang="vi-VN" i="1" spc="-155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i="1" spc="25">
                <a:latin typeface="Calibri" panose="020F0502020204030204" pitchFamily="34" charset="0"/>
                <a:cs typeface="Calibri" panose="020F0502020204030204" pitchFamily="34" charset="0"/>
              </a:rPr>
              <a:t>$exit </a:t>
            </a:r>
            <a:r>
              <a:rPr lang="vi-VN" i="1" spc="20">
                <a:latin typeface="Calibri" panose="020F0502020204030204" pitchFamily="34" charset="0"/>
                <a:cs typeface="Calibri" panose="020F0502020204030204" pitchFamily="34" charset="0"/>
              </a:rPr>
              <a:t>(Ctrl </a:t>
            </a:r>
            <a:r>
              <a:rPr lang="vi-VN" i="1" spc="-245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vi-VN" i="1" spc="-15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spc="60">
                <a:latin typeface="Calibri" panose="020F0502020204030204" pitchFamily="34" charset="0"/>
                <a:cs typeface="Calibri" panose="020F0502020204030204" pitchFamily="34" charset="0"/>
              </a:rPr>
              <a:t>D)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115">
              <a:spcBef>
                <a:spcPts val="480"/>
              </a:spcBef>
            </a:pPr>
            <a:r>
              <a:rPr lang="vi-VN" i="1" spc="125">
                <a:latin typeface="Calibri" panose="020F0502020204030204" pitchFamily="34" charset="0"/>
                <a:cs typeface="Calibri" panose="020F0502020204030204" pitchFamily="34" charset="0"/>
              </a:rPr>
              <a:t>Mở </a:t>
            </a:r>
            <a:r>
              <a:rPr lang="vi-VN" i="1" spc="10">
                <a:latin typeface="Calibri" panose="020F0502020204030204" pitchFamily="34" charset="0"/>
                <a:cs typeface="Calibri" panose="020F0502020204030204" pitchFamily="34" charset="0"/>
              </a:rPr>
              <a:t>Teminal: Ctrl </a:t>
            </a:r>
            <a:r>
              <a:rPr lang="vi-VN" i="1" spc="-245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vi-VN" i="1" spc="85">
                <a:latin typeface="Calibri" panose="020F0502020204030204" pitchFamily="34" charset="0"/>
                <a:cs typeface="Calibri" panose="020F0502020204030204" pitchFamily="34" charset="0"/>
              </a:rPr>
              <a:t>Alt </a:t>
            </a:r>
            <a:r>
              <a:rPr lang="vi-VN" i="1" spc="-245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vi-VN" i="1" spc="-254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spc="9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115" indent="-273050">
              <a:spcBef>
                <a:spcPts val="55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5750" algn="l"/>
              </a:tabLst>
            </a:pPr>
            <a:r>
              <a:rPr lang="vi-VN" spc="35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166902"/>
              </p:ext>
            </p:extLst>
          </p:nvPr>
        </p:nvGraphicFramePr>
        <p:xfrm>
          <a:off x="3286312" y="1485900"/>
          <a:ext cx="6890842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4528819" y="326289"/>
            <a:ext cx="4104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 spc="-25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 </a:t>
            </a:r>
            <a:r>
              <a:rPr lang="vi-VN" sz="3200" b="1" spc="-325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</a:t>
            </a:r>
            <a:r>
              <a:rPr lang="vi-VN" sz="3200" b="1" spc="-17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lệnh </a:t>
            </a:r>
            <a:r>
              <a:rPr lang="vi-VN" sz="3200" b="1" spc="-204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sz="3200" b="1" spc="-505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b="1" spc="-1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AD5C7B9-25D3-406E-A653-0CBB53820180}" vid="{E5DE5343-469F-4EE0-AA3A-185EDD269607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Theme5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5" id="{41DAD2B7-511D-4A77-A508-E1785E2D40C1}" vid="{9912F8A2-C59D-4637-9CB1-6C704BCB46F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B0F229A9F1A14D9F21283237E529B9" ma:contentTypeVersion="7" ma:contentTypeDescription="Create a new document." ma:contentTypeScope="" ma:versionID="60013da3c506a85e715e81f4b6a7ecbd">
  <xsd:schema xmlns:xsd="http://www.w3.org/2001/XMLSchema" xmlns:xs="http://www.w3.org/2001/XMLSchema" xmlns:p="http://schemas.microsoft.com/office/2006/metadata/properties" xmlns:ns2="34c0c3d1-00da-479e-b97b-046fc088f71b" xmlns:ns3="ae3f6bc4-5225-415d-abd2-4206f31c7ebf" targetNamespace="http://schemas.microsoft.com/office/2006/metadata/properties" ma:root="true" ma:fieldsID="0ed9160997417d52aaf0a72f1eb0a9e8" ns2:_="" ns3:_="">
    <xsd:import namespace="34c0c3d1-00da-479e-b97b-046fc088f71b"/>
    <xsd:import namespace="ae3f6bc4-5225-415d-abd2-4206f31c7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c3d1-00da-479e-b97b-046fc088f7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f6bc4-5225-415d-abd2-4206f31c7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010B8D-C414-4D82-A8E4-7B04FAB90F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674221-B839-40B5-8D8A-8A24E720CB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24BEEB-AAE6-4EA0-A7AB-B1F1F730E623}">
  <ds:schemaRefs>
    <ds:schemaRef ds:uri="34c0c3d1-00da-479e-b97b-046fc088f71b"/>
    <ds:schemaRef ds:uri="ae3f6bc4-5225-415d-abd2-4206f31c7e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Màn hình rộng</PresentationFormat>
  <Slides>35</Slides>
  <Notes>1</Notes>
  <HiddenSlides>0</HiddenSlides>
  <ScaleCrop>false</ScaleCrop>
  <HeadingPairs>
    <vt:vector size="4" baseType="variant">
      <vt:variant>
        <vt:lpstr>Chủ đề</vt:lpstr>
      </vt:variant>
      <vt:variant>
        <vt:i4>4</vt:i4>
      </vt:variant>
      <vt:variant>
        <vt:lpstr>Tiêu đề Bản chiếu</vt:lpstr>
      </vt:variant>
      <vt:variant>
        <vt:i4>35</vt:i4>
      </vt:variant>
    </vt:vector>
  </HeadingPairs>
  <TitlesOfParts>
    <vt:vector size="39" baseType="lpstr">
      <vt:lpstr>Theme1</vt:lpstr>
      <vt:lpstr>Contents Slide Master</vt:lpstr>
      <vt:lpstr>Section Break Slide Master</vt:lpstr>
      <vt:lpstr>Theme5</vt:lpstr>
      <vt:lpstr>Các thao tác cơ bản </vt:lpstr>
      <vt:lpstr>Bản trình bày PowerPoint</vt:lpstr>
      <vt:lpstr>Nội dung chương 2</vt:lpstr>
      <vt:lpstr>Đăng nhập/ Đăng xuất</vt:lpstr>
      <vt:lpstr>Bản trình bày PowerPoint</vt:lpstr>
      <vt:lpstr>Bản trình bày PowerPoint</vt:lpstr>
      <vt:lpstr>Bản trình bày PowerPoint</vt:lpstr>
      <vt:lpstr>Giao diện dòng lệnh CLI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Menu X-window Applications</vt:lpstr>
      <vt:lpstr>Menu X-window</vt:lpstr>
      <vt:lpstr>Fedora</vt:lpstr>
      <vt:lpstr>Applications</vt:lpstr>
      <vt:lpstr>Applications</vt:lpstr>
      <vt:lpstr>Applications</vt:lpstr>
      <vt:lpstr>Applications</vt:lpstr>
      <vt:lpstr>Applications</vt:lpstr>
      <vt:lpstr>Applications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Các thao tác cơ bản</dc:title>
  <dc:creator>Microsoft Office User</dc:creator>
  <cp:revision>7</cp:revision>
  <dcterms:created xsi:type="dcterms:W3CDTF">2022-01-16T16:21:46Z</dcterms:created>
  <dcterms:modified xsi:type="dcterms:W3CDTF">2022-03-17T07:35:11Z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0x010100E4B0F229A9F1A14D9F21283237E529B9</vt:lpwstr>
  </property>
</Properties>
</file>