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33"/>
  </p:notesMasterIdLst>
  <p:sldIdLst>
    <p:sldId id="256" r:id="rId5"/>
    <p:sldId id="257" r:id="rId6"/>
    <p:sldId id="258" r:id="rId7"/>
    <p:sldId id="259" r:id="rId8"/>
    <p:sldId id="260" r:id="rId9"/>
    <p:sldId id="261" r:id="rId10"/>
    <p:sldId id="262" r:id="rId11"/>
    <p:sldId id="263" r:id="rId12"/>
    <p:sldId id="265" r:id="rId13"/>
    <p:sldId id="266" r:id="rId14"/>
    <p:sldId id="276" r:id="rId15"/>
    <p:sldId id="269" r:id="rId16"/>
    <p:sldId id="270" r:id="rId17"/>
    <p:sldId id="271" r:id="rId18"/>
    <p:sldId id="273" r:id="rId19"/>
    <p:sldId id="274" r:id="rId20"/>
    <p:sldId id="275" r:id="rId21"/>
    <p:sldId id="267" r:id="rId22"/>
    <p:sldId id="268" r:id="rId23"/>
    <p:sldId id="281" r:id="rId24"/>
    <p:sldId id="279" r:id="rId25"/>
    <p:sldId id="278" r:id="rId26"/>
    <p:sldId id="280" r:id="rId27"/>
    <p:sldId id="282" r:id="rId28"/>
    <p:sldId id="285" r:id="rId29"/>
    <p:sldId id="283" r:id="rId30"/>
    <p:sldId id="284" r:id="rId31"/>
    <p:sldId id="272"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447DDB7-CB48-4EED-A64C-6C0C11EAD471}" v="2" dt="2022-04-08T01:07:36.6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50" autoAdjust="0"/>
    <p:restoredTop sz="85486" autoAdjust="0"/>
  </p:normalViewPr>
  <p:slideViewPr>
    <p:cSldViewPr snapToGrid="0">
      <p:cViewPr varScale="1">
        <p:scale>
          <a:sx n="111" d="100"/>
          <a:sy n="111" d="100"/>
        </p:scale>
        <p:origin x="114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ạch Đình Bảo Phúc" userId="S::ct040339@actvn.edu.vn::38091c09-8807-4a34-8478-f550d9784e5a" providerId="AD" clId="Web-{A447DDB7-CB48-4EED-A64C-6C0C11EAD471}"/>
    <pc:docChg chg="modSld">
      <pc:chgData name="Bạch Đình Bảo Phúc" userId="S::ct040339@actvn.edu.vn::38091c09-8807-4a34-8478-f550d9784e5a" providerId="AD" clId="Web-{A447DDB7-CB48-4EED-A64C-6C0C11EAD471}" dt="2022-04-08T01:07:36.617" v="1" actId="1076"/>
      <pc:docMkLst>
        <pc:docMk/>
      </pc:docMkLst>
      <pc:sldChg chg="modSp">
        <pc:chgData name="Bạch Đình Bảo Phúc" userId="S::ct040339@actvn.edu.vn::38091c09-8807-4a34-8478-f550d9784e5a" providerId="AD" clId="Web-{A447DDB7-CB48-4EED-A64C-6C0C11EAD471}" dt="2022-04-08T01:07:36.617" v="1" actId="1076"/>
        <pc:sldMkLst>
          <pc:docMk/>
          <pc:sldMk cId="3067513174" sldId="260"/>
        </pc:sldMkLst>
        <pc:spChg chg="mod">
          <ac:chgData name="Bạch Đình Bảo Phúc" userId="S::ct040339@actvn.edu.vn::38091c09-8807-4a34-8478-f550d9784e5a" providerId="AD" clId="Web-{A447DDB7-CB48-4EED-A64C-6C0C11EAD471}" dt="2022-04-08T01:07:36.617" v="1" actId="1076"/>
          <ac:spMkLst>
            <pc:docMk/>
            <pc:sldMk cId="3067513174" sldId="260"/>
            <ac:spMk id="8"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0F2106-872B-4DC7-9634-2874534ADEE5}" type="doc">
      <dgm:prSet loTypeId="urn:diagrams.loki3.com/BracketList" loCatId="list" qsTypeId="urn:microsoft.com/office/officeart/2005/8/quickstyle/simple3" qsCatId="simple" csTypeId="urn:microsoft.com/office/officeart/2005/8/colors/accent5_2" csCatId="accent5" phldr="1"/>
      <dgm:spPr/>
      <dgm:t>
        <a:bodyPr/>
        <a:lstStyle/>
        <a:p>
          <a:endParaRPr lang="en-US"/>
        </a:p>
      </dgm:t>
    </dgm:pt>
    <dgm:pt modelId="{1B1D3A5F-EC56-4631-B7D7-69054F91FD80}">
      <dgm:prSet phldrT="[Text]" custT="1"/>
      <dgm:spPr/>
      <dgm:t>
        <a:bodyPr/>
        <a:lstStyle/>
        <a:p>
          <a:r>
            <a:rPr lang="en-US" sz="2000" dirty="0" err="1">
              <a:latin typeface="Times New Roman" panose="02020603050405020304" pitchFamily="18" charset="0"/>
              <a:cs typeface="Times New Roman" panose="02020603050405020304" pitchFamily="18" charset="0"/>
            </a:rPr>
            <a:t>Tiến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trình</a:t>
          </a:r>
          <a:endParaRPr lang="en-US" sz="2000" dirty="0">
            <a:latin typeface="Times New Roman" panose="02020603050405020304" pitchFamily="18" charset="0"/>
            <a:cs typeface="Times New Roman" panose="02020603050405020304" pitchFamily="18" charset="0"/>
          </a:endParaRPr>
        </a:p>
      </dgm:t>
    </dgm:pt>
    <dgm:pt modelId="{E30BBA98-824A-4291-ACDE-3BE4B7BC4D29}" type="parTrans" cxnId="{9E065896-03BE-4ACD-8A27-FE0EA5B9CFDA}">
      <dgm:prSet/>
      <dgm:spPr/>
      <dgm:t>
        <a:bodyPr/>
        <a:lstStyle/>
        <a:p>
          <a:endParaRPr lang="en-US" sz="2000">
            <a:latin typeface="Times New Roman" panose="02020603050405020304" pitchFamily="18" charset="0"/>
            <a:cs typeface="Times New Roman" panose="02020603050405020304" pitchFamily="18" charset="0"/>
          </a:endParaRPr>
        </a:p>
      </dgm:t>
    </dgm:pt>
    <dgm:pt modelId="{52D08BA2-57D7-4969-9AD6-A56661BDDBF2}" type="sibTrans" cxnId="{9E065896-03BE-4ACD-8A27-FE0EA5B9CFDA}">
      <dgm:prSet/>
      <dgm:spPr/>
      <dgm:t>
        <a:bodyPr/>
        <a:lstStyle/>
        <a:p>
          <a:endParaRPr lang="en-US" sz="2000">
            <a:latin typeface="Times New Roman" panose="02020603050405020304" pitchFamily="18" charset="0"/>
            <a:cs typeface="Times New Roman" panose="02020603050405020304" pitchFamily="18" charset="0"/>
          </a:endParaRPr>
        </a:p>
      </dgm:t>
    </dgm:pt>
    <dgm:pt modelId="{69A51682-2578-46B7-B95C-E32F3B042316}">
      <dgm:prSet phldrT="[Text]" custT="1"/>
      <dgm:spPr/>
      <dgm:t>
        <a:bodyPr/>
        <a:lstStyle/>
        <a:p>
          <a:r>
            <a:rPr lang="en-US" sz="2000" dirty="0" err="1">
              <a:latin typeface="Times New Roman" panose="02020603050405020304" pitchFamily="18" charset="0"/>
              <a:cs typeface="Times New Roman" panose="02020603050405020304" pitchFamily="18" charset="0"/>
            </a:rPr>
            <a:t>Khái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niệm</a:t>
          </a:r>
          <a:endParaRPr lang="en-US" sz="2000" dirty="0">
            <a:latin typeface="Times New Roman" panose="02020603050405020304" pitchFamily="18" charset="0"/>
            <a:cs typeface="Times New Roman" panose="02020603050405020304" pitchFamily="18" charset="0"/>
          </a:endParaRPr>
        </a:p>
      </dgm:t>
    </dgm:pt>
    <dgm:pt modelId="{8662179A-AEE3-42C0-85F9-BA447F034D8B}" type="parTrans" cxnId="{2FAB6B68-8CB8-42E1-BB9E-8518063DB923}">
      <dgm:prSet/>
      <dgm:spPr/>
      <dgm:t>
        <a:bodyPr/>
        <a:lstStyle/>
        <a:p>
          <a:endParaRPr lang="en-US" sz="2000">
            <a:latin typeface="Times New Roman" panose="02020603050405020304" pitchFamily="18" charset="0"/>
            <a:cs typeface="Times New Roman" panose="02020603050405020304" pitchFamily="18" charset="0"/>
          </a:endParaRPr>
        </a:p>
      </dgm:t>
    </dgm:pt>
    <dgm:pt modelId="{00F9BF38-D4DF-4660-ACCF-3186CA960135}" type="sibTrans" cxnId="{2FAB6B68-8CB8-42E1-BB9E-8518063DB923}">
      <dgm:prSet/>
      <dgm:spPr/>
      <dgm:t>
        <a:bodyPr/>
        <a:lstStyle/>
        <a:p>
          <a:endParaRPr lang="en-US" sz="2000">
            <a:latin typeface="Times New Roman" panose="02020603050405020304" pitchFamily="18" charset="0"/>
            <a:cs typeface="Times New Roman" panose="02020603050405020304" pitchFamily="18" charset="0"/>
          </a:endParaRPr>
        </a:p>
      </dgm:t>
    </dgm:pt>
    <dgm:pt modelId="{5C863504-A257-4005-9D93-33BA26E81196}">
      <dgm:prSet phldrT="[Text]" custT="1"/>
      <dgm:spPr/>
      <dgm:t>
        <a:bodyPr/>
        <a:lstStyle/>
        <a:p>
          <a:r>
            <a:rPr lang="en-US" sz="2000" dirty="0" err="1">
              <a:latin typeface="Times New Roman" panose="02020603050405020304" pitchFamily="18" charset="0"/>
              <a:cs typeface="Times New Roman" panose="02020603050405020304" pitchFamily="18" charset="0"/>
            </a:rPr>
            <a:t>Thuộc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tính</a:t>
          </a:r>
          <a:endParaRPr lang="en-US" sz="2000" dirty="0">
            <a:latin typeface="Times New Roman" panose="02020603050405020304" pitchFamily="18" charset="0"/>
            <a:cs typeface="Times New Roman" panose="02020603050405020304" pitchFamily="18" charset="0"/>
          </a:endParaRPr>
        </a:p>
      </dgm:t>
    </dgm:pt>
    <dgm:pt modelId="{E4F7373C-EF2B-4D2F-A91C-9CE04CA5015D}" type="parTrans" cxnId="{A96D76D3-04B8-4024-AA1B-59CE3E16282D}">
      <dgm:prSet/>
      <dgm:spPr/>
      <dgm:t>
        <a:bodyPr/>
        <a:lstStyle/>
        <a:p>
          <a:endParaRPr lang="en-US" sz="2000">
            <a:latin typeface="Times New Roman" panose="02020603050405020304" pitchFamily="18" charset="0"/>
            <a:cs typeface="Times New Roman" panose="02020603050405020304" pitchFamily="18" charset="0"/>
          </a:endParaRPr>
        </a:p>
      </dgm:t>
    </dgm:pt>
    <dgm:pt modelId="{28E38E8B-0367-46DA-8A5E-D43CFD68384A}" type="sibTrans" cxnId="{A96D76D3-04B8-4024-AA1B-59CE3E16282D}">
      <dgm:prSet/>
      <dgm:spPr/>
      <dgm:t>
        <a:bodyPr/>
        <a:lstStyle/>
        <a:p>
          <a:endParaRPr lang="en-US" sz="2000">
            <a:latin typeface="Times New Roman" panose="02020603050405020304" pitchFamily="18" charset="0"/>
            <a:cs typeface="Times New Roman" panose="02020603050405020304" pitchFamily="18" charset="0"/>
          </a:endParaRPr>
        </a:p>
      </dgm:t>
    </dgm:pt>
    <dgm:pt modelId="{DBB95663-D7D4-4D00-9E32-9B7C278E2DEF}">
      <dgm:prSet phldrT="[Text]" custT="1"/>
      <dgm:spPr/>
      <dgm:t>
        <a:bodyPr/>
        <a:lstStyle/>
        <a:p>
          <a:r>
            <a:rPr lang="en-US" sz="2000" dirty="0" err="1">
              <a:latin typeface="Times New Roman" panose="02020603050405020304" pitchFamily="18" charset="0"/>
              <a:cs typeface="Times New Roman" panose="02020603050405020304" pitchFamily="18" charset="0"/>
            </a:rPr>
            <a:t>Cơ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chế</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đường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ống</a:t>
          </a:r>
          <a:endParaRPr lang="en-US" sz="2000" dirty="0">
            <a:latin typeface="Times New Roman" panose="02020603050405020304" pitchFamily="18" charset="0"/>
            <a:cs typeface="Times New Roman" panose="02020603050405020304" pitchFamily="18" charset="0"/>
          </a:endParaRPr>
        </a:p>
      </dgm:t>
    </dgm:pt>
    <dgm:pt modelId="{2F64CE3D-1754-4343-A432-09C28439CEB5}" type="parTrans" cxnId="{D8BF1323-BEB5-4441-B2F2-A2C852ACA1E0}">
      <dgm:prSet/>
      <dgm:spPr/>
      <dgm:t>
        <a:bodyPr/>
        <a:lstStyle/>
        <a:p>
          <a:endParaRPr lang="en-US" sz="2000">
            <a:latin typeface="Times New Roman" panose="02020603050405020304" pitchFamily="18" charset="0"/>
            <a:cs typeface="Times New Roman" panose="02020603050405020304" pitchFamily="18" charset="0"/>
          </a:endParaRPr>
        </a:p>
      </dgm:t>
    </dgm:pt>
    <dgm:pt modelId="{CE8A032A-5F80-4F2B-A133-75D7A88AEEBB}" type="sibTrans" cxnId="{D8BF1323-BEB5-4441-B2F2-A2C852ACA1E0}">
      <dgm:prSet/>
      <dgm:spPr/>
      <dgm:t>
        <a:bodyPr/>
        <a:lstStyle/>
        <a:p>
          <a:endParaRPr lang="en-US" sz="2000">
            <a:latin typeface="Times New Roman" panose="02020603050405020304" pitchFamily="18" charset="0"/>
            <a:cs typeface="Times New Roman" panose="02020603050405020304" pitchFamily="18" charset="0"/>
          </a:endParaRPr>
        </a:p>
      </dgm:t>
    </dgm:pt>
    <dgm:pt modelId="{93C38A1A-A8C9-40B8-98BB-5BE905FF5F0F}">
      <dgm:prSet phldrT="[Text]" custT="1"/>
      <dgm:spPr/>
      <dgm:t>
        <a:bodyPr/>
        <a:lstStyle/>
        <a:p>
          <a:r>
            <a:rPr lang="en-US" sz="2000" dirty="0" err="1">
              <a:latin typeface="Times New Roman" panose="02020603050405020304" pitchFamily="18" charset="0"/>
              <a:cs typeface="Times New Roman" panose="02020603050405020304" pitchFamily="18" charset="0"/>
            </a:rPr>
            <a:t>Phân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loại</a:t>
          </a:r>
          <a:endParaRPr lang="en-US" sz="2000" dirty="0">
            <a:latin typeface="Times New Roman" panose="02020603050405020304" pitchFamily="18" charset="0"/>
            <a:cs typeface="Times New Roman" panose="02020603050405020304" pitchFamily="18" charset="0"/>
          </a:endParaRPr>
        </a:p>
      </dgm:t>
    </dgm:pt>
    <dgm:pt modelId="{51627381-2AB8-4F5B-9154-6168AE49D522}" type="parTrans" cxnId="{42CCBDE5-22AF-4998-B307-577E948F6A04}">
      <dgm:prSet/>
      <dgm:spPr/>
      <dgm:t>
        <a:bodyPr/>
        <a:lstStyle/>
        <a:p>
          <a:endParaRPr lang="en-US" sz="2000">
            <a:latin typeface="Times New Roman" panose="02020603050405020304" pitchFamily="18" charset="0"/>
            <a:cs typeface="Times New Roman" panose="02020603050405020304" pitchFamily="18" charset="0"/>
          </a:endParaRPr>
        </a:p>
      </dgm:t>
    </dgm:pt>
    <dgm:pt modelId="{A681FEA2-5747-48B6-8D3F-6A8D217252CD}" type="sibTrans" cxnId="{42CCBDE5-22AF-4998-B307-577E948F6A04}">
      <dgm:prSet/>
      <dgm:spPr/>
      <dgm:t>
        <a:bodyPr/>
        <a:lstStyle/>
        <a:p>
          <a:endParaRPr lang="en-US" sz="2000">
            <a:latin typeface="Times New Roman" panose="02020603050405020304" pitchFamily="18" charset="0"/>
            <a:cs typeface="Times New Roman" panose="02020603050405020304" pitchFamily="18" charset="0"/>
          </a:endParaRPr>
        </a:p>
      </dgm:t>
    </dgm:pt>
    <dgm:pt modelId="{F9B9A6A3-9853-4B61-BE74-B144B2EB26EC}">
      <dgm:prSet phldrT="[Text]" custT="1"/>
      <dgm:spPr/>
      <dgm:t>
        <a:bodyPr/>
        <a:lstStyle/>
        <a:p>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tiến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trình</a:t>
          </a:r>
          <a:endParaRPr lang="en-US" sz="2000" dirty="0">
            <a:latin typeface="Times New Roman" panose="02020603050405020304" pitchFamily="18" charset="0"/>
            <a:cs typeface="Times New Roman" panose="02020603050405020304" pitchFamily="18" charset="0"/>
          </a:endParaRPr>
        </a:p>
      </dgm:t>
    </dgm:pt>
    <dgm:pt modelId="{7802BE00-293C-4BD6-B6A8-1372DAC1C5CA}" type="parTrans" cxnId="{B759EB96-4019-4F9F-A394-B34B2EFFC877}">
      <dgm:prSet/>
      <dgm:spPr/>
      <dgm:t>
        <a:bodyPr/>
        <a:lstStyle/>
        <a:p>
          <a:endParaRPr lang="en-US" sz="2000">
            <a:latin typeface="Times New Roman" panose="02020603050405020304" pitchFamily="18" charset="0"/>
            <a:cs typeface="Times New Roman" panose="02020603050405020304" pitchFamily="18" charset="0"/>
          </a:endParaRPr>
        </a:p>
      </dgm:t>
    </dgm:pt>
    <dgm:pt modelId="{75111268-3874-465B-9F52-AD421DE64B13}" type="sibTrans" cxnId="{B759EB96-4019-4F9F-A394-B34B2EFFC877}">
      <dgm:prSet/>
      <dgm:spPr/>
      <dgm:t>
        <a:bodyPr/>
        <a:lstStyle/>
        <a:p>
          <a:endParaRPr lang="en-US" sz="2000">
            <a:latin typeface="Times New Roman" panose="02020603050405020304" pitchFamily="18" charset="0"/>
            <a:cs typeface="Times New Roman" panose="02020603050405020304" pitchFamily="18" charset="0"/>
          </a:endParaRPr>
        </a:p>
      </dgm:t>
    </dgm:pt>
    <dgm:pt modelId="{88968E8A-F0B3-41F6-93D6-CB299DFFDCE8}">
      <dgm:prSet phldrT="[Text]" custT="1"/>
      <dgm:spPr/>
      <dgm:t>
        <a:bodyPr/>
        <a:lstStyle/>
        <a:p>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thao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tiến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trình</a:t>
          </a:r>
          <a:endParaRPr lang="en-US" sz="2000" dirty="0">
            <a:latin typeface="Times New Roman" panose="02020603050405020304" pitchFamily="18" charset="0"/>
            <a:cs typeface="Times New Roman" panose="02020603050405020304" pitchFamily="18" charset="0"/>
          </a:endParaRPr>
        </a:p>
      </dgm:t>
    </dgm:pt>
    <dgm:pt modelId="{FBB0D2CF-DF59-4AAA-AABC-2038416E22C6}" type="parTrans" cxnId="{89901F22-C26A-4AA4-AED7-4AF76EB734B4}">
      <dgm:prSet/>
      <dgm:spPr/>
      <dgm:t>
        <a:bodyPr/>
        <a:lstStyle/>
        <a:p>
          <a:endParaRPr lang="en-US" sz="2000">
            <a:latin typeface="Times New Roman" panose="02020603050405020304" pitchFamily="18" charset="0"/>
            <a:cs typeface="Times New Roman" panose="02020603050405020304" pitchFamily="18" charset="0"/>
          </a:endParaRPr>
        </a:p>
      </dgm:t>
    </dgm:pt>
    <dgm:pt modelId="{6EC494A8-583B-42BE-A31F-BF8BCDEEC292}" type="sibTrans" cxnId="{89901F22-C26A-4AA4-AED7-4AF76EB734B4}">
      <dgm:prSet/>
      <dgm:spPr/>
      <dgm:t>
        <a:bodyPr/>
        <a:lstStyle/>
        <a:p>
          <a:endParaRPr lang="en-US" sz="2000">
            <a:latin typeface="Times New Roman" panose="02020603050405020304" pitchFamily="18" charset="0"/>
            <a:cs typeface="Times New Roman" panose="02020603050405020304" pitchFamily="18" charset="0"/>
          </a:endParaRPr>
        </a:p>
      </dgm:t>
    </dgm:pt>
    <dgm:pt modelId="{4208BBEC-D5C8-4FE9-B1FE-1DF3E8C1D5CC}">
      <dgm:prSet phldrT="[Text]" custT="1"/>
      <dgm:spPr/>
      <dgm:t>
        <a:bodyPr/>
        <a:lstStyle/>
        <a:p>
          <a:r>
            <a:rPr lang="en-US" sz="2000" dirty="0" err="1">
              <a:latin typeface="Times New Roman" panose="02020603050405020304" pitchFamily="18" charset="0"/>
              <a:cs typeface="Times New Roman" panose="02020603050405020304" pitchFamily="18" charset="0"/>
            </a:rPr>
            <a:t>Quản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vụ</a:t>
          </a:r>
          <a:endParaRPr lang="en-US" sz="2000" dirty="0">
            <a:latin typeface="Times New Roman" panose="02020603050405020304" pitchFamily="18" charset="0"/>
            <a:cs typeface="Times New Roman" panose="02020603050405020304" pitchFamily="18" charset="0"/>
          </a:endParaRPr>
        </a:p>
      </dgm:t>
    </dgm:pt>
    <dgm:pt modelId="{6CD77F9C-7E01-4628-BA34-881DFC46F2ED}" type="parTrans" cxnId="{7C66195D-13ED-4368-8E2F-DE26C63CC3BD}">
      <dgm:prSet/>
      <dgm:spPr/>
      <dgm:t>
        <a:bodyPr/>
        <a:lstStyle/>
        <a:p>
          <a:endParaRPr lang="en-US" sz="2000">
            <a:latin typeface="Times New Roman" panose="02020603050405020304" pitchFamily="18" charset="0"/>
            <a:cs typeface="Times New Roman" panose="02020603050405020304" pitchFamily="18" charset="0"/>
          </a:endParaRPr>
        </a:p>
      </dgm:t>
    </dgm:pt>
    <dgm:pt modelId="{BF8C67C1-5CCE-4320-AE39-89150F1D5FDD}" type="sibTrans" cxnId="{7C66195D-13ED-4368-8E2F-DE26C63CC3BD}">
      <dgm:prSet/>
      <dgm:spPr/>
      <dgm:t>
        <a:bodyPr/>
        <a:lstStyle/>
        <a:p>
          <a:endParaRPr lang="en-US" sz="2000">
            <a:latin typeface="Times New Roman" panose="02020603050405020304" pitchFamily="18" charset="0"/>
            <a:cs typeface="Times New Roman" panose="02020603050405020304" pitchFamily="18" charset="0"/>
          </a:endParaRPr>
        </a:p>
      </dgm:t>
    </dgm:pt>
    <dgm:pt modelId="{6ECC5ADC-6225-4E8C-A22D-A746C7848FFD}">
      <dgm:prSet phldrT="[Text]" custT="1"/>
      <dgm:spPr/>
      <dgm:t>
        <a:bodyPr/>
        <a:lstStyle/>
        <a:p>
          <a:r>
            <a:rPr lang="en-US" sz="2000" dirty="0" err="1">
              <a:latin typeface="Times New Roman" panose="02020603050405020304" pitchFamily="18" charset="0"/>
              <a:cs typeface="Times New Roman" panose="02020603050405020304" pitchFamily="18" charset="0"/>
            </a:rPr>
            <a:t>Khái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niệm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vụ</a:t>
          </a:r>
          <a:endParaRPr lang="en-US" sz="2000" dirty="0">
            <a:latin typeface="Times New Roman" panose="02020603050405020304" pitchFamily="18" charset="0"/>
            <a:cs typeface="Times New Roman" panose="02020603050405020304" pitchFamily="18" charset="0"/>
          </a:endParaRPr>
        </a:p>
      </dgm:t>
    </dgm:pt>
    <dgm:pt modelId="{983F4E42-87BC-447A-9538-EFCACC4D2514}" type="parTrans" cxnId="{F476132B-4210-42F6-B961-CA9C1E336A88}">
      <dgm:prSet/>
      <dgm:spPr/>
      <dgm:t>
        <a:bodyPr/>
        <a:lstStyle/>
        <a:p>
          <a:endParaRPr lang="en-US" sz="2000">
            <a:latin typeface="Times New Roman" panose="02020603050405020304" pitchFamily="18" charset="0"/>
            <a:cs typeface="Times New Roman" panose="02020603050405020304" pitchFamily="18" charset="0"/>
          </a:endParaRPr>
        </a:p>
      </dgm:t>
    </dgm:pt>
    <dgm:pt modelId="{44295E78-C558-4590-B0AB-386B44CDF8B9}" type="sibTrans" cxnId="{F476132B-4210-42F6-B961-CA9C1E336A88}">
      <dgm:prSet/>
      <dgm:spPr/>
      <dgm:t>
        <a:bodyPr/>
        <a:lstStyle/>
        <a:p>
          <a:endParaRPr lang="en-US" sz="2000">
            <a:latin typeface="Times New Roman" panose="02020603050405020304" pitchFamily="18" charset="0"/>
            <a:cs typeface="Times New Roman" panose="02020603050405020304" pitchFamily="18" charset="0"/>
          </a:endParaRPr>
        </a:p>
      </dgm:t>
    </dgm:pt>
    <dgm:pt modelId="{F468B556-A179-4F42-8434-C2CDA6F4CE95}">
      <dgm:prSet phldrT="[Text]" custT="1"/>
      <dgm:spPr/>
      <dgm:t>
        <a:bodyPr/>
        <a:lstStyle/>
        <a:p>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thao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vụ</a:t>
          </a:r>
          <a:endParaRPr lang="en-US" sz="2000" dirty="0">
            <a:latin typeface="Times New Roman" panose="02020603050405020304" pitchFamily="18" charset="0"/>
            <a:cs typeface="Times New Roman" panose="02020603050405020304" pitchFamily="18" charset="0"/>
          </a:endParaRPr>
        </a:p>
      </dgm:t>
    </dgm:pt>
    <dgm:pt modelId="{E0631435-9739-4694-AD36-A796DE0C81FF}" type="parTrans" cxnId="{8F748AB7-B313-489C-9C73-069FD21637CC}">
      <dgm:prSet/>
      <dgm:spPr/>
      <dgm:t>
        <a:bodyPr/>
        <a:lstStyle/>
        <a:p>
          <a:endParaRPr lang="en-US" sz="2000">
            <a:latin typeface="Times New Roman" panose="02020603050405020304" pitchFamily="18" charset="0"/>
            <a:cs typeface="Times New Roman" panose="02020603050405020304" pitchFamily="18" charset="0"/>
          </a:endParaRPr>
        </a:p>
      </dgm:t>
    </dgm:pt>
    <dgm:pt modelId="{C19F0D02-3A41-4D53-9BDE-8C9878AA3203}" type="sibTrans" cxnId="{8F748AB7-B313-489C-9C73-069FD21637CC}">
      <dgm:prSet/>
      <dgm:spPr/>
      <dgm:t>
        <a:bodyPr/>
        <a:lstStyle/>
        <a:p>
          <a:endParaRPr lang="en-US" sz="2000">
            <a:latin typeface="Times New Roman" panose="02020603050405020304" pitchFamily="18" charset="0"/>
            <a:cs typeface="Times New Roman" panose="02020603050405020304" pitchFamily="18" charset="0"/>
          </a:endParaRPr>
        </a:p>
      </dgm:t>
    </dgm:pt>
    <dgm:pt modelId="{2321B389-5464-4477-8A34-FA227CB942D9}">
      <dgm:prSet phldrT="[Text]" custT="1"/>
      <dgm:spPr/>
      <dgm:t>
        <a:bodyPr/>
        <a:lstStyle/>
        <a:p>
          <a:r>
            <a:rPr lang="en-US" sz="2000" dirty="0" err="1">
              <a:latin typeface="Times New Roman" panose="02020603050405020304" pitchFamily="18" charset="0"/>
              <a:cs typeface="Times New Roman" panose="02020603050405020304" pitchFamily="18" charset="0"/>
            </a:rPr>
            <a:t>Đầu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đầu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chuẩn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tiến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trình</a:t>
          </a:r>
          <a:endParaRPr lang="en-US" sz="2000" dirty="0">
            <a:latin typeface="Times New Roman" panose="02020603050405020304" pitchFamily="18" charset="0"/>
            <a:cs typeface="Times New Roman" panose="02020603050405020304" pitchFamily="18" charset="0"/>
          </a:endParaRPr>
        </a:p>
      </dgm:t>
    </dgm:pt>
    <dgm:pt modelId="{C7FE2596-7BC6-43BD-80BE-2BA90F5EEF09}" type="parTrans" cxnId="{15EBB6FA-2CA6-460C-AE8A-4D5A80DE91E8}">
      <dgm:prSet/>
      <dgm:spPr/>
      <dgm:t>
        <a:bodyPr/>
        <a:lstStyle/>
        <a:p>
          <a:endParaRPr lang="en-US" sz="2000">
            <a:latin typeface="Times New Roman" panose="02020603050405020304" pitchFamily="18" charset="0"/>
            <a:cs typeface="Times New Roman" panose="02020603050405020304" pitchFamily="18" charset="0"/>
          </a:endParaRPr>
        </a:p>
      </dgm:t>
    </dgm:pt>
    <dgm:pt modelId="{ACFD1E18-80F6-42A6-816D-265B86A48817}" type="sibTrans" cxnId="{15EBB6FA-2CA6-460C-AE8A-4D5A80DE91E8}">
      <dgm:prSet/>
      <dgm:spPr/>
      <dgm:t>
        <a:bodyPr/>
        <a:lstStyle/>
        <a:p>
          <a:endParaRPr lang="en-US" sz="2000">
            <a:latin typeface="Times New Roman" panose="02020603050405020304" pitchFamily="18" charset="0"/>
            <a:cs typeface="Times New Roman" panose="02020603050405020304" pitchFamily="18" charset="0"/>
          </a:endParaRPr>
        </a:p>
      </dgm:t>
    </dgm:pt>
    <dgm:pt modelId="{B370CC72-D46A-4567-97F8-EF87D2A44884}">
      <dgm:prSet phldrT="[Text]" custT="1"/>
      <dgm:spPr/>
      <dgm:t>
        <a:bodyPr/>
        <a:lstStyle/>
        <a:p>
          <a:r>
            <a:rPr lang="en-US" sz="2000" dirty="0" err="1">
              <a:latin typeface="Times New Roman" panose="02020603050405020304" pitchFamily="18" charset="0"/>
              <a:cs typeface="Times New Roman" panose="02020603050405020304" pitchFamily="18" charset="0"/>
            </a:rPr>
            <a:t>Thực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hiện</a:t>
          </a:r>
          <a:r>
            <a:rPr lang="en-US" sz="2000" dirty="0">
              <a:latin typeface="Times New Roman" panose="02020603050405020304" pitchFamily="18" charset="0"/>
              <a:cs typeface="Times New Roman" panose="02020603050405020304" pitchFamily="18" charset="0"/>
            </a:rPr>
            <a:t> song </a:t>
          </a:r>
          <a:r>
            <a:rPr lang="en-US" sz="2000" dirty="0" err="1">
              <a:latin typeface="Times New Roman" panose="02020603050405020304" pitchFamily="18" charset="0"/>
              <a:cs typeface="Times New Roman" panose="02020603050405020304" pitchFamily="18" charset="0"/>
            </a:rPr>
            <a:t>song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câu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lệnh</a:t>
          </a:r>
          <a:endParaRPr lang="en-US" sz="2000" dirty="0">
            <a:latin typeface="Times New Roman" panose="02020603050405020304" pitchFamily="18" charset="0"/>
            <a:cs typeface="Times New Roman" panose="02020603050405020304" pitchFamily="18" charset="0"/>
          </a:endParaRPr>
        </a:p>
      </dgm:t>
    </dgm:pt>
    <dgm:pt modelId="{AE4602BF-D245-4AD0-BAA9-CCF4E606F8CB}" type="parTrans" cxnId="{C0127636-AFEC-4A90-BE01-475DD5B83B31}">
      <dgm:prSet/>
      <dgm:spPr/>
      <dgm:t>
        <a:bodyPr/>
        <a:lstStyle/>
        <a:p>
          <a:endParaRPr lang="en-US" sz="2000">
            <a:latin typeface="Times New Roman" panose="02020603050405020304" pitchFamily="18" charset="0"/>
            <a:cs typeface="Times New Roman" panose="02020603050405020304" pitchFamily="18" charset="0"/>
          </a:endParaRPr>
        </a:p>
      </dgm:t>
    </dgm:pt>
    <dgm:pt modelId="{58282BF6-60C4-4D06-8C09-C35FB6A4E1C4}" type="sibTrans" cxnId="{C0127636-AFEC-4A90-BE01-475DD5B83B31}">
      <dgm:prSet/>
      <dgm:spPr/>
      <dgm:t>
        <a:bodyPr/>
        <a:lstStyle/>
        <a:p>
          <a:endParaRPr lang="en-US" sz="2000">
            <a:latin typeface="Times New Roman" panose="02020603050405020304" pitchFamily="18" charset="0"/>
            <a:cs typeface="Times New Roman" panose="02020603050405020304" pitchFamily="18" charset="0"/>
          </a:endParaRPr>
        </a:p>
      </dgm:t>
    </dgm:pt>
    <dgm:pt modelId="{85F4E56D-8B45-4569-B0E7-1C5F6E54970A}" type="pres">
      <dgm:prSet presAssocID="{360F2106-872B-4DC7-9634-2874534ADEE5}" presName="Name0" presStyleCnt="0">
        <dgm:presLayoutVars>
          <dgm:dir/>
          <dgm:animLvl val="lvl"/>
          <dgm:resizeHandles val="exact"/>
        </dgm:presLayoutVars>
      </dgm:prSet>
      <dgm:spPr/>
    </dgm:pt>
    <dgm:pt modelId="{BAC19A08-35A0-43B1-893A-37D4F070B767}" type="pres">
      <dgm:prSet presAssocID="{1B1D3A5F-EC56-4631-B7D7-69054F91FD80}" presName="linNode" presStyleCnt="0"/>
      <dgm:spPr/>
    </dgm:pt>
    <dgm:pt modelId="{97E3EECF-18F1-430C-8507-E91C2A03D0EE}" type="pres">
      <dgm:prSet presAssocID="{1B1D3A5F-EC56-4631-B7D7-69054F91FD80}" presName="parTx" presStyleLbl="revTx" presStyleIdx="0" presStyleCnt="3">
        <dgm:presLayoutVars>
          <dgm:chMax val="1"/>
          <dgm:bulletEnabled val="1"/>
        </dgm:presLayoutVars>
      </dgm:prSet>
      <dgm:spPr/>
    </dgm:pt>
    <dgm:pt modelId="{948D43EC-B951-43C8-8E8E-613824170A5B}" type="pres">
      <dgm:prSet presAssocID="{1B1D3A5F-EC56-4631-B7D7-69054F91FD80}" presName="bracket" presStyleLbl="parChTrans1D1" presStyleIdx="0" presStyleCnt="3"/>
      <dgm:spPr/>
    </dgm:pt>
    <dgm:pt modelId="{54ED7137-2D12-44FF-8558-1C791DC0C222}" type="pres">
      <dgm:prSet presAssocID="{1B1D3A5F-EC56-4631-B7D7-69054F91FD80}" presName="spH" presStyleCnt="0"/>
      <dgm:spPr/>
    </dgm:pt>
    <dgm:pt modelId="{D76B3C45-CB5F-42EA-9446-4E9023B1A5AC}" type="pres">
      <dgm:prSet presAssocID="{1B1D3A5F-EC56-4631-B7D7-69054F91FD80}" presName="desTx" presStyleLbl="node1" presStyleIdx="0" presStyleCnt="3" custScaleX="100032" custScaleY="93908">
        <dgm:presLayoutVars>
          <dgm:bulletEnabled val="1"/>
        </dgm:presLayoutVars>
      </dgm:prSet>
      <dgm:spPr/>
    </dgm:pt>
    <dgm:pt modelId="{F1F38D5C-3190-44D0-A72E-2EB0A46A81C4}" type="pres">
      <dgm:prSet presAssocID="{52D08BA2-57D7-4969-9AD6-A56661BDDBF2}" presName="spV" presStyleCnt="0"/>
      <dgm:spPr/>
    </dgm:pt>
    <dgm:pt modelId="{30599517-7965-486C-9A0F-677916F850F2}" type="pres">
      <dgm:prSet presAssocID="{4208BBEC-D5C8-4FE9-B1FE-1DF3E8C1D5CC}" presName="linNode" presStyleCnt="0"/>
      <dgm:spPr/>
    </dgm:pt>
    <dgm:pt modelId="{10AC373E-BEE3-4E83-B0AB-1F435A5819E8}" type="pres">
      <dgm:prSet presAssocID="{4208BBEC-D5C8-4FE9-B1FE-1DF3E8C1D5CC}" presName="parTx" presStyleLbl="revTx" presStyleIdx="1" presStyleCnt="3">
        <dgm:presLayoutVars>
          <dgm:chMax val="1"/>
          <dgm:bulletEnabled val="1"/>
        </dgm:presLayoutVars>
      </dgm:prSet>
      <dgm:spPr/>
    </dgm:pt>
    <dgm:pt modelId="{558B0E2F-C55B-4217-9EF2-2245B9044F28}" type="pres">
      <dgm:prSet presAssocID="{4208BBEC-D5C8-4FE9-B1FE-1DF3E8C1D5CC}" presName="bracket" presStyleLbl="parChTrans1D1" presStyleIdx="1" presStyleCnt="3"/>
      <dgm:spPr/>
    </dgm:pt>
    <dgm:pt modelId="{5D9128C5-CFF5-4C35-9672-3058EBBAF531}" type="pres">
      <dgm:prSet presAssocID="{4208BBEC-D5C8-4FE9-B1FE-1DF3E8C1D5CC}" presName="spH" presStyleCnt="0"/>
      <dgm:spPr/>
    </dgm:pt>
    <dgm:pt modelId="{5D5BAADF-CC4E-41C4-AE33-5E1C18B521AC}" type="pres">
      <dgm:prSet presAssocID="{4208BBEC-D5C8-4FE9-B1FE-1DF3E8C1D5CC}" presName="desTx" presStyleLbl="node1" presStyleIdx="1" presStyleCnt="3">
        <dgm:presLayoutVars>
          <dgm:bulletEnabled val="1"/>
        </dgm:presLayoutVars>
      </dgm:prSet>
      <dgm:spPr/>
    </dgm:pt>
    <dgm:pt modelId="{EB39003C-58AB-4915-94F5-7912984A0C2A}" type="pres">
      <dgm:prSet presAssocID="{BF8C67C1-5CCE-4320-AE39-89150F1D5FDD}" presName="spV" presStyleCnt="0"/>
      <dgm:spPr/>
    </dgm:pt>
    <dgm:pt modelId="{F515AFAE-A4BE-4BCA-A340-8DBF0D6A0CF9}" type="pres">
      <dgm:prSet presAssocID="{DBB95663-D7D4-4D00-9E32-9B7C278E2DEF}" presName="linNode" presStyleCnt="0"/>
      <dgm:spPr/>
    </dgm:pt>
    <dgm:pt modelId="{CF08E284-D27F-4F99-B2C8-D6C7E12F62E1}" type="pres">
      <dgm:prSet presAssocID="{DBB95663-D7D4-4D00-9E32-9B7C278E2DEF}" presName="parTx" presStyleLbl="revTx" presStyleIdx="2" presStyleCnt="3">
        <dgm:presLayoutVars>
          <dgm:chMax val="1"/>
          <dgm:bulletEnabled val="1"/>
        </dgm:presLayoutVars>
      </dgm:prSet>
      <dgm:spPr/>
    </dgm:pt>
    <dgm:pt modelId="{3337ED32-2641-4145-B06A-F72B5956BCD6}" type="pres">
      <dgm:prSet presAssocID="{DBB95663-D7D4-4D00-9E32-9B7C278E2DEF}" presName="bracket" presStyleLbl="parChTrans1D1" presStyleIdx="2" presStyleCnt="3"/>
      <dgm:spPr/>
    </dgm:pt>
    <dgm:pt modelId="{91667D93-7612-47B3-A8D6-370F833A5EE9}" type="pres">
      <dgm:prSet presAssocID="{DBB95663-D7D4-4D00-9E32-9B7C278E2DEF}" presName="spH" presStyleCnt="0"/>
      <dgm:spPr/>
    </dgm:pt>
    <dgm:pt modelId="{0C2809F8-DAB9-49D6-9534-169D6BB1AA47}" type="pres">
      <dgm:prSet presAssocID="{DBB95663-D7D4-4D00-9E32-9B7C278E2DEF}" presName="desTx" presStyleLbl="node1" presStyleIdx="2" presStyleCnt="3">
        <dgm:presLayoutVars>
          <dgm:bulletEnabled val="1"/>
        </dgm:presLayoutVars>
      </dgm:prSet>
      <dgm:spPr/>
    </dgm:pt>
  </dgm:ptLst>
  <dgm:cxnLst>
    <dgm:cxn modelId="{551FC402-EA56-49A1-AC74-2EB6EAED21AD}" type="presOf" srcId="{1B1D3A5F-EC56-4631-B7D7-69054F91FD80}" destId="{97E3EECF-18F1-430C-8507-E91C2A03D0EE}" srcOrd="0" destOrd="0" presId="urn:diagrams.loki3.com/BracketList"/>
    <dgm:cxn modelId="{0FD47312-9980-4ECE-9CAB-37ACA3874F59}" type="presOf" srcId="{B370CC72-D46A-4567-97F8-EF87D2A44884}" destId="{0C2809F8-DAB9-49D6-9534-169D6BB1AA47}" srcOrd="0" destOrd="1" presId="urn:diagrams.loki3.com/BracketList"/>
    <dgm:cxn modelId="{8987A013-C133-4D89-BF2B-346C7BD2D4F5}" type="presOf" srcId="{69A51682-2578-46B7-B95C-E32F3B042316}" destId="{D76B3C45-CB5F-42EA-9446-4E9023B1A5AC}" srcOrd="0" destOrd="0" presId="urn:diagrams.loki3.com/BracketList"/>
    <dgm:cxn modelId="{7A738716-5286-4629-93B1-7100EEDB81EA}" type="presOf" srcId="{93C38A1A-A8C9-40B8-98BB-5BE905FF5F0F}" destId="{D76B3C45-CB5F-42EA-9446-4E9023B1A5AC}" srcOrd="0" destOrd="2" presId="urn:diagrams.loki3.com/BracketList"/>
    <dgm:cxn modelId="{89901F22-C26A-4AA4-AED7-4AF76EB734B4}" srcId="{1B1D3A5F-EC56-4631-B7D7-69054F91FD80}" destId="{88968E8A-F0B3-41F6-93D6-CB299DFFDCE8}" srcOrd="4" destOrd="0" parTransId="{FBB0D2CF-DF59-4AAA-AABC-2038416E22C6}" sibTransId="{6EC494A8-583B-42BE-A31F-BF8BCDEEC292}"/>
    <dgm:cxn modelId="{D8BF1323-BEB5-4441-B2F2-A2C852ACA1E0}" srcId="{360F2106-872B-4DC7-9634-2874534ADEE5}" destId="{DBB95663-D7D4-4D00-9E32-9B7C278E2DEF}" srcOrd="2" destOrd="0" parTransId="{2F64CE3D-1754-4343-A432-09C28439CEB5}" sibTransId="{CE8A032A-5F80-4F2B-A133-75D7A88AEEBB}"/>
    <dgm:cxn modelId="{F476132B-4210-42F6-B961-CA9C1E336A88}" srcId="{4208BBEC-D5C8-4FE9-B1FE-1DF3E8C1D5CC}" destId="{6ECC5ADC-6225-4E8C-A22D-A746C7848FFD}" srcOrd="0" destOrd="0" parTransId="{983F4E42-87BC-447A-9538-EFCACC4D2514}" sibTransId="{44295E78-C558-4590-B0AB-386B44CDF8B9}"/>
    <dgm:cxn modelId="{0A85F433-9846-4B8A-AA6B-BEF8A54338AF}" type="presOf" srcId="{4208BBEC-D5C8-4FE9-B1FE-1DF3E8C1D5CC}" destId="{10AC373E-BEE3-4E83-B0AB-1F435A5819E8}" srcOrd="0" destOrd="0" presId="urn:diagrams.loki3.com/BracketList"/>
    <dgm:cxn modelId="{C0127636-AFEC-4A90-BE01-475DD5B83B31}" srcId="{DBB95663-D7D4-4D00-9E32-9B7C278E2DEF}" destId="{B370CC72-D46A-4567-97F8-EF87D2A44884}" srcOrd="1" destOrd="0" parTransId="{AE4602BF-D245-4AD0-BAA9-CCF4E606F8CB}" sibTransId="{58282BF6-60C4-4D06-8C09-C35FB6A4E1C4}"/>
    <dgm:cxn modelId="{EEC4713A-5703-42B2-AAA9-C60742E5CC20}" type="presOf" srcId="{5C863504-A257-4005-9D93-33BA26E81196}" destId="{D76B3C45-CB5F-42EA-9446-4E9023B1A5AC}" srcOrd="0" destOrd="1" presId="urn:diagrams.loki3.com/BracketList"/>
    <dgm:cxn modelId="{7C66195D-13ED-4368-8E2F-DE26C63CC3BD}" srcId="{360F2106-872B-4DC7-9634-2874534ADEE5}" destId="{4208BBEC-D5C8-4FE9-B1FE-1DF3E8C1D5CC}" srcOrd="1" destOrd="0" parTransId="{6CD77F9C-7E01-4628-BA34-881DFC46F2ED}" sibTransId="{BF8C67C1-5CCE-4320-AE39-89150F1D5FDD}"/>
    <dgm:cxn modelId="{58A0D95D-9D1A-4BCA-A7DF-AA5EC2503E7D}" type="presOf" srcId="{DBB95663-D7D4-4D00-9E32-9B7C278E2DEF}" destId="{CF08E284-D27F-4F99-B2C8-D6C7E12F62E1}" srcOrd="0" destOrd="0" presId="urn:diagrams.loki3.com/BracketList"/>
    <dgm:cxn modelId="{2FAB6B68-8CB8-42E1-BB9E-8518063DB923}" srcId="{1B1D3A5F-EC56-4631-B7D7-69054F91FD80}" destId="{69A51682-2578-46B7-B95C-E32F3B042316}" srcOrd="0" destOrd="0" parTransId="{8662179A-AEE3-42C0-85F9-BA447F034D8B}" sibTransId="{00F9BF38-D4DF-4660-ACCF-3186CA960135}"/>
    <dgm:cxn modelId="{A75D9255-F0DC-47EC-BED0-DB35D168901E}" type="presOf" srcId="{F9B9A6A3-9853-4B61-BE74-B144B2EB26EC}" destId="{D76B3C45-CB5F-42EA-9446-4E9023B1A5AC}" srcOrd="0" destOrd="3" presId="urn:diagrams.loki3.com/BracketList"/>
    <dgm:cxn modelId="{859EB08C-16EB-4AEC-8099-741281655A35}" type="presOf" srcId="{6ECC5ADC-6225-4E8C-A22D-A746C7848FFD}" destId="{5D5BAADF-CC4E-41C4-AE33-5E1C18B521AC}" srcOrd="0" destOrd="0" presId="urn:diagrams.loki3.com/BracketList"/>
    <dgm:cxn modelId="{9E065896-03BE-4ACD-8A27-FE0EA5B9CFDA}" srcId="{360F2106-872B-4DC7-9634-2874534ADEE5}" destId="{1B1D3A5F-EC56-4631-B7D7-69054F91FD80}" srcOrd="0" destOrd="0" parTransId="{E30BBA98-824A-4291-ACDE-3BE4B7BC4D29}" sibTransId="{52D08BA2-57D7-4969-9AD6-A56661BDDBF2}"/>
    <dgm:cxn modelId="{B759EB96-4019-4F9F-A394-B34B2EFFC877}" srcId="{1B1D3A5F-EC56-4631-B7D7-69054F91FD80}" destId="{F9B9A6A3-9853-4B61-BE74-B144B2EB26EC}" srcOrd="3" destOrd="0" parTransId="{7802BE00-293C-4BD6-B6A8-1372DAC1C5CA}" sibTransId="{75111268-3874-465B-9F52-AD421DE64B13}"/>
    <dgm:cxn modelId="{5C2BC0B6-99B3-48DE-A663-F929B25C1946}" type="presOf" srcId="{360F2106-872B-4DC7-9634-2874534ADEE5}" destId="{85F4E56D-8B45-4569-B0E7-1C5F6E54970A}" srcOrd="0" destOrd="0" presId="urn:diagrams.loki3.com/BracketList"/>
    <dgm:cxn modelId="{8F748AB7-B313-489C-9C73-069FD21637CC}" srcId="{4208BBEC-D5C8-4FE9-B1FE-1DF3E8C1D5CC}" destId="{F468B556-A179-4F42-8434-C2CDA6F4CE95}" srcOrd="1" destOrd="0" parTransId="{E0631435-9739-4694-AD36-A796DE0C81FF}" sibTransId="{C19F0D02-3A41-4D53-9BDE-8C9878AA3203}"/>
    <dgm:cxn modelId="{12005ECA-83B8-4DD7-9027-19785618E8DD}" type="presOf" srcId="{F468B556-A179-4F42-8434-C2CDA6F4CE95}" destId="{5D5BAADF-CC4E-41C4-AE33-5E1C18B521AC}" srcOrd="0" destOrd="1" presId="urn:diagrams.loki3.com/BracketList"/>
    <dgm:cxn modelId="{A96D76D3-04B8-4024-AA1B-59CE3E16282D}" srcId="{1B1D3A5F-EC56-4631-B7D7-69054F91FD80}" destId="{5C863504-A257-4005-9D93-33BA26E81196}" srcOrd="1" destOrd="0" parTransId="{E4F7373C-EF2B-4D2F-A91C-9CE04CA5015D}" sibTransId="{28E38E8B-0367-46DA-8A5E-D43CFD68384A}"/>
    <dgm:cxn modelId="{DDFDCFE4-5A91-4779-A370-3F7F24D06AE7}" type="presOf" srcId="{2321B389-5464-4477-8A34-FA227CB942D9}" destId="{0C2809F8-DAB9-49D6-9534-169D6BB1AA47}" srcOrd="0" destOrd="0" presId="urn:diagrams.loki3.com/BracketList"/>
    <dgm:cxn modelId="{42CCBDE5-22AF-4998-B307-577E948F6A04}" srcId="{1B1D3A5F-EC56-4631-B7D7-69054F91FD80}" destId="{93C38A1A-A8C9-40B8-98BB-5BE905FF5F0F}" srcOrd="2" destOrd="0" parTransId="{51627381-2AB8-4F5B-9154-6168AE49D522}" sibTransId="{A681FEA2-5747-48B6-8D3F-6A8D217252CD}"/>
    <dgm:cxn modelId="{FBB522ED-B47A-4458-83A4-CCFD6FA7DA13}" type="presOf" srcId="{88968E8A-F0B3-41F6-93D6-CB299DFFDCE8}" destId="{D76B3C45-CB5F-42EA-9446-4E9023B1A5AC}" srcOrd="0" destOrd="4" presId="urn:diagrams.loki3.com/BracketList"/>
    <dgm:cxn modelId="{15EBB6FA-2CA6-460C-AE8A-4D5A80DE91E8}" srcId="{DBB95663-D7D4-4D00-9E32-9B7C278E2DEF}" destId="{2321B389-5464-4477-8A34-FA227CB942D9}" srcOrd="0" destOrd="0" parTransId="{C7FE2596-7BC6-43BD-80BE-2BA90F5EEF09}" sibTransId="{ACFD1E18-80F6-42A6-816D-265B86A48817}"/>
    <dgm:cxn modelId="{66DE9298-6AB1-445A-94BD-6BFAA7973B03}" type="presParOf" srcId="{85F4E56D-8B45-4569-B0E7-1C5F6E54970A}" destId="{BAC19A08-35A0-43B1-893A-37D4F070B767}" srcOrd="0" destOrd="0" presId="urn:diagrams.loki3.com/BracketList"/>
    <dgm:cxn modelId="{779765F9-1B3C-4CAA-B77E-F6FC1CE90DE7}" type="presParOf" srcId="{BAC19A08-35A0-43B1-893A-37D4F070B767}" destId="{97E3EECF-18F1-430C-8507-E91C2A03D0EE}" srcOrd="0" destOrd="0" presId="urn:diagrams.loki3.com/BracketList"/>
    <dgm:cxn modelId="{8153980C-3372-46D1-9C4C-8A74337A73B9}" type="presParOf" srcId="{BAC19A08-35A0-43B1-893A-37D4F070B767}" destId="{948D43EC-B951-43C8-8E8E-613824170A5B}" srcOrd="1" destOrd="0" presId="urn:diagrams.loki3.com/BracketList"/>
    <dgm:cxn modelId="{BF811C5A-A19E-46FE-A6C6-B6125C133664}" type="presParOf" srcId="{BAC19A08-35A0-43B1-893A-37D4F070B767}" destId="{54ED7137-2D12-44FF-8558-1C791DC0C222}" srcOrd="2" destOrd="0" presId="urn:diagrams.loki3.com/BracketList"/>
    <dgm:cxn modelId="{BF32D648-291E-4EA0-8C96-7404ED92D24B}" type="presParOf" srcId="{BAC19A08-35A0-43B1-893A-37D4F070B767}" destId="{D76B3C45-CB5F-42EA-9446-4E9023B1A5AC}" srcOrd="3" destOrd="0" presId="urn:diagrams.loki3.com/BracketList"/>
    <dgm:cxn modelId="{7160AF93-2868-40D8-86BF-C7444825A062}" type="presParOf" srcId="{85F4E56D-8B45-4569-B0E7-1C5F6E54970A}" destId="{F1F38D5C-3190-44D0-A72E-2EB0A46A81C4}" srcOrd="1" destOrd="0" presId="urn:diagrams.loki3.com/BracketList"/>
    <dgm:cxn modelId="{111F0E38-D50C-4619-A6EB-0EAF689C7AFC}" type="presParOf" srcId="{85F4E56D-8B45-4569-B0E7-1C5F6E54970A}" destId="{30599517-7965-486C-9A0F-677916F850F2}" srcOrd="2" destOrd="0" presId="urn:diagrams.loki3.com/BracketList"/>
    <dgm:cxn modelId="{94255E3C-A289-4938-BC41-69C79A0559DD}" type="presParOf" srcId="{30599517-7965-486C-9A0F-677916F850F2}" destId="{10AC373E-BEE3-4E83-B0AB-1F435A5819E8}" srcOrd="0" destOrd="0" presId="urn:diagrams.loki3.com/BracketList"/>
    <dgm:cxn modelId="{99A556C1-8AD2-4F78-B08F-67A2C68FEC22}" type="presParOf" srcId="{30599517-7965-486C-9A0F-677916F850F2}" destId="{558B0E2F-C55B-4217-9EF2-2245B9044F28}" srcOrd="1" destOrd="0" presId="urn:diagrams.loki3.com/BracketList"/>
    <dgm:cxn modelId="{BB7D4D58-F799-472A-BF7B-88C8D73A822F}" type="presParOf" srcId="{30599517-7965-486C-9A0F-677916F850F2}" destId="{5D9128C5-CFF5-4C35-9672-3058EBBAF531}" srcOrd="2" destOrd="0" presId="urn:diagrams.loki3.com/BracketList"/>
    <dgm:cxn modelId="{248DF912-CCC4-4E33-8073-A20FB8968615}" type="presParOf" srcId="{30599517-7965-486C-9A0F-677916F850F2}" destId="{5D5BAADF-CC4E-41C4-AE33-5E1C18B521AC}" srcOrd="3" destOrd="0" presId="urn:diagrams.loki3.com/BracketList"/>
    <dgm:cxn modelId="{F33ECFEE-82BB-4BED-ABA4-1A5528CBFDF7}" type="presParOf" srcId="{85F4E56D-8B45-4569-B0E7-1C5F6E54970A}" destId="{EB39003C-58AB-4915-94F5-7912984A0C2A}" srcOrd="3" destOrd="0" presId="urn:diagrams.loki3.com/BracketList"/>
    <dgm:cxn modelId="{CE545580-6943-4FB2-B558-21987E79E350}" type="presParOf" srcId="{85F4E56D-8B45-4569-B0E7-1C5F6E54970A}" destId="{F515AFAE-A4BE-4BCA-A340-8DBF0D6A0CF9}" srcOrd="4" destOrd="0" presId="urn:diagrams.loki3.com/BracketList"/>
    <dgm:cxn modelId="{623864ED-0284-42DF-BE56-17BC9D041105}" type="presParOf" srcId="{F515AFAE-A4BE-4BCA-A340-8DBF0D6A0CF9}" destId="{CF08E284-D27F-4F99-B2C8-D6C7E12F62E1}" srcOrd="0" destOrd="0" presId="urn:diagrams.loki3.com/BracketList"/>
    <dgm:cxn modelId="{BD000A63-5FF2-4F24-B5B4-77CC174CEFEE}" type="presParOf" srcId="{F515AFAE-A4BE-4BCA-A340-8DBF0D6A0CF9}" destId="{3337ED32-2641-4145-B06A-F72B5956BCD6}" srcOrd="1" destOrd="0" presId="urn:diagrams.loki3.com/BracketList"/>
    <dgm:cxn modelId="{3BB2BA29-8C65-4186-A7D4-7CBCE7C07E29}" type="presParOf" srcId="{F515AFAE-A4BE-4BCA-A340-8DBF0D6A0CF9}" destId="{91667D93-7612-47B3-A8D6-370F833A5EE9}" srcOrd="2" destOrd="0" presId="urn:diagrams.loki3.com/BracketList"/>
    <dgm:cxn modelId="{F84A1E96-7B7F-4926-AB86-C9878A0A1D1B}" type="presParOf" srcId="{F515AFAE-A4BE-4BCA-A340-8DBF0D6A0CF9}" destId="{0C2809F8-DAB9-49D6-9534-169D6BB1AA47}" srcOrd="3" destOrd="0" presId="urn:diagrams.loki3.com/Bracke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E3EECF-18F1-430C-8507-E91C2A03D0EE}">
      <dsp:nvSpPr>
        <dsp:cNvPr id="0" name=""/>
        <dsp:cNvSpPr/>
      </dsp:nvSpPr>
      <dsp:spPr>
        <a:xfrm>
          <a:off x="0" y="417087"/>
          <a:ext cx="2397955" cy="850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marL="0" lvl="0" indent="0" algn="r" defTabSz="889000">
            <a:lnSpc>
              <a:spcPct val="90000"/>
            </a:lnSpc>
            <a:spcBef>
              <a:spcPct val="0"/>
            </a:spcBef>
            <a:spcAft>
              <a:spcPct val="35000"/>
            </a:spcAft>
            <a:buNone/>
          </a:pPr>
          <a:r>
            <a:rPr lang="en-US" sz="2000" kern="1200" dirty="0" err="1">
              <a:latin typeface="Times New Roman" panose="02020603050405020304" pitchFamily="18" charset="0"/>
              <a:cs typeface="Times New Roman" panose="02020603050405020304" pitchFamily="18" charset="0"/>
            </a:rPr>
            <a:t>Tiến</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trình</a:t>
          </a:r>
          <a:endParaRPr lang="en-US" sz="2000" kern="1200" dirty="0">
            <a:latin typeface="Times New Roman" panose="02020603050405020304" pitchFamily="18" charset="0"/>
            <a:cs typeface="Times New Roman" panose="02020603050405020304" pitchFamily="18" charset="0"/>
          </a:endParaRPr>
        </a:p>
      </dsp:txBody>
      <dsp:txXfrm>
        <a:off x="0" y="417087"/>
        <a:ext cx="2397955" cy="850568"/>
      </dsp:txXfrm>
    </dsp:sp>
    <dsp:sp modelId="{948D43EC-B951-43C8-8E8E-613824170A5B}">
      <dsp:nvSpPr>
        <dsp:cNvPr id="0" name=""/>
        <dsp:cNvSpPr/>
      </dsp:nvSpPr>
      <dsp:spPr>
        <a:xfrm>
          <a:off x="2397955" y="18383"/>
          <a:ext cx="479591" cy="1647976"/>
        </a:xfrm>
        <a:prstGeom prst="leftBrace">
          <a:avLst>
            <a:gd name="adj1" fmla="val 35000"/>
            <a:gd name="adj2" fmla="val 50000"/>
          </a:avLst>
        </a:prstGeom>
        <a:noFill/>
        <a:ln w="15875"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76B3C45-CB5F-42EA-9446-4E9023B1A5AC}">
      <dsp:nvSpPr>
        <dsp:cNvPr id="0" name=""/>
        <dsp:cNvSpPr/>
      </dsp:nvSpPr>
      <dsp:spPr>
        <a:xfrm>
          <a:off x="3069383" y="68580"/>
          <a:ext cx="6524527" cy="1547581"/>
        </a:xfrm>
        <a:prstGeom prst="rect">
          <a:avLst/>
        </a:prstGeom>
        <a:gradFill rotWithShape="0">
          <a:gsLst>
            <a:gs pos="0">
              <a:schemeClr val="accent5">
                <a:hueOff val="0"/>
                <a:satOff val="0"/>
                <a:lumOff val="0"/>
                <a:alphaOff val="0"/>
                <a:tint val="60000"/>
                <a:lumMod val="110000"/>
              </a:schemeClr>
            </a:gs>
            <a:gs pos="100000">
              <a:schemeClr val="accent5">
                <a:hueOff val="0"/>
                <a:satOff val="0"/>
                <a:lumOff val="0"/>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err="1">
              <a:latin typeface="Times New Roman" panose="02020603050405020304" pitchFamily="18" charset="0"/>
              <a:cs typeface="Times New Roman" panose="02020603050405020304" pitchFamily="18" charset="0"/>
            </a:rPr>
            <a:t>Khái</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niệm</a:t>
          </a:r>
          <a:endParaRPr lang="en-US" sz="2000" kern="1200" dirty="0">
            <a:latin typeface="Times New Roman" panose="02020603050405020304" pitchFamily="18" charset="0"/>
            <a:cs typeface="Times New Roman" panose="02020603050405020304" pitchFamily="18" charset="0"/>
          </a:endParaRPr>
        </a:p>
        <a:p>
          <a:pPr marL="228600" lvl="1" indent="-228600" algn="l" defTabSz="889000">
            <a:lnSpc>
              <a:spcPct val="90000"/>
            </a:lnSpc>
            <a:spcBef>
              <a:spcPct val="0"/>
            </a:spcBef>
            <a:spcAft>
              <a:spcPct val="15000"/>
            </a:spcAft>
            <a:buChar char="•"/>
          </a:pPr>
          <a:r>
            <a:rPr lang="en-US" sz="2000" kern="1200" dirty="0" err="1">
              <a:latin typeface="Times New Roman" panose="02020603050405020304" pitchFamily="18" charset="0"/>
              <a:cs typeface="Times New Roman" panose="02020603050405020304" pitchFamily="18" charset="0"/>
            </a:rPr>
            <a:t>Thuộc</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tính</a:t>
          </a:r>
          <a:endParaRPr lang="en-US" sz="2000" kern="1200" dirty="0">
            <a:latin typeface="Times New Roman" panose="02020603050405020304" pitchFamily="18" charset="0"/>
            <a:cs typeface="Times New Roman" panose="02020603050405020304" pitchFamily="18" charset="0"/>
          </a:endParaRPr>
        </a:p>
        <a:p>
          <a:pPr marL="228600" lvl="1" indent="-228600" algn="l" defTabSz="889000">
            <a:lnSpc>
              <a:spcPct val="90000"/>
            </a:lnSpc>
            <a:spcBef>
              <a:spcPct val="0"/>
            </a:spcBef>
            <a:spcAft>
              <a:spcPct val="15000"/>
            </a:spcAft>
            <a:buChar char="•"/>
          </a:pPr>
          <a:r>
            <a:rPr lang="en-US" sz="2000" kern="1200" dirty="0" err="1">
              <a:latin typeface="Times New Roman" panose="02020603050405020304" pitchFamily="18" charset="0"/>
              <a:cs typeface="Times New Roman" panose="02020603050405020304" pitchFamily="18" charset="0"/>
            </a:rPr>
            <a:t>Phân</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loại</a:t>
          </a:r>
          <a:endParaRPr lang="en-US" sz="2000" kern="1200" dirty="0">
            <a:latin typeface="Times New Roman" panose="02020603050405020304" pitchFamily="18" charset="0"/>
            <a:cs typeface="Times New Roman" panose="02020603050405020304" pitchFamily="18" charset="0"/>
          </a:endParaRPr>
        </a:p>
        <a:p>
          <a:pPr marL="228600" lvl="1" indent="-228600" algn="l" defTabSz="889000">
            <a:lnSpc>
              <a:spcPct val="90000"/>
            </a:lnSpc>
            <a:spcBef>
              <a:spcPct val="0"/>
            </a:spcBef>
            <a:spcAft>
              <a:spcPct val="15000"/>
            </a:spcAft>
            <a:buChar char="•"/>
          </a:pPr>
          <a:r>
            <a:rPr lang="en-US" sz="2000" kern="1200" dirty="0" err="1">
              <a:latin typeface="Times New Roman" panose="02020603050405020304" pitchFamily="18" charset="0"/>
              <a:cs typeface="Times New Roman" panose="02020603050405020304" pitchFamily="18" charset="0"/>
            </a:rPr>
            <a:t>Các</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trạng</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thái</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của</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tiến</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trình</a:t>
          </a:r>
          <a:endParaRPr lang="en-US" sz="2000" kern="1200" dirty="0">
            <a:latin typeface="Times New Roman" panose="02020603050405020304" pitchFamily="18" charset="0"/>
            <a:cs typeface="Times New Roman" panose="02020603050405020304" pitchFamily="18" charset="0"/>
          </a:endParaRPr>
        </a:p>
        <a:p>
          <a:pPr marL="228600" lvl="1" indent="-228600" algn="l" defTabSz="889000">
            <a:lnSpc>
              <a:spcPct val="90000"/>
            </a:lnSpc>
            <a:spcBef>
              <a:spcPct val="0"/>
            </a:spcBef>
            <a:spcAft>
              <a:spcPct val="15000"/>
            </a:spcAft>
            <a:buChar char="•"/>
          </a:pPr>
          <a:r>
            <a:rPr lang="en-US" sz="2000" kern="1200" dirty="0" err="1">
              <a:latin typeface="Times New Roman" panose="02020603050405020304" pitchFamily="18" charset="0"/>
              <a:cs typeface="Times New Roman" panose="02020603050405020304" pitchFamily="18" charset="0"/>
            </a:rPr>
            <a:t>Các</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thao</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tác</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với</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tiến</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trình</a:t>
          </a:r>
          <a:endParaRPr lang="en-US" sz="2000" kern="1200" dirty="0">
            <a:latin typeface="Times New Roman" panose="02020603050405020304" pitchFamily="18" charset="0"/>
            <a:cs typeface="Times New Roman" panose="02020603050405020304" pitchFamily="18" charset="0"/>
          </a:endParaRPr>
        </a:p>
      </dsp:txBody>
      <dsp:txXfrm>
        <a:off x="3069383" y="68580"/>
        <a:ext cx="6524527" cy="1547581"/>
      </dsp:txXfrm>
    </dsp:sp>
    <dsp:sp modelId="{10AC373E-BEE3-4E83-B0AB-1F435A5819E8}">
      <dsp:nvSpPr>
        <dsp:cNvPr id="0" name=""/>
        <dsp:cNvSpPr/>
      </dsp:nvSpPr>
      <dsp:spPr>
        <a:xfrm>
          <a:off x="0" y="1821008"/>
          <a:ext cx="2400300" cy="850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marL="0" lvl="0" indent="0" algn="r" defTabSz="889000">
            <a:lnSpc>
              <a:spcPct val="90000"/>
            </a:lnSpc>
            <a:spcBef>
              <a:spcPct val="0"/>
            </a:spcBef>
            <a:spcAft>
              <a:spcPct val="35000"/>
            </a:spcAft>
            <a:buNone/>
          </a:pPr>
          <a:r>
            <a:rPr lang="en-US" sz="2000" kern="1200" dirty="0" err="1">
              <a:latin typeface="Times New Roman" panose="02020603050405020304" pitchFamily="18" charset="0"/>
              <a:cs typeface="Times New Roman" panose="02020603050405020304" pitchFamily="18" charset="0"/>
            </a:rPr>
            <a:t>Quản</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lý</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tác</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vụ</a:t>
          </a:r>
          <a:endParaRPr lang="en-US" sz="2000" kern="1200" dirty="0">
            <a:latin typeface="Times New Roman" panose="02020603050405020304" pitchFamily="18" charset="0"/>
            <a:cs typeface="Times New Roman" panose="02020603050405020304" pitchFamily="18" charset="0"/>
          </a:endParaRPr>
        </a:p>
      </dsp:txBody>
      <dsp:txXfrm>
        <a:off x="0" y="1821008"/>
        <a:ext cx="2400300" cy="850568"/>
      </dsp:txXfrm>
    </dsp:sp>
    <dsp:sp modelId="{558B0E2F-C55B-4217-9EF2-2245B9044F28}">
      <dsp:nvSpPr>
        <dsp:cNvPr id="0" name=""/>
        <dsp:cNvSpPr/>
      </dsp:nvSpPr>
      <dsp:spPr>
        <a:xfrm>
          <a:off x="2400299" y="1821008"/>
          <a:ext cx="480060" cy="850568"/>
        </a:xfrm>
        <a:prstGeom prst="leftBrace">
          <a:avLst>
            <a:gd name="adj1" fmla="val 35000"/>
            <a:gd name="adj2" fmla="val 50000"/>
          </a:avLst>
        </a:prstGeom>
        <a:noFill/>
        <a:ln w="15875"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D5BAADF-CC4E-41C4-AE33-5E1C18B521AC}">
      <dsp:nvSpPr>
        <dsp:cNvPr id="0" name=""/>
        <dsp:cNvSpPr/>
      </dsp:nvSpPr>
      <dsp:spPr>
        <a:xfrm>
          <a:off x="3072383" y="1821008"/>
          <a:ext cx="6528816" cy="850568"/>
        </a:xfrm>
        <a:prstGeom prst="rect">
          <a:avLst/>
        </a:prstGeom>
        <a:gradFill rotWithShape="0">
          <a:gsLst>
            <a:gs pos="0">
              <a:schemeClr val="accent5">
                <a:hueOff val="0"/>
                <a:satOff val="0"/>
                <a:lumOff val="0"/>
                <a:alphaOff val="0"/>
                <a:tint val="60000"/>
                <a:lumMod val="110000"/>
              </a:schemeClr>
            </a:gs>
            <a:gs pos="100000">
              <a:schemeClr val="accent5">
                <a:hueOff val="0"/>
                <a:satOff val="0"/>
                <a:lumOff val="0"/>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err="1">
              <a:latin typeface="Times New Roman" panose="02020603050405020304" pitchFamily="18" charset="0"/>
              <a:cs typeface="Times New Roman" panose="02020603050405020304" pitchFamily="18" charset="0"/>
            </a:rPr>
            <a:t>Khái</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niệm</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tác</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vụ</a:t>
          </a:r>
          <a:endParaRPr lang="en-US" sz="2000" kern="1200" dirty="0">
            <a:latin typeface="Times New Roman" panose="02020603050405020304" pitchFamily="18" charset="0"/>
            <a:cs typeface="Times New Roman" panose="02020603050405020304" pitchFamily="18" charset="0"/>
          </a:endParaRPr>
        </a:p>
        <a:p>
          <a:pPr marL="228600" lvl="1" indent="-228600" algn="l" defTabSz="889000">
            <a:lnSpc>
              <a:spcPct val="90000"/>
            </a:lnSpc>
            <a:spcBef>
              <a:spcPct val="0"/>
            </a:spcBef>
            <a:spcAft>
              <a:spcPct val="15000"/>
            </a:spcAft>
            <a:buChar char="•"/>
          </a:pPr>
          <a:r>
            <a:rPr lang="en-US" sz="2000" kern="1200" dirty="0" err="1">
              <a:latin typeface="Times New Roman" panose="02020603050405020304" pitchFamily="18" charset="0"/>
              <a:cs typeface="Times New Roman" panose="02020603050405020304" pitchFamily="18" charset="0"/>
            </a:rPr>
            <a:t>Các</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thao</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tác</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trên</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tác</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vụ</a:t>
          </a:r>
          <a:endParaRPr lang="en-US" sz="2000" kern="1200" dirty="0">
            <a:latin typeface="Times New Roman" panose="02020603050405020304" pitchFamily="18" charset="0"/>
            <a:cs typeface="Times New Roman" panose="02020603050405020304" pitchFamily="18" charset="0"/>
          </a:endParaRPr>
        </a:p>
      </dsp:txBody>
      <dsp:txXfrm>
        <a:off x="3072383" y="1821008"/>
        <a:ext cx="6528816" cy="850568"/>
      </dsp:txXfrm>
    </dsp:sp>
    <dsp:sp modelId="{CF08E284-D27F-4F99-B2C8-D6C7E12F62E1}">
      <dsp:nvSpPr>
        <dsp:cNvPr id="0" name=""/>
        <dsp:cNvSpPr/>
      </dsp:nvSpPr>
      <dsp:spPr>
        <a:xfrm>
          <a:off x="0" y="2826226"/>
          <a:ext cx="2400300" cy="850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marL="0" lvl="0" indent="0" algn="r" defTabSz="889000">
            <a:lnSpc>
              <a:spcPct val="90000"/>
            </a:lnSpc>
            <a:spcBef>
              <a:spcPct val="0"/>
            </a:spcBef>
            <a:spcAft>
              <a:spcPct val="35000"/>
            </a:spcAft>
            <a:buNone/>
          </a:pPr>
          <a:r>
            <a:rPr lang="en-US" sz="2000" kern="1200" dirty="0" err="1">
              <a:latin typeface="Times New Roman" panose="02020603050405020304" pitchFamily="18" charset="0"/>
              <a:cs typeface="Times New Roman" panose="02020603050405020304" pitchFamily="18" charset="0"/>
            </a:rPr>
            <a:t>Cơ</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chế</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đường</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ống</a:t>
          </a:r>
          <a:endParaRPr lang="en-US" sz="2000" kern="1200" dirty="0">
            <a:latin typeface="Times New Roman" panose="02020603050405020304" pitchFamily="18" charset="0"/>
            <a:cs typeface="Times New Roman" panose="02020603050405020304" pitchFamily="18" charset="0"/>
          </a:endParaRPr>
        </a:p>
      </dsp:txBody>
      <dsp:txXfrm>
        <a:off x="0" y="2826226"/>
        <a:ext cx="2400300" cy="850568"/>
      </dsp:txXfrm>
    </dsp:sp>
    <dsp:sp modelId="{3337ED32-2641-4145-B06A-F72B5956BCD6}">
      <dsp:nvSpPr>
        <dsp:cNvPr id="0" name=""/>
        <dsp:cNvSpPr/>
      </dsp:nvSpPr>
      <dsp:spPr>
        <a:xfrm>
          <a:off x="2400299" y="2826226"/>
          <a:ext cx="480060" cy="850568"/>
        </a:xfrm>
        <a:prstGeom prst="leftBrace">
          <a:avLst>
            <a:gd name="adj1" fmla="val 35000"/>
            <a:gd name="adj2" fmla="val 50000"/>
          </a:avLst>
        </a:prstGeom>
        <a:noFill/>
        <a:ln w="15875"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C2809F8-DAB9-49D6-9534-169D6BB1AA47}">
      <dsp:nvSpPr>
        <dsp:cNvPr id="0" name=""/>
        <dsp:cNvSpPr/>
      </dsp:nvSpPr>
      <dsp:spPr>
        <a:xfrm>
          <a:off x="3072383" y="2826226"/>
          <a:ext cx="6528816" cy="850568"/>
        </a:xfrm>
        <a:prstGeom prst="rect">
          <a:avLst/>
        </a:prstGeom>
        <a:gradFill rotWithShape="0">
          <a:gsLst>
            <a:gs pos="0">
              <a:schemeClr val="accent5">
                <a:hueOff val="0"/>
                <a:satOff val="0"/>
                <a:lumOff val="0"/>
                <a:alphaOff val="0"/>
                <a:tint val="60000"/>
                <a:lumMod val="110000"/>
              </a:schemeClr>
            </a:gs>
            <a:gs pos="100000">
              <a:schemeClr val="accent5">
                <a:hueOff val="0"/>
                <a:satOff val="0"/>
                <a:lumOff val="0"/>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err="1">
              <a:latin typeface="Times New Roman" panose="02020603050405020304" pitchFamily="18" charset="0"/>
              <a:cs typeface="Times New Roman" panose="02020603050405020304" pitchFamily="18" charset="0"/>
            </a:rPr>
            <a:t>Đầu</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vào</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và</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đầu</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ra</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chuẩn</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của</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tiến</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trình</a:t>
          </a:r>
          <a:endParaRPr lang="en-US" sz="2000" kern="1200" dirty="0">
            <a:latin typeface="Times New Roman" panose="02020603050405020304" pitchFamily="18" charset="0"/>
            <a:cs typeface="Times New Roman" panose="02020603050405020304" pitchFamily="18" charset="0"/>
          </a:endParaRPr>
        </a:p>
        <a:p>
          <a:pPr marL="228600" lvl="1" indent="-228600" algn="l" defTabSz="889000">
            <a:lnSpc>
              <a:spcPct val="90000"/>
            </a:lnSpc>
            <a:spcBef>
              <a:spcPct val="0"/>
            </a:spcBef>
            <a:spcAft>
              <a:spcPct val="15000"/>
            </a:spcAft>
            <a:buChar char="•"/>
          </a:pPr>
          <a:r>
            <a:rPr lang="en-US" sz="2000" kern="1200" dirty="0" err="1">
              <a:latin typeface="Times New Roman" panose="02020603050405020304" pitchFamily="18" charset="0"/>
              <a:cs typeface="Times New Roman" panose="02020603050405020304" pitchFamily="18" charset="0"/>
            </a:rPr>
            <a:t>Thực</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hiện</a:t>
          </a:r>
          <a:r>
            <a:rPr lang="en-US" sz="2000" kern="1200" dirty="0">
              <a:latin typeface="Times New Roman" panose="02020603050405020304" pitchFamily="18" charset="0"/>
              <a:cs typeface="Times New Roman" panose="02020603050405020304" pitchFamily="18" charset="0"/>
            </a:rPr>
            <a:t> song </a:t>
          </a:r>
          <a:r>
            <a:rPr lang="en-US" sz="2000" kern="1200" dirty="0" err="1">
              <a:latin typeface="Times New Roman" panose="02020603050405020304" pitchFamily="18" charset="0"/>
              <a:cs typeface="Times New Roman" panose="02020603050405020304" pitchFamily="18" charset="0"/>
            </a:rPr>
            <a:t>song</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các</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câu</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lệnh</a:t>
          </a:r>
          <a:endParaRPr lang="en-US" sz="2000" kern="1200" dirty="0">
            <a:latin typeface="Times New Roman" panose="02020603050405020304" pitchFamily="18" charset="0"/>
            <a:cs typeface="Times New Roman" panose="02020603050405020304" pitchFamily="18" charset="0"/>
          </a:endParaRPr>
        </a:p>
      </dsp:txBody>
      <dsp:txXfrm>
        <a:off x="3072383" y="2826226"/>
        <a:ext cx="6528816" cy="850568"/>
      </dsp:txXfrm>
    </dsp:sp>
  </dsp:spTree>
</dsp:drawing>
</file>

<file path=ppt/diagrams/layout1.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2A6BBB-7D16-4B06-BCB6-303DDBC0BD18}" type="datetimeFigureOut">
              <a:rPr lang="en-US" smtClean="0"/>
              <a:t>4/7/2022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66293A-217D-4804-8734-B03A4D8D84A3}" type="slidenum">
              <a:rPr lang="en-US" smtClean="0"/>
              <a:t>‹#›</a:t>
            </a:fld>
            <a:endParaRPr lang="en-US"/>
          </a:p>
        </p:txBody>
      </p:sp>
    </p:spTree>
    <p:extLst>
      <p:ext uri="{BB962C8B-B14F-4D97-AF65-F5344CB8AC3E}">
        <p14:creationId xmlns:p14="http://schemas.microsoft.com/office/powerpoint/2010/main" val="2073863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66293A-217D-4804-8734-B03A4D8D84A3}" type="slidenum">
              <a:rPr lang="en-US" smtClean="0"/>
              <a:t>3</a:t>
            </a:fld>
            <a:endParaRPr lang="en-US"/>
          </a:p>
        </p:txBody>
      </p:sp>
    </p:spTree>
    <p:extLst>
      <p:ext uri="{BB962C8B-B14F-4D97-AF65-F5344CB8AC3E}">
        <p14:creationId xmlns:p14="http://schemas.microsoft.com/office/powerpoint/2010/main" val="17049868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lang="vi-VN" sz="1200" b="0" i="0" kern="1200" dirty="0">
                <a:solidFill>
                  <a:schemeClr val="tx1"/>
                </a:solidFill>
                <a:effectLst/>
                <a:latin typeface="+mn-lt"/>
                <a:ea typeface="+mn-ea"/>
                <a:cs typeface="+mn-cs"/>
              </a:rPr>
              <a:t>Trong Linux, có lệnh kill. Kill được sử dụng để gửi tín hiệu đến một quá trình. Tín hiệu được sử dụng phổ biến nhất là "chấm dứt" (SIGTERM) hoặc "giết" (SIGKILL). Tuy nhiên, còn nhiều hơn nữa. Dưới đây là một số ví dụ. Danh sách đầy đủ có thể được hiển thị với </a:t>
            </a:r>
            <a:r>
              <a:rPr lang="vi-VN" sz="1200" b="1" i="0" kern="1200" dirty="0">
                <a:solidFill>
                  <a:schemeClr val="tx1"/>
                </a:solidFill>
                <a:effectLst/>
                <a:latin typeface="+mn-lt"/>
                <a:ea typeface="+mn-ea"/>
                <a:cs typeface="+mn-cs"/>
              </a:rPr>
              <a:t>kill -L</a:t>
            </a:r>
            <a:r>
              <a:rPr lang="vi-VN" sz="1200" b="0"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Có</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tổng</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cộng</a:t>
            </a:r>
            <a:r>
              <a:rPr lang="en-US" sz="1200" b="0" i="0" kern="1200" baseline="0" dirty="0">
                <a:solidFill>
                  <a:schemeClr val="tx1"/>
                </a:solidFill>
                <a:effectLst/>
                <a:latin typeface="+mn-lt"/>
                <a:ea typeface="+mn-ea"/>
                <a:cs typeface="+mn-cs"/>
              </a:rPr>
              <a:t> 63 </a:t>
            </a:r>
            <a:r>
              <a:rPr lang="en-US" sz="1200" b="0" i="0" kern="1200" baseline="0" dirty="0" err="1">
                <a:solidFill>
                  <a:schemeClr val="tx1"/>
                </a:solidFill>
                <a:effectLst/>
                <a:latin typeface="+mn-lt"/>
                <a:ea typeface="+mn-ea"/>
                <a:cs typeface="+mn-cs"/>
              </a:rPr>
              <a:t>tín</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hiệu</a:t>
            </a:r>
            <a:endParaRPr lang="en-US" sz="1200" b="0" i="0" kern="1200" baseline="0" dirty="0">
              <a:solidFill>
                <a:schemeClr val="tx1"/>
              </a:solidFill>
              <a:effectLst/>
              <a:latin typeface="+mn-lt"/>
              <a:ea typeface="+mn-ea"/>
              <a:cs typeface="+mn-cs"/>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dirty="0" err="1"/>
              <a:t>Killall</a:t>
            </a:r>
            <a:r>
              <a:rPr lang="en-US" dirty="0"/>
              <a:t> Kill processes by name.</a:t>
            </a:r>
          </a:p>
          <a:p>
            <a:pPr marL="0" marR="0" lvl="0" indent="0" algn="just" defTabSz="914400" rtl="0" eaLnBrk="0" fontAlgn="base" latinLnBrk="0" hangingPunct="0">
              <a:lnSpc>
                <a:spcPct val="100000"/>
              </a:lnSpc>
              <a:spcBef>
                <a:spcPct val="0"/>
              </a:spcBef>
              <a:spcAft>
                <a:spcPct val="0"/>
              </a:spcAft>
              <a:buClrTx/>
              <a:buSzTx/>
              <a:buFontTx/>
              <a:buNone/>
              <a:tabLst/>
            </a:pPr>
            <a:r>
              <a:rPr lang="en-US" dirty="0" err="1"/>
              <a:t>Xkill</a:t>
            </a:r>
            <a:r>
              <a:rPr lang="en-US" dirty="0"/>
              <a:t> Kill a client by its X resource.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effectLst/>
              <a:latin typeface="Times New Roman" panose="02020603050405020304" pitchFamily="18" charset="0"/>
              <a:cs typeface="Times New Roman" panose="02020603050405020304" pitchFamily="18" charset="0"/>
            </a:endParaRPr>
          </a:p>
          <a:p>
            <a:r>
              <a:rPr lang="vi-VN" sz="1200" b="1" i="0" kern="1200" dirty="0">
                <a:solidFill>
                  <a:schemeClr val="tx1"/>
                </a:solidFill>
                <a:effectLst/>
                <a:latin typeface="+mn-lt"/>
                <a:ea typeface="+mn-ea"/>
                <a:cs typeface="+mn-cs"/>
              </a:rPr>
              <a:t>PKILL</a:t>
            </a:r>
          </a:p>
          <a:p>
            <a:r>
              <a:rPr lang="vi-VN" sz="1200" b="0" i="0" kern="1200" dirty="0">
                <a:solidFill>
                  <a:schemeClr val="tx1"/>
                </a:solidFill>
                <a:effectLst/>
                <a:latin typeface="+mn-lt"/>
                <a:ea typeface="+mn-ea"/>
                <a:cs typeface="+mn-cs"/>
              </a:rPr>
              <a:t>Pkill lệnh tương tự như pgrep ở mức nó có thể tìm kiếm theo tên. Điều này có nghĩa là bạn phải rất cẩn thận khi sử dụng pkill. </a:t>
            </a:r>
          </a:p>
        </p:txBody>
      </p:sp>
      <p:sp>
        <p:nvSpPr>
          <p:cNvPr id="4" name="Slide Number Placeholder 3"/>
          <p:cNvSpPr>
            <a:spLocks noGrp="1"/>
          </p:cNvSpPr>
          <p:nvPr>
            <p:ph type="sldNum" sz="quarter" idx="10"/>
          </p:nvPr>
        </p:nvSpPr>
        <p:spPr/>
        <p:txBody>
          <a:bodyPr/>
          <a:lstStyle/>
          <a:p>
            <a:fld id="{C766293A-217D-4804-8734-B03A4D8D84A3}" type="slidenum">
              <a:rPr lang="en-US" smtClean="0"/>
              <a:t>14</a:t>
            </a:fld>
            <a:endParaRPr lang="en-US"/>
          </a:p>
        </p:txBody>
      </p:sp>
    </p:spTree>
    <p:extLst>
      <p:ext uri="{BB962C8B-B14F-4D97-AF65-F5344CB8AC3E}">
        <p14:creationId xmlns:p14="http://schemas.microsoft.com/office/powerpoint/2010/main" val="2171152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766293A-217D-4804-8734-B03A4D8D84A3}" type="slidenum">
              <a:rPr lang="en-US" smtClean="0"/>
              <a:t>15</a:t>
            </a:fld>
            <a:endParaRPr lang="en-US"/>
          </a:p>
        </p:txBody>
      </p:sp>
    </p:spTree>
    <p:extLst>
      <p:ext uri="{BB962C8B-B14F-4D97-AF65-F5344CB8AC3E}">
        <p14:creationId xmlns:p14="http://schemas.microsoft.com/office/powerpoint/2010/main" val="23787136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766293A-217D-4804-8734-B03A4D8D84A3}" type="slidenum">
              <a:rPr lang="en-US" smtClean="0"/>
              <a:t>16</a:t>
            </a:fld>
            <a:endParaRPr lang="en-US"/>
          </a:p>
        </p:txBody>
      </p:sp>
    </p:spTree>
    <p:extLst>
      <p:ext uri="{BB962C8B-B14F-4D97-AF65-F5344CB8AC3E}">
        <p14:creationId xmlns:p14="http://schemas.microsoft.com/office/powerpoint/2010/main" val="26887951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vi-VN" altLang="en-US" sz="1200" b="0" i="0" u="none" strike="noStrike" cap="none" normalizeH="0" baseline="0" dirty="0">
                <a:ln>
                  <a:noFill/>
                </a:ln>
                <a:effectLst/>
                <a:latin typeface="Times New Roman" panose="02020603050405020304" pitchFamily="18" charset="0"/>
                <a:cs typeface="Times New Roman" panose="02020603050405020304" pitchFamily="18" charset="0"/>
              </a:rPr>
              <a:t>Các tác vụ tự động được gọi là gì trong Linux</a:t>
            </a:r>
            <a:r>
              <a:rPr kumimoji="0" lang="en-US" altLang="en-US" sz="12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vi-VN" altLang="en-US" sz="1200" b="0" i="0" u="none" strike="noStrike" cap="none" normalizeH="0" baseline="0" dirty="0">
                <a:ln>
                  <a:noFill/>
                </a:ln>
                <a:effectLst/>
                <a:latin typeface="Times New Roman" panose="02020603050405020304" pitchFamily="18" charset="0"/>
                <a:cs typeface="Times New Roman" panose="02020603050405020304" pitchFamily="18" charset="0"/>
              </a:rPr>
              <a:t>?Source: https://frameboxxindore.com/linux/what-is-a-task-in-linux.html</a:t>
            </a:r>
            <a:endParaRPr kumimoji="0" lang="en-US" altLang="en-US" sz="12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vi-VN" altLang="en-US" sz="1200" b="0" i="0" u="none" strike="noStrike" cap="none" normalizeH="0" baseline="0" dirty="0">
                <a:ln>
                  <a:noFill/>
                </a:ln>
                <a:effectLst/>
                <a:latin typeface="Times New Roman" panose="02020603050405020304" pitchFamily="18" charset="0"/>
                <a:cs typeface="Times New Roman" panose="02020603050405020304" pitchFamily="18" charset="0"/>
              </a:rPr>
              <a:t>Nhiệm vụ được tạo thành từ các hành động hoặc các bước. Quy trình là một mô tả cấp trên của một loạt các bước chính cần thiết để hoàn thành một mục tiêu. Các quy trình thường được tạo thành từ các thủ tục hoặc nhiệm vụ. Một nhiệm vụ là một cách khác để mô tả một thủ tục.Source: https://frameboxxindore.com/linux/what-is-a-task-in-linux.html</a:t>
            </a:r>
            <a:endParaRPr kumimoji="0" lang="en-US" altLang="en-US" sz="12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766293A-217D-4804-8734-B03A4D8D84A3}" type="slidenum">
              <a:rPr lang="en-US" smtClean="0"/>
              <a:t>17</a:t>
            </a:fld>
            <a:endParaRPr lang="en-US"/>
          </a:p>
        </p:txBody>
      </p:sp>
    </p:spTree>
    <p:extLst>
      <p:ext uri="{BB962C8B-B14F-4D97-AF65-F5344CB8AC3E}">
        <p14:creationId xmlns:p14="http://schemas.microsoft.com/office/powerpoint/2010/main" val="3821860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a:solidFill>
                  <a:schemeClr val="tx1"/>
                </a:solidFill>
                <a:effectLst/>
                <a:latin typeface="+mn-lt"/>
                <a:ea typeface="+mn-ea"/>
                <a:cs typeface="+mn-cs"/>
              </a:rPr>
              <a:t>Lệnh top là một trong những lệnh cực kì quạn trọng với chúng ta khi sử dụng hệ thống linux. Quản trị được các thông số, CPU, RAM, I/O, các tiến trình đang hoạt động trên hệ thống.</a:t>
            </a:r>
          </a:p>
          <a:p>
            <a:r>
              <a:rPr lang="vi-VN" sz="1200" b="0" i="0" kern="1200" dirty="0">
                <a:solidFill>
                  <a:schemeClr val="tx1"/>
                </a:solidFill>
                <a:effectLst/>
                <a:latin typeface="+mn-lt"/>
                <a:ea typeface="+mn-ea"/>
                <a:cs typeface="+mn-cs"/>
              </a:rPr>
              <a:t>Lệnh trên giúp chúng ta có thể giám sát hệ thống của mình một cách chuyên nghiệp và nắm rõ từng thông tin của hệ thống. Lệnh top tương tự Task manager trên windows.</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top -p20881 -p20882 -p20895 -p20896</a:t>
            </a:r>
            <a:endParaRPr lang="vi-VN" sz="1200" b="0" i="0" kern="1200" dirty="0">
              <a:solidFill>
                <a:schemeClr val="tx1"/>
              </a:solidFill>
              <a:effectLst/>
              <a:latin typeface="+mn-lt"/>
              <a:ea typeface="+mn-ea"/>
              <a:cs typeface="+mn-cs"/>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effectLst/>
              <a:latin typeface="Times New Roman" panose="02020603050405020304" pitchFamily="18" charset="0"/>
              <a:cs typeface="Times New Roman" panose="02020603050405020304" pitchFamily="18" charset="0"/>
            </a:endParaRPr>
          </a:p>
          <a:p>
            <a:r>
              <a:rPr lang="vi-VN" sz="1200" b="1" i="0" kern="1200" dirty="0">
                <a:solidFill>
                  <a:schemeClr val="tx1"/>
                </a:solidFill>
                <a:effectLst/>
                <a:latin typeface="+mn-lt"/>
                <a:ea typeface="+mn-ea"/>
                <a:cs typeface="+mn-cs"/>
              </a:rPr>
              <a:t>Dòng 1: Liên quan đến thời gian của Server</a:t>
            </a:r>
            <a:endParaRPr lang="vi-VN" sz="1200" b="0" i="0" kern="1200" dirty="0">
              <a:solidFill>
                <a:schemeClr val="tx1"/>
              </a:solidFill>
              <a:effectLst/>
              <a:latin typeface="+mn-lt"/>
              <a:ea typeface="+mn-ea"/>
              <a:cs typeface="+mn-cs"/>
            </a:endParaRPr>
          </a:p>
          <a:p>
            <a:r>
              <a:rPr lang="vi-VN" sz="1200" b="0" i="0" kern="1200" dirty="0">
                <a:solidFill>
                  <a:schemeClr val="tx1"/>
                </a:solidFill>
                <a:effectLst/>
                <a:latin typeface="+mn-lt"/>
                <a:ea typeface="+mn-ea"/>
                <a:cs typeface="+mn-cs"/>
              </a:rPr>
              <a:t>19:43:49Thời gian hoạt động hiện tại1 dayThời gian uptime2 usersSố lượng userLoad averageThời gian CPU load trung bình 1/5/15 phút. 0.02: 1 phút, 0.05: 5 phút, 0.05: 15 phút</a:t>
            </a:r>
          </a:p>
          <a:p>
            <a:r>
              <a:rPr lang="vi-VN" sz="1200" b="1" i="0" kern="1200" dirty="0">
                <a:solidFill>
                  <a:schemeClr val="tx1"/>
                </a:solidFill>
                <a:effectLst/>
                <a:latin typeface="+mn-lt"/>
                <a:ea typeface="+mn-ea"/>
                <a:cs typeface="+mn-cs"/>
              </a:rPr>
              <a:t>Dòng 2: Liên quan đến thông tin của tiến trình</a:t>
            </a:r>
            <a:endParaRPr lang="vi-VN" sz="1200" b="0" i="0" kern="1200" dirty="0">
              <a:solidFill>
                <a:schemeClr val="tx1"/>
              </a:solidFill>
              <a:effectLst/>
              <a:latin typeface="+mn-lt"/>
              <a:ea typeface="+mn-ea"/>
              <a:cs typeface="+mn-cs"/>
            </a:endParaRPr>
          </a:p>
          <a:p>
            <a:r>
              <a:rPr lang="vi-VN" sz="1200" b="0" i="0" kern="1200" dirty="0">
                <a:solidFill>
                  <a:schemeClr val="tx1"/>
                </a:solidFill>
                <a:effectLst/>
                <a:latin typeface="+mn-lt"/>
                <a:ea typeface="+mn-ea"/>
                <a:cs typeface="+mn-cs"/>
              </a:rPr>
              <a:t>164 totalTổng số tiến trình đang ở chế độ active1 runningSố tiến trình đang chạy163 sleepingSố tiến trình đang ở chế độ ngủ0 stoppedSố tiến trình đang stop0 zombieSố tiến trình chờ stop từ tiến trình khác</a:t>
            </a:r>
          </a:p>
          <a:p>
            <a:r>
              <a:rPr lang="vi-VN" sz="1200" b="1" i="0" kern="1200" dirty="0">
                <a:solidFill>
                  <a:schemeClr val="tx1"/>
                </a:solidFill>
                <a:effectLst/>
                <a:latin typeface="+mn-lt"/>
                <a:ea typeface="+mn-ea"/>
                <a:cs typeface="+mn-cs"/>
              </a:rPr>
              <a:t>Dòng 3: Liên quan đến thông tin CPU</a:t>
            </a:r>
            <a:endParaRPr lang="vi-VN" sz="1200" b="0" i="0" kern="1200" dirty="0">
              <a:solidFill>
                <a:schemeClr val="tx1"/>
              </a:solidFill>
              <a:effectLst/>
              <a:latin typeface="+mn-lt"/>
              <a:ea typeface="+mn-ea"/>
              <a:cs typeface="+mn-cs"/>
            </a:endParaRPr>
          </a:p>
          <a:p>
            <a:r>
              <a:rPr lang="vi-VN" sz="1200" b="0" i="0" kern="1200" dirty="0">
                <a:solidFill>
                  <a:schemeClr val="tx1"/>
                </a:solidFill>
                <a:effectLst/>
                <a:latin typeface="+mn-lt"/>
                <a:ea typeface="+mn-ea"/>
                <a:cs typeface="+mn-cs"/>
              </a:rPr>
              <a:t>0.0%us%CPU được dùng cho từng tiến trình của user0.3%sy%CPU được dùng cho từng tiến trình của hệ thống0.0%ni%CPU được dùng để cấu hình các giá trị99.7%id%CPU ở trạng thái nghỉ0.0%wa%CPU đang chờ trong thời gian chờ I/O0.0%hi%CPU được dùng cho phần cứng khi bị gián đoạn0.0%si%CPU được dùng cho phần mềm khi bị gián đoạn0.0%st%CPU ảo chờ đợi CPU thực xử lý các tiến trình</a:t>
            </a:r>
          </a:p>
          <a:p>
            <a:r>
              <a:rPr lang="vi-VN" sz="1200" b="1" i="0" kern="1200" dirty="0">
                <a:solidFill>
                  <a:schemeClr val="tx1"/>
                </a:solidFill>
                <a:effectLst/>
                <a:latin typeface="+mn-lt"/>
                <a:ea typeface="+mn-ea"/>
                <a:cs typeface="+mn-cs"/>
              </a:rPr>
              <a:t>Dòng 4: Liên quan đến thông tin RAM</a:t>
            </a:r>
            <a:endParaRPr lang="vi-VN" sz="1200" b="0" i="0" kern="1200" dirty="0">
              <a:solidFill>
                <a:schemeClr val="tx1"/>
              </a:solidFill>
              <a:effectLst/>
              <a:latin typeface="+mn-lt"/>
              <a:ea typeface="+mn-ea"/>
              <a:cs typeface="+mn-cs"/>
            </a:endParaRPr>
          </a:p>
          <a:p>
            <a:r>
              <a:rPr lang="vi-VN" sz="1200" b="0" i="0" kern="1200" dirty="0">
                <a:solidFill>
                  <a:schemeClr val="tx1"/>
                </a:solidFill>
                <a:effectLst/>
                <a:latin typeface="+mn-lt"/>
                <a:ea typeface="+mn-ea"/>
                <a:cs typeface="+mn-cs"/>
              </a:rPr>
              <a:t>1863224k totalTổng dung lượng RAM282728k usedDung lượng RAM đang được sử dụng1200868k freeDung lượng RAM free379628k buffersDung lượng Buffers</a:t>
            </a:r>
          </a:p>
          <a:p>
            <a:r>
              <a:rPr lang="vi-VN" sz="1200" b="1" i="0" kern="1200" dirty="0">
                <a:solidFill>
                  <a:schemeClr val="tx1"/>
                </a:solidFill>
                <a:effectLst/>
                <a:latin typeface="+mn-lt"/>
                <a:ea typeface="+mn-ea"/>
                <a:cs typeface="+mn-cs"/>
              </a:rPr>
              <a:t>Dòng 5: Liên quan đến thông tin Swap</a:t>
            </a:r>
            <a:endParaRPr lang="vi-VN" sz="1200" b="0" i="0" kern="1200" dirty="0">
              <a:solidFill>
                <a:schemeClr val="tx1"/>
              </a:solidFill>
              <a:effectLst/>
              <a:latin typeface="+mn-lt"/>
              <a:ea typeface="+mn-ea"/>
              <a:cs typeface="+mn-cs"/>
            </a:endParaRPr>
          </a:p>
          <a:p>
            <a:r>
              <a:rPr lang="vi-VN" sz="1200" b="0" i="0" kern="1200" dirty="0">
                <a:solidFill>
                  <a:schemeClr val="tx1"/>
                </a:solidFill>
                <a:effectLst/>
                <a:latin typeface="+mn-lt"/>
                <a:ea typeface="+mn-ea"/>
                <a:cs typeface="+mn-cs"/>
              </a:rPr>
              <a:t>2097148k totalTổng dung lượng Swap0k usedDung lượng Swap Ram đang sử dụng2097148k freeDung lương Swap free1333080k cachedTổng cache memory bởi hệ thống</a:t>
            </a:r>
          </a:p>
          <a:p>
            <a:r>
              <a:rPr lang="vi-VN" sz="1200" b="1" i="0" kern="1200" dirty="0">
                <a:solidFill>
                  <a:schemeClr val="tx1"/>
                </a:solidFill>
                <a:effectLst/>
                <a:latin typeface="+mn-lt"/>
                <a:ea typeface="+mn-ea"/>
                <a:cs typeface="+mn-cs"/>
              </a:rPr>
              <a:t>Dòng 6: Các tham số của các tiến trình đang hoạt động</a:t>
            </a:r>
            <a:endParaRPr lang="vi-VN" sz="1200" b="0" i="0" kern="1200" dirty="0">
              <a:solidFill>
                <a:schemeClr val="tx1"/>
              </a:solidFill>
              <a:effectLst/>
              <a:latin typeface="+mn-lt"/>
              <a:ea typeface="+mn-ea"/>
              <a:cs typeface="+mn-cs"/>
            </a:endParaRPr>
          </a:p>
          <a:p>
            <a:r>
              <a:rPr lang="vi-VN" sz="1200" b="0" i="0" kern="1200" dirty="0">
                <a:solidFill>
                  <a:schemeClr val="tx1"/>
                </a:solidFill>
                <a:effectLst/>
                <a:latin typeface="+mn-lt"/>
                <a:ea typeface="+mn-ea"/>
                <a:cs typeface="+mn-cs"/>
              </a:rPr>
              <a:t>PID – 120949Mã ID của tiến trìnhUSER – rootUser root đang thực thi tiến trìnhPR – 20Độ ưu tiên của tiến trìnhNI – 0Giá trị nice value của tiến trìnhVIRT - 0mDung lượng Ram ảo thực hiện cho 1 tiến trìnhRES - 0mDung lượng RAM thực chạy 1 tiến trìnhSHR – 0Dung lượng RAM share cho 1 tiến trìnhS – STrạng thái tiến trình đang hoạt động%CPU – 0.3%CPU được sử dụng cho tiến trình%MEM – 0.0%MEM được dùng sử dụng cho tiến trìnhTIME+ - 0:00.98Tổng thời gian thực hiện cho tiến trìnhCOMMANDTên tiến trình</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766293A-217D-4804-8734-B03A4D8D84A3}" type="slidenum">
              <a:rPr lang="en-US" smtClean="0"/>
              <a:t>18</a:t>
            </a:fld>
            <a:endParaRPr lang="en-US"/>
          </a:p>
        </p:txBody>
      </p:sp>
    </p:spTree>
    <p:extLst>
      <p:ext uri="{BB962C8B-B14F-4D97-AF65-F5344CB8AC3E}">
        <p14:creationId xmlns:p14="http://schemas.microsoft.com/office/powerpoint/2010/main" val="135325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766293A-217D-4804-8734-B03A4D8D84A3}" type="slidenum">
              <a:rPr lang="en-US" smtClean="0"/>
              <a:t>19</a:t>
            </a:fld>
            <a:endParaRPr lang="en-US"/>
          </a:p>
        </p:txBody>
      </p:sp>
    </p:spTree>
    <p:extLst>
      <p:ext uri="{BB962C8B-B14F-4D97-AF65-F5344CB8AC3E}">
        <p14:creationId xmlns:p14="http://schemas.microsoft.com/office/powerpoint/2010/main" val="1416059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vi-VN" sz="1200" b="0" i="0" kern="1200" dirty="0">
                <a:solidFill>
                  <a:schemeClr val="tx1"/>
                </a:solidFill>
                <a:effectLst/>
                <a:latin typeface="+mn-lt"/>
                <a:ea typeface="+mn-ea"/>
                <a:cs typeface="+mn-cs"/>
              </a:rPr>
              <a:t>Trên linux rất hay dùng các lệnh ghép lại với nhau để tiết kiệm thời gian gõ lệnh và lọc bớt kết quả hiển thị ra màn hình. Theo đó output của lệnh A sẽ là đầu vào cho lệnh B xử lý. Hai hay nhiều lệnh ghép lại với nhau theo cách này gọi là cơ chế </a:t>
            </a:r>
            <a:r>
              <a:rPr lang="vi-VN" sz="1200" b="1" i="0" kern="1200" dirty="0">
                <a:solidFill>
                  <a:schemeClr val="tx1"/>
                </a:solidFill>
                <a:effectLst/>
                <a:latin typeface="+mn-lt"/>
                <a:ea typeface="+mn-ea"/>
                <a:cs typeface="+mn-cs"/>
              </a:rPr>
              <a:t>ống dẫn (</a:t>
            </a:r>
            <a:r>
              <a:rPr lang="vi-VN" sz="1200" b="1" i="1" kern="1200" dirty="0">
                <a:solidFill>
                  <a:schemeClr val="tx1"/>
                </a:solidFill>
                <a:effectLst/>
                <a:latin typeface="+mn-lt"/>
                <a:ea typeface="+mn-ea"/>
                <a:cs typeface="+mn-cs"/>
              </a:rPr>
              <a:t>pipe</a:t>
            </a:r>
            <a:r>
              <a:rPr lang="vi-VN" sz="1200" b="1" i="0" kern="1200" dirty="0">
                <a:solidFill>
                  <a:schemeClr val="tx1"/>
                </a:solidFill>
                <a:effectLst/>
                <a:latin typeface="+mn-lt"/>
                <a:ea typeface="+mn-ea"/>
                <a:cs typeface="+mn-cs"/>
              </a:rPr>
              <a:t>)</a:t>
            </a:r>
            <a:r>
              <a:rPr lang="vi-VN" sz="1200" b="0" i="0" kern="1200" dirty="0">
                <a:solidFill>
                  <a:schemeClr val="tx1"/>
                </a:solidFill>
                <a:effectLst/>
                <a:latin typeface="+mn-lt"/>
                <a:ea typeface="+mn-ea"/>
                <a:cs typeface="+mn-cs"/>
              </a:rPr>
              <a:t>. Luồng dữ liệu chạy tuần tự qua các lệnh xử lý như kiểu nước chảy qua ống dẫn theo một chiều vậy.</a:t>
            </a:r>
          </a:p>
          <a:p>
            <a:pPr fontAlgn="base"/>
            <a:r>
              <a:rPr lang="vi-VN" sz="1200" b="0" i="0" kern="1200" dirty="0">
                <a:solidFill>
                  <a:schemeClr val="tx1"/>
                </a:solidFill>
                <a:effectLst/>
                <a:latin typeface="+mn-lt"/>
                <a:ea typeface="+mn-ea"/>
                <a:cs typeface="+mn-cs"/>
              </a:rPr>
              <a:t>Để tạo một ống dẫn, bạn chỉ cần thêm dấu gạch đứng | vào giữa hai lệnh.</a:t>
            </a:r>
          </a:p>
          <a:p>
            <a:pPr fontAlgn="base"/>
            <a:r>
              <a:rPr lang="vi-VN" sz="1200" b="0" i="0" kern="1200" dirty="0">
                <a:solidFill>
                  <a:schemeClr val="tx1"/>
                </a:solidFill>
                <a:effectLst/>
                <a:latin typeface="+mn-lt"/>
                <a:ea typeface="+mn-ea"/>
                <a:cs typeface="+mn-cs"/>
              </a:rPr>
              <a:t>Khi một chương trình lấy input từ một chương trình khác, thực hiện vài thao tác trên dữ liệu input này rồi ghi kết quả ra màn hình, nó được gọi là cơ chế </a:t>
            </a:r>
            <a:r>
              <a:rPr lang="vi-VN" sz="1200" b="1" i="0" kern="1200" dirty="0">
                <a:solidFill>
                  <a:schemeClr val="tx1"/>
                </a:solidFill>
                <a:effectLst/>
                <a:latin typeface="+mn-lt"/>
                <a:ea typeface="+mn-ea"/>
                <a:cs typeface="+mn-cs"/>
              </a:rPr>
              <a:t>lọc (filter)</a:t>
            </a:r>
            <a:r>
              <a:rPr lang="vi-VN" sz="1200" b="0" i="0" kern="1200" dirty="0">
                <a:solidFill>
                  <a:schemeClr val="tx1"/>
                </a:solidFill>
                <a:effectLst/>
                <a:latin typeface="+mn-lt"/>
                <a:ea typeface="+mn-ea"/>
                <a:cs typeface="+mn-cs"/>
              </a:rPr>
              <a:t>. Kết quả in ra có thể là màn hình hay file ... trên linux nó gọi là đầu ra chuẩn (</a:t>
            </a:r>
            <a:r>
              <a:rPr lang="vi-VN" sz="1200" b="0" i="1" kern="1200" dirty="0">
                <a:solidFill>
                  <a:schemeClr val="tx1"/>
                </a:solidFill>
                <a:effectLst/>
                <a:latin typeface="+mn-lt"/>
                <a:ea typeface="+mn-ea"/>
                <a:cs typeface="+mn-cs"/>
              </a:rPr>
              <a:t>standard output</a:t>
            </a:r>
            <a:r>
              <a:rPr lang="vi-VN" sz="1200" b="0" i="0" kern="1200" dirty="0">
                <a:solidFill>
                  <a:schemeClr val="tx1"/>
                </a:solidFill>
                <a:effectLst/>
                <a:latin typeface="+mn-lt"/>
                <a:ea typeface="+mn-ea"/>
                <a:cs typeface="+mn-cs"/>
              </a:rPr>
              <a:t>) khái niệm này mình sẽ giải thích trong một bài khác. Cơ chế này là một ống dẫn nhưng cụ thể hơn là lệnh chạy sau đã thực hiện sửa đổi kết quả đầu ra của lệnh trước, ví dụ như lọc bớt theo ký tự trùng.</a:t>
            </a:r>
          </a:p>
          <a:p>
            <a:pPr marL="0" marR="0" lvl="0" indent="0" algn="just" defTabSz="914400" rtl="0" eaLnBrk="0" fontAlgn="base" latinLnBrk="0" hangingPunct="0">
              <a:lnSpc>
                <a:spcPct val="100000"/>
              </a:lnSpc>
              <a:spcBef>
                <a:spcPct val="0"/>
              </a:spcBef>
              <a:spcAft>
                <a:spcPct val="0"/>
              </a:spcAft>
              <a:buClrTx/>
              <a:buSzTx/>
              <a:buFontTx/>
              <a:buNone/>
              <a:tabLst/>
            </a:pPr>
            <a:r>
              <a:rPr lang="vi-VN" sz="1200" b="0" i="0" kern="1200" dirty="0">
                <a:solidFill>
                  <a:schemeClr val="tx1"/>
                </a:solidFill>
                <a:effectLst/>
                <a:latin typeface="+mn-lt"/>
                <a:ea typeface="+mn-ea"/>
                <a:cs typeface="+mn-cs"/>
              </a:rPr>
              <a:t>Ngoài ra, hệ thống cung cấp hàm pipe() để tạo đường ống có khả năng đọc / ghi. Sau khi tạo ra, có thể dùng đường ống để giao tiếp giữa hai tiến trình. Đọc / ghi đường ống hoàn toàn tương đương với đọc / ghi file</a:t>
            </a:r>
            <a:endParaRPr kumimoji="0" lang="en-US" altLang="en-US" sz="1200" b="0" i="0" u="none" strike="noStrike" cap="none" normalizeH="0" baseline="0" dirty="0">
              <a:ln>
                <a:noFill/>
              </a:ln>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766293A-217D-4804-8734-B03A4D8D84A3}" type="slidenum">
              <a:rPr lang="en-US" smtClean="0"/>
              <a:t>21</a:t>
            </a:fld>
            <a:endParaRPr lang="en-US"/>
          </a:p>
        </p:txBody>
      </p:sp>
    </p:spTree>
    <p:extLst>
      <p:ext uri="{BB962C8B-B14F-4D97-AF65-F5344CB8AC3E}">
        <p14:creationId xmlns:p14="http://schemas.microsoft.com/office/powerpoint/2010/main" val="31786614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vi-VN" sz="1200" b="0" i="0" kern="1200" dirty="0">
                <a:solidFill>
                  <a:schemeClr val="tx1"/>
                </a:solidFill>
                <a:effectLst/>
                <a:latin typeface="+mn-lt"/>
                <a:ea typeface="+mn-ea"/>
                <a:cs typeface="+mn-cs"/>
              </a:rPr>
              <a:t>Trên linux rất hay dùng các lệnh ghép lại với nhau để tiết kiệm thời gian gõ lệnh và lọc bớt kết quả hiển thị ra màn hình. Theo đó output của lệnh A sẽ là đầu vào cho lệnh B xử lý. Hai hay nhiều lệnh ghép lại với nhau theo cách này gọi là cơ chế </a:t>
            </a:r>
            <a:r>
              <a:rPr lang="vi-VN" sz="1200" b="1" i="0" kern="1200" dirty="0">
                <a:solidFill>
                  <a:schemeClr val="tx1"/>
                </a:solidFill>
                <a:effectLst/>
                <a:latin typeface="+mn-lt"/>
                <a:ea typeface="+mn-ea"/>
                <a:cs typeface="+mn-cs"/>
              </a:rPr>
              <a:t>ống dẫn (</a:t>
            </a:r>
            <a:r>
              <a:rPr lang="vi-VN" sz="1200" b="1" i="1" kern="1200" dirty="0">
                <a:solidFill>
                  <a:schemeClr val="tx1"/>
                </a:solidFill>
                <a:effectLst/>
                <a:latin typeface="+mn-lt"/>
                <a:ea typeface="+mn-ea"/>
                <a:cs typeface="+mn-cs"/>
              </a:rPr>
              <a:t>pipe</a:t>
            </a:r>
            <a:r>
              <a:rPr lang="vi-VN" sz="1200" b="1" i="0" kern="1200" dirty="0">
                <a:solidFill>
                  <a:schemeClr val="tx1"/>
                </a:solidFill>
                <a:effectLst/>
                <a:latin typeface="+mn-lt"/>
                <a:ea typeface="+mn-ea"/>
                <a:cs typeface="+mn-cs"/>
              </a:rPr>
              <a:t>)</a:t>
            </a:r>
            <a:r>
              <a:rPr lang="vi-VN" sz="1200" b="0" i="0" kern="1200" dirty="0">
                <a:solidFill>
                  <a:schemeClr val="tx1"/>
                </a:solidFill>
                <a:effectLst/>
                <a:latin typeface="+mn-lt"/>
                <a:ea typeface="+mn-ea"/>
                <a:cs typeface="+mn-cs"/>
              </a:rPr>
              <a:t>. Luồng dữ liệu chạy tuần tự qua các lệnh xử lý như kiểu nước chảy qua ống dẫn theo một chiều vậy.</a:t>
            </a:r>
          </a:p>
          <a:p>
            <a:pPr fontAlgn="base"/>
            <a:r>
              <a:rPr lang="vi-VN" sz="1200" b="0" i="0" kern="1200" dirty="0">
                <a:solidFill>
                  <a:schemeClr val="tx1"/>
                </a:solidFill>
                <a:effectLst/>
                <a:latin typeface="+mn-lt"/>
                <a:ea typeface="+mn-ea"/>
                <a:cs typeface="+mn-cs"/>
              </a:rPr>
              <a:t>Để tạo một ống dẫn, bạn chỉ cần thêm dấu gạch đứng | vào giữa hai lệnh.</a:t>
            </a:r>
          </a:p>
          <a:p>
            <a:pPr fontAlgn="base"/>
            <a:r>
              <a:rPr lang="vi-VN" sz="1200" b="0" i="0" kern="1200" dirty="0">
                <a:solidFill>
                  <a:schemeClr val="tx1"/>
                </a:solidFill>
                <a:effectLst/>
                <a:latin typeface="+mn-lt"/>
                <a:ea typeface="+mn-ea"/>
                <a:cs typeface="+mn-cs"/>
              </a:rPr>
              <a:t>Khi một chương trình lấy input từ một chương trình khác, thực hiện vài thao tác trên dữ liệu input này rồi ghi kết quả ra màn hình, nó được gọi là cơ chế </a:t>
            </a:r>
            <a:r>
              <a:rPr lang="vi-VN" sz="1200" b="1" i="0" kern="1200" dirty="0">
                <a:solidFill>
                  <a:schemeClr val="tx1"/>
                </a:solidFill>
                <a:effectLst/>
                <a:latin typeface="+mn-lt"/>
                <a:ea typeface="+mn-ea"/>
                <a:cs typeface="+mn-cs"/>
              </a:rPr>
              <a:t>lọc (filter)</a:t>
            </a:r>
            <a:r>
              <a:rPr lang="vi-VN" sz="1200" b="0" i="0" kern="1200" dirty="0">
                <a:solidFill>
                  <a:schemeClr val="tx1"/>
                </a:solidFill>
                <a:effectLst/>
                <a:latin typeface="+mn-lt"/>
                <a:ea typeface="+mn-ea"/>
                <a:cs typeface="+mn-cs"/>
              </a:rPr>
              <a:t>. Kết quả in ra có thể là màn hình hay file ... trên linux nó gọi là đầu ra chuẩn (</a:t>
            </a:r>
            <a:r>
              <a:rPr lang="vi-VN" sz="1200" b="0" i="1" kern="1200" dirty="0">
                <a:solidFill>
                  <a:schemeClr val="tx1"/>
                </a:solidFill>
                <a:effectLst/>
                <a:latin typeface="+mn-lt"/>
                <a:ea typeface="+mn-ea"/>
                <a:cs typeface="+mn-cs"/>
              </a:rPr>
              <a:t>standard output</a:t>
            </a:r>
            <a:r>
              <a:rPr lang="vi-VN" sz="1200" b="0" i="0" kern="1200" dirty="0">
                <a:solidFill>
                  <a:schemeClr val="tx1"/>
                </a:solidFill>
                <a:effectLst/>
                <a:latin typeface="+mn-lt"/>
                <a:ea typeface="+mn-ea"/>
                <a:cs typeface="+mn-cs"/>
              </a:rPr>
              <a:t>) khái niệm này mình sẽ giải thích trong một bài khác. Cơ chế này là một ống dẫn nhưng cụ thể hơn là lệnh chạy sau đã thực hiện sửa đổi kết quả đầu ra của lệnh trước, ví dụ như lọc bớt theo ký tự trùng.</a:t>
            </a:r>
          </a:p>
          <a:p>
            <a:pPr marL="0" marR="0" lvl="0" indent="0" algn="just" defTabSz="914400" rtl="0" eaLnBrk="0" fontAlgn="base" latinLnBrk="0" hangingPunct="0">
              <a:lnSpc>
                <a:spcPct val="100000"/>
              </a:lnSpc>
              <a:spcBef>
                <a:spcPct val="0"/>
              </a:spcBef>
              <a:spcAft>
                <a:spcPct val="0"/>
              </a:spcAft>
              <a:buClrTx/>
              <a:buSzTx/>
              <a:buFontTx/>
              <a:buNone/>
              <a:tabLst/>
            </a:pPr>
            <a:r>
              <a:rPr lang="vi-VN" sz="1200" b="0" i="0" kern="1200" dirty="0">
                <a:solidFill>
                  <a:schemeClr val="tx1"/>
                </a:solidFill>
                <a:effectLst/>
                <a:latin typeface="+mn-lt"/>
                <a:ea typeface="+mn-ea"/>
                <a:cs typeface="+mn-cs"/>
              </a:rPr>
              <a:t>Ngoài ra, hệ thống cung cấp hàm pipe() để tạo đường ống có khả năng đọc / ghi. Sau khi tạo ra, có thể dùng đường ống để giao tiếp giữa hai tiến trình. Đọc / ghi đường ống hoàn toàn tương đương với đọc / ghi file</a:t>
            </a:r>
            <a:endParaRPr kumimoji="0" lang="en-US" altLang="en-US" sz="1200" b="0" i="0" u="none" strike="noStrike" cap="none" normalizeH="0" baseline="0" dirty="0">
              <a:ln>
                <a:noFill/>
              </a:ln>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766293A-217D-4804-8734-B03A4D8D84A3}" type="slidenum">
              <a:rPr lang="en-US" smtClean="0"/>
              <a:t>22</a:t>
            </a:fld>
            <a:endParaRPr lang="en-US"/>
          </a:p>
        </p:txBody>
      </p:sp>
    </p:spTree>
    <p:extLst>
      <p:ext uri="{BB962C8B-B14F-4D97-AF65-F5344CB8AC3E}">
        <p14:creationId xmlns:p14="http://schemas.microsoft.com/office/powerpoint/2010/main" val="31521830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66293A-217D-4804-8734-B03A4D8D84A3}" type="slidenum">
              <a:rPr lang="en-US" smtClean="0"/>
              <a:t>28</a:t>
            </a:fld>
            <a:endParaRPr lang="en-US"/>
          </a:p>
        </p:txBody>
      </p:sp>
    </p:spTree>
    <p:extLst>
      <p:ext uri="{BB962C8B-B14F-4D97-AF65-F5344CB8AC3E}">
        <p14:creationId xmlns:p14="http://schemas.microsoft.com/office/powerpoint/2010/main" val="26894043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a:solidFill>
                  <a:schemeClr val="tx1"/>
                </a:solidFill>
                <a:effectLst/>
                <a:latin typeface="+mn-lt"/>
                <a:ea typeface="+mn-ea"/>
                <a:cs typeface="+mn-cs"/>
              </a:rPr>
              <a:t>Tiến trình ( Process ) chỉ là sự thể hiện của một hoặc nhiều tác vụ liên quan đến sự thực thi trên máy tính của bạn. Nó không giống như một chương trình hoặc một lệnh. Một lệnh duy nhất thực sự có thể bắt đầu một số tiến trình cùng một lúc. Một số tiến trình độc lập với nhau và những tiến trình khác có liên quan. Lỗi của một tiến trình có thể ảnh hưởng hoặc không thể ảnh hưởng đến các tiến trình khác đang chạy trên hệ thống.</a:t>
            </a:r>
          </a:p>
          <a:p>
            <a:r>
              <a:rPr lang="vi-VN" sz="1200" b="0" i="0" kern="1200" dirty="0">
                <a:solidFill>
                  <a:schemeClr val="tx1"/>
                </a:solidFill>
                <a:effectLst/>
                <a:latin typeface="+mn-lt"/>
                <a:ea typeface="+mn-ea"/>
                <a:cs typeface="+mn-cs"/>
              </a:rPr>
              <a:t>Các tiến trình sử dụng nhiều tài nguyên hệ thống:bộ nhớ, CPU và các thiết bị ngoại vi, như máy in và màn hình,… Hệ điều hành (đặc biệt là nhân) chịu trách nhiệm phân bổ một phần thích hợp các tài nguyên này cho từng tiến trình và đảm bảo việc sử dụng hệ thống được tối ưu hóa tổng thể.</a:t>
            </a:r>
          </a:p>
          <a:p>
            <a:endParaRPr lang="en-US"/>
          </a:p>
        </p:txBody>
      </p:sp>
      <p:sp>
        <p:nvSpPr>
          <p:cNvPr id="4" name="Slide Number Placeholder 3"/>
          <p:cNvSpPr>
            <a:spLocks noGrp="1"/>
          </p:cNvSpPr>
          <p:nvPr>
            <p:ph type="sldNum" sz="quarter" idx="10"/>
          </p:nvPr>
        </p:nvSpPr>
        <p:spPr/>
        <p:txBody>
          <a:bodyPr/>
          <a:lstStyle/>
          <a:p>
            <a:fld id="{C766293A-217D-4804-8734-B03A4D8D84A3}" type="slidenum">
              <a:rPr lang="en-US" smtClean="0"/>
              <a:t>4</a:t>
            </a:fld>
            <a:endParaRPr lang="en-US"/>
          </a:p>
        </p:txBody>
      </p:sp>
    </p:spTree>
    <p:extLst>
      <p:ext uri="{BB962C8B-B14F-4D97-AF65-F5344CB8AC3E}">
        <p14:creationId xmlns:p14="http://schemas.microsoft.com/office/powerpoint/2010/main" val="12511430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lang="vi-VN" sz="1200" b="0" i="0" kern="1200" dirty="0">
                <a:solidFill>
                  <a:schemeClr val="tx1"/>
                </a:solidFill>
                <a:effectLst/>
                <a:latin typeface="+mn-lt"/>
                <a:ea typeface="+mn-ea"/>
                <a:cs typeface="+mn-cs"/>
              </a:rPr>
              <a:t>Zombie thực chất là một phần còn sót lại của một tiến trình đã ngừng hoạt động nhưng chưa được xử lý sạch. Và, đúng vậy, zombie nghĩa là thây ma tức là tiến trình đó đã chết và bạn không thể “kill” nó thêm 1 lần nữa  Những chương trình sau khi thoát để lại tiến trình Zombie thì điều đó đồng nghĩa với việc chương trình đó được lập trình không tốt.</a:t>
            </a:r>
            <a:endParaRPr lang="en-US" sz="1200" b="0" i="0" kern="1200" dirty="0">
              <a:solidFill>
                <a:schemeClr val="tx1"/>
              </a:solidFill>
              <a:effectLst/>
              <a:latin typeface="+mn-lt"/>
              <a:ea typeface="+mn-ea"/>
              <a:cs typeface="+mn-cs"/>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kern="1200" cap="none" normalizeH="0" baseline="0" dirty="0">
              <a:ln>
                <a:noFill/>
              </a:ln>
              <a:solidFill>
                <a:schemeClr val="tx1"/>
              </a:solidFill>
              <a:effectLst/>
              <a:latin typeface="+mn-lt"/>
              <a:ea typeface="+mn-ea"/>
              <a:cs typeface="+mn-cs"/>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766293A-217D-4804-8734-B03A4D8D84A3}" type="slidenum">
              <a:rPr lang="en-US" smtClean="0"/>
              <a:t>7</a:t>
            </a:fld>
            <a:endParaRPr lang="en-US"/>
          </a:p>
        </p:txBody>
      </p:sp>
    </p:spTree>
    <p:extLst>
      <p:ext uri="{BB962C8B-B14F-4D97-AF65-F5344CB8AC3E}">
        <p14:creationId xmlns:p14="http://schemas.microsoft.com/office/powerpoint/2010/main" val="1174967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766293A-217D-4804-8734-B03A4D8D84A3}" type="slidenum">
              <a:rPr lang="en-US" smtClean="0"/>
              <a:t>8</a:t>
            </a:fld>
            <a:endParaRPr lang="en-US"/>
          </a:p>
        </p:txBody>
      </p:sp>
    </p:spTree>
    <p:extLst>
      <p:ext uri="{BB962C8B-B14F-4D97-AF65-F5344CB8AC3E}">
        <p14:creationId xmlns:p14="http://schemas.microsoft.com/office/powerpoint/2010/main" val="26905373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766293A-217D-4804-8734-B03A4D8D84A3}" type="slidenum">
              <a:rPr lang="en-US" smtClean="0"/>
              <a:t>9</a:t>
            </a:fld>
            <a:endParaRPr lang="en-US"/>
          </a:p>
        </p:txBody>
      </p:sp>
    </p:spTree>
    <p:extLst>
      <p:ext uri="{BB962C8B-B14F-4D97-AF65-F5344CB8AC3E}">
        <p14:creationId xmlns:p14="http://schemas.microsoft.com/office/powerpoint/2010/main" val="9874770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lang="en-US" sz="1200" b="1" i="0" kern="1200" dirty="0">
                <a:solidFill>
                  <a:schemeClr val="tx1"/>
                </a:solidFill>
                <a:effectLst/>
                <a:latin typeface="+mn-lt"/>
                <a:ea typeface="+mn-ea"/>
                <a:cs typeface="+mn-cs"/>
              </a:rPr>
              <a:t>PGREP </a:t>
            </a:r>
            <a:r>
              <a:rPr lang="en-US" sz="1200" b="1" i="0" kern="1200" dirty="0" err="1">
                <a:solidFill>
                  <a:schemeClr val="tx1"/>
                </a:solidFill>
                <a:effectLst/>
                <a:latin typeface="+mn-lt"/>
                <a:ea typeface="+mn-ea"/>
                <a:cs typeface="+mn-cs"/>
              </a:rPr>
              <a:t>nginx</a:t>
            </a:r>
            <a:endParaRPr lang="en-US" sz="1200" b="1" i="0" kern="1200" dirty="0">
              <a:solidFill>
                <a:schemeClr val="tx1"/>
              </a:solidFill>
              <a:effectLst/>
              <a:latin typeface="+mn-lt"/>
              <a:ea typeface="+mn-ea"/>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lang="en-US" sz="1200" b="1" i="0" kern="1200" dirty="0">
              <a:solidFill>
                <a:schemeClr val="tx1"/>
              </a:solidFill>
              <a:effectLst/>
              <a:latin typeface="+mn-lt"/>
              <a:ea typeface="+mn-ea"/>
              <a:cs typeface="+mn-cs"/>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sz="1200" b="1" i="0" kern="1200" dirty="0" err="1">
                <a:solidFill>
                  <a:schemeClr val="tx1"/>
                </a:solidFill>
                <a:effectLst/>
                <a:latin typeface="+mn-lt"/>
                <a:ea typeface="+mn-ea"/>
                <a:cs typeface="+mn-cs"/>
              </a:rPr>
              <a:t>pgrep</a:t>
            </a:r>
            <a:r>
              <a:rPr lang="en-US" sz="1200" b="1" i="0" kern="1200" dirty="0">
                <a:solidFill>
                  <a:schemeClr val="tx1"/>
                </a:solidFill>
                <a:effectLst/>
                <a:latin typeface="+mn-lt"/>
                <a:ea typeface="+mn-ea"/>
                <a:cs typeface="+mn-cs"/>
              </a:rPr>
              <a:t> -u </a:t>
            </a:r>
            <a:r>
              <a:rPr lang="en-US" sz="1200" b="1" i="0" kern="1200" dirty="0" err="1">
                <a:solidFill>
                  <a:schemeClr val="tx1"/>
                </a:solidFill>
                <a:effectLst/>
                <a:latin typeface="+mn-lt"/>
                <a:ea typeface="+mn-ea"/>
                <a:cs typeface="+mn-cs"/>
              </a:rPr>
              <a:t>alan</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nginx</a:t>
            </a:r>
            <a:endParaRPr lang="en-US" sz="1200" b="1" i="0" kern="1200" dirty="0">
              <a:solidFill>
                <a:schemeClr val="tx1"/>
              </a:solidFill>
              <a:effectLst/>
              <a:latin typeface="+mn-lt"/>
              <a:ea typeface="+mn-ea"/>
              <a:cs typeface="+mn-cs"/>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kern="1200" cap="none" normalizeH="0" baseline="0" dirty="0">
              <a:ln>
                <a:noFill/>
              </a:ln>
              <a:solidFill>
                <a:schemeClr val="tx1"/>
              </a:solidFill>
              <a:effectLst/>
              <a:latin typeface="+mn-lt"/>
              <a:ea typeface="+mn-ea"/>
              <a:cs typeface="+mn-cs"/>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sz="1200" b="1" i="0" kern="1200" dirty="0" err="1">
                <a:solidFill>
                  <a:schemeClr val="tx1"/>
                </a:solidFill>
                <a:effectLst/>
                <a:latin typeface="+mn-lt"/>
                <a:ea typeface="+mn-ea"/>
                <a:cs typeface="+mn-cs"/>
              </a:rPr>
              <a:t>alan@workstation</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pidof</a:t>
            </a:r>
            <a:r>
              <a:rPr lang="en-US" sz="1200" b="1" i="0" kern="1200" dirty="0">
                <a:solidFill>
                  <a:schemeClr val="tx1"/>
                </a:solidFill>
                <a:effectLst/>
                <a:latin typeface="+mn-lt"/>
                <a:ea typeface="+mn-ea"/>
                <a:cs typeface="+mn-cs"/>
              </a:rPr>
              <a:t> /home/</a:t>
            </a:r>
            <a:r>
              <a:rPr lang="en-US" sz="1200" b="1" i="0" kern="1200" dirty="0" err="1">
                <a:solidFill>
                  <a:schemeClr val="tx1"/>
                </a:solidFill>
                <a:effectLst/>
                <a:latin typeface="+mn-lt"/>
                <a:ea typeface="+mn-ea"/>
                <a:cs typeface="+mn-cs"/>
              </a:rPr>
              <a:t>alan</a:t>
            </a:r>
            <a:r>
              <a:rPr lang="en-US" sz="1200" b="1" i="0" kern="1200" dirty="0">
                <a:solidFill>
                  <a:schemeClr val="tx1"/>
                </a:solidFill>
                <a:effectLst/>
                <a:latin typeface="+mn-lt"/>
                <a:ea typeface="+mn-ea"/>
                <a:cs typeface="+mn-cs"/>
              </a:rPr>
              <a:t>/web/prod/</a:t>
            </a:r>
            <a:r>
              <a:rPr lang="en-US" sz="1200" b="1" i="0" kern="1200" dirty="0" err="1">
                <a:solidFill>
                  <a:schemeClr val="tx1"/>
                </a:solidFill>
                <a:effectLst/>
                <a:latin typeface="+mn-lt"/>
                <a:ea typeface="+mn-ea"/>
                <a:cs typeface="+mn-cs"/>
              </a:rPr>
              <a:t>nginxsec</a:t>
            </a:r>
            <a:r>
              <a:rPr lang="en-US" sz="1200" b="1" i="0" kern="1200" dirty="0">
                <a:solidFill>
                  <a:schemeClr val="tx1"/>
                </a:solidFill>
                <a:effectLst/>
                <a:latin typeface="+mn-lt"/>
                <a:ea typeface="+mn-ea"/>
                <a:cs typeface="+mn-cs"/>
              </a:rPr>
              <a:t>/</a:t>
            </a:r>
            <a:r>
              <a:rPr lang="en-US" sz="1200" b="1" i="0" kern="1200" dirty="0" err="1">
                <a:solidFill>
                  <a:schemeClr val="tx1"/>
                </a:solidFill>
                <a:effectLst/>
                <a:latin typeface="+mn-lt"/>
                <a:ea typeface="+mn-ea"/>
                <a:cs typeface="+mn-cs"/>
              </a:rPr>
              <a:t>sbin</a:t>
            </a:r>
            <a:r>
              <a:rPr lang="en-US" sz="1200" b="1" i="0" kern="1200" dirty="0">
                <a:solidFill>
                  <a:schemeClr val="tx1"/>
                </a:solidFill>
                <a:effectLst/>
                <a:latin typeface="+mn-lt"/>
                <a:ea typeface="+mn-ea"/>
                <a:cs typeface="+mn-cs"/>
              </a:rPr>
              <a:t>/</a:t>
            </a:r>
            <a:r>
              <a:rPr lang="en-US" sz="1200" b="1" i="0" kern="1200" dirty="0" err="1">
                <a:solidFill>
                  <a:schemeClr val="tx1"/>
                </a:solidFill>
                <a:effectLst/>
                <a:latin typeface="+mn-lt"/>
                <a:ea typeface="+mn-ea"/>
                <a:cs typeface="+mn-cs"/>
              </a:rPr>
              <a:t>nginx</a:t>
            </a:r>
            <a:br>
              <a:rPr lang="en-US" dirty="0"/>
            </a:br>
            <a:r>
              <a:rPr lang="en-US" sz="1200" b="1" i="0" kern="1200" dirty="0">
                <a:solidFill>
                  <a:schemeClr val="tx1"/>
                </a:solidFill>
                <a:effectLst/>
                <a:latin typeface="+mn-lt"/>
                <a:ea typeface="+mn-ea"/>
                <a:cs typeface="+mn-cs"/>
              </a:rPr>
              <a:t>20882 20881</a:t>
            </a:r>
            <a:br>
              <a:rPr lang="en-US" dirty="0"/>
            </a:br>
            <a:br>
              <a:rPr lang="en-US" dirty="0"/>
            </a:br>
            <a:r>
              <a:rPr lang="en-US" sz="1200" b="1" i="0" kern="1200" dirty="0" err="1">
                <a:solidFill>
                  <a:schemeClr val="tx1"/>
                </a:solidFill>
                <a:effectLst/>
                <a:latin typeface="+mn-lt"/>
                <a:ea typeface="+mn-ea"/>
                <a:cs typeface="+mn-cs"/>
              </a:rPr>
              <a:t>alan@workstation</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pidof</a:t>
            </a:r>
            <a:r>
              <a:rPr lang="en-US" sz="1200" b="1" i="0" kern="1200" dirty="0">
                <a:solidFill>
                  <a:schemeClr val="tx1"/>
                </a:solidFill>
                <a:effectLst/>
                <a:latin typeface="+mn-lt"/>
                <a:ea typeface="+mn-ea"/>
                <a:cs typeface="+mn-cs"/>
              </a:rPr>
              <a:t> /home/</a:t>
            </a:r>
            <a:r>
              <a:rPr lang="en-US" sz="1200" b="1" i="0" kern="1200" dirty="0" err="1">
                <a:solidFill>
                  <a:schemeClr val="tx1"/>
                </a:solidFill>
                <a:effectLst/>
                <a:latin typeface="+mn-lt"/>
                <a:ea typeface="+mn-ea"/>
                <a:cs typeface="+mn-cs"/>
              </a:rPr>
              <a:t>alan</a:t>
            </a:r>
            <a:r>
              <a:rPr lang="en-US" sz="1200" b="1" i="0" kern="1200" dirty="0">
                <a:solidFill>
                  <a:schemeClr val="tx1"/>
                </a:solidFill>
                <a:effectLst/>
                <a:latin typeface="+mn-lt"/>
                <a:ea typeface="+mn-ea"/>
                <a:cs typeface="+mn-cs"/>
              </a:rPr>
              <a:t>/web/prod/</a:t>
            </a:r>
            <a:r>
              <a:rPr lang="en-US" sz="1200" b="1" i="0" kern="1200" dirty="0" err="1">
                <a:solidFill>
                  <a:schemeClr val="tx1"/>
                </a:solidFill>
                <a:effectLst/>
                <a:latin typeface="+mn-lt"/>
                <a:ea typeface="+mn-ea"/>
                <a:cs typeface="+mn-cs"/>
              </a:rPr>
              <a:t>nginx</a:t>
            </a:r>
            <a:r>
              <a:rPr lang="en-US" sz="1200" b="1" i="0" kern="1200" dirty="0">
                <a:solidFill>
                  <a:schemeClr val="tx1"/>
                </a:solidFill>
                <a:effectLst/>
                <a:latin typeface="+mn-lt"/>
                <a:ea typeface="+mn-ea"/>
                <a:cs typeface="+mn-cs"/>
              </a:rPr>
              <a:t>/</a:t>
            </a:r>
            <a:r>
              <a:rPr lang="en-US" sz="1200" b="1" i="0" kern="1200" dirty="0" err="1">
                <a:solidFill>
                  <a:schemeClr val="tx1"/>
                </a:solidFill>
                <a:effectLst/>
                <a:latin typeface="+mn-lt"/>
                <a:ea typeface="+mn-ea"/>
                <a:cs typeface="+mn-cs"/>
              </a:rPr>
              <a:t>sbin</a:t>
            </a:r>
            <a:r>
              <a:rPr lang="en-US" sz="1200" b="1" i="0" kern="1200" dirty="0">
                <a:solidFill>
                  <a:schemeClr val="tx1"/>
                </a:solidFill>
                <a:effectLst/>
                <a:latin typeface="+mn-lt"/>
                <a:ea typeface="+mn-ea"/>
                <a:cs typeface="+mn-cs"/>
              </a:rPr>
              <a:t>/</a:t>
            </a:r>
            <a:r>
              <a:rPr lang="en-US" sz="1200" b="1" i="0" kern="1200" dirty="0" err="1">
                <a:solidFill>
                  <a:schemeClr val="tx1"/>
                </a:solidFill>
                <a:effectLst/>
                <a:latin typeface="+mn-lt"/>
                <a:ea typeface="+mn-ea"/>
                <a:cs typeface="+mn-cs"/>
              </a:rPr>
              <a:t>nginx</a:t>
            </a:r>
            <a:br>
              <a:rPr lang="en-US" dirty="0"/>
            </a:br>
            <a:r>
              <a:rPr lang="en-US" sz="1200" b="1" i="0" kern="1200" dirty="0">
                <a:solidFill>
                  <a:schemeClr val="tx1"/>
                </a:solidFill>
                <a:effectLst/>
                <a:latin typeface="+mn-lt"/>
                <a:ea typeface="+mn-ea"/>
                <a:cs typeface="+mn-cs"/>
              </a:rPr>
              <a:t>20896 20895</a:t>
            </a:r>
            <a:endParaRPr kumimoji="0" lang="en-US" altLang="en-US" sz="1200" b="0" i="0" u="none" strike="noStrike" cap="none" normalizeH="0" baseline="0" dirty="0">
              <a:ln>
                <a:noFill/>
              </a:ln>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766293A-217D-4804-8734-B03A4D8D84A3}" type="slidenum">
              <a:rPr lang="en-US" smtClean="0"/>
              <a:t>10</a:t>
            </a:fld>
            <a:endParaRPr lang="en-US"/>
          </a:p>
        </p:txBody>
      </p:sp>
    </p:spTree>
    <p:extLst>
      <p:ext uri="{BB962C8B-B14F-4D97-AF65-F5344CB8AC3E}">
        <p14:creationId xmlns:p14="http://schemas.microsoft.com/office/powerpoint/2010/main" val="21942829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lang="vi-VN" sz="1200" b="0" i="0" kern="1200" dirty="0">
                <a:solidFill>
                  <a:schemeClr val="tx1"/>
                </a:solidFill>
                <a:effectLst/>
                <a:latin typeface="+mn-lt"/>
                <a:ea typeface="+mn-ea"/>
                <a:cs typeface="+mn-cs"/>
              </a:rPr>
              <a:t>Lệnh </a:t>
            </a:r>
            <a:r>
              <a:rPr lang="vi-VN" dirty="0"/>
              <a:t>lsof</a:t>
            </a:r>
            <a:r>
              <a:rPr lang="vi-VN" sz="1200" b="0" i="0" kern="1200" dirty="0">
                <a:solidFill>
                  <a:schemeClr val="tx1"/>
                </a:solidFill>
                <a:effectLst/>
                <a:latin typeface="+mn-lt"/>
                <a:ea typeface="+mn-ea"/>
                <a:cs typeface="+mn-cs"/>
              </a:rPr>
              <a:t>(list open files) là lệnh được sử dụng để liệt kê thông tin về các tệp được mở bởi các quy trình khác nhau. Trong hệ điều hành Linux, mọi thứ là một tập tin(ví dụ như: pipes, sockets, directories, devices,...). Lệnh </a:t>
            </a:r>
            <a:r>
              <a:rPr lang="vi-VN" dirty="0"/>
              <a:t>lsof</a:t>
            </a:r>
            <a:r>
              <a:rPr lang="vi-VN" sz="1200" b="0" i="0" kern="1200" dirty="0">
                <a:solidFill>
                  <a:schemeClr val="tx1"/>
                </a:solidFill>
                <a:effectLst/>
                <a:latin typeface="+mn-lt"/>
                <a:ea typeface="+mn-ea"/>
                <a:cs typeface="+mn-cs"/>
              </a:rPr>
              <a:t> được phát triển và hỗ trợ bởi Victor A. Abell. </a:t>
            </a:r>
            <a:r>
              <a:rPr lang="vi-VN" sz="1200" b="0" i="0" kern="1200">
                <a:solidFill>
                  <a:schemeClr val="tx1"/>
                </a:solidFill>
                <a:effectLst/>
                <a:latin typeface="+mn-lt"/>
                <a:ea typeface="+mn-ea"/>
                <a:cs typeface="+mn-cs"/>
              </a:rPr>
              <a:t>Chương trình sẽ liệt kê những tệp đang mở và tiến trình nào đang sử dụng chúng.</a:t>
            </a:r>
            <a:endParaRPr kumimoji="0" lang="en-US" altLang="en-US" sz="1200" b="0" i="0" u="none" strike="noStrike" cap="none" normalizeH="0" baseline="0" dirty="0">
              <a:ln>
                <a:noFill/>
              </a:ln>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766293A-217D-4804-8734-B03A4D8D84A3}" type="slidenum">
              <a:rPr lang="en-US" smtClean="0"/>
              <a:t>11</a:t>
            </a:fld>
            <a:endParaRPr lang="en-US"/>
          </a:p>
        </p:txBody>
      </p:sp>
    </p:spTree>
    <p:extLst>
      <p:ext uri="{BB962C8B-B14F-4D97-AF65-F5344CB8AC3E}">
        <p14:creationId xmlns:p14="http://schemas.microsoft.com/office/powerpoint/2010/main" val="7724410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lang="en-US" sz="1200" b="1" i="0" kern="1200" dirty="0">
                <a:solidFill>
                  <a:schemeClr val="tx1"/>
                </a:solidFill>
                <a:effectLst/>
                <a:latin typeface="+mn-lt"/>
                <a:ea typeface="+mn-ea"/>
                <a:cs typeface="+mn-cs"/>
              </a:rPr>
              <a:t>PGREP </a:t>
            </a:r>
            <a:r>
              <a:rPr lang="en-US" sz="1200" b="1" i="0" kern="1200" dirty="0" err="1">
                <a:solidFill>
                  <a:schemeClr val="tx1"/>
                </a:solidFill>
                <a:effectLst/>
                <a:latin typeface="+mn-lt"/>
                <a:ea typeface="+mn-ea"/>
                <a:cs typeface="+mn-cs"/>
              </a:rPr>
              <a:t>nginx</a:t>
            </a:r>
            <a:endParaRPr lang="en-US" sz="1200" b="1" i="0" kern="1200" dirty="0">
              <a:solidFill>
                <a:schemeClr val="tx1"/>
              </a:solidFill>
              <a:effectLst/>
              <a:latin typeface="+mn-lt"/>
              <a:ea typeface="+mn-ea"/>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lang="en-US" sz="1200" b="1" i="0" kern="1200" dirty="0">
              <a:solidFill>
                <a:schemeClr val="tx1"/>
              </a:solidFill>
              <a:effectLst/>
              <a:latin typeface="+mn-lt"/>
              <a:ea typeface="+mn-ea"/>
              <a:cs typeface="+mn-cs"/>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sz="1200" b="1" i="0" kern="1200" dirty="0" err="1">
                <a:solidFill>
                  <a:schemeClr val="tx1"/>
                </a:solidFill>
                <a:effectLst/>
                <a:latin typeface="+mn-lt"/>
                <a:ea typeface="+mn-ea"/>
                <a:cs typeface="+mn-cs"/>
              </a:rPr>
              <a:t>pgrep</a:t>
            </a:r>
            <a:r>
              <a:rPr lang="en-US" sz="1200" b="1" i="0" kern="1200" dirty="0">
                <a:solidFill>
                  <a:schemeClr val="tx1"/>
                </a:solidFill>
                <a:effectLst/>
                <a:latin typeface="+mn-lt"/>
                <a:ea typeface="+mn-ea"/>
                <a:cs typeface="+mn-cs"/>
              </a:rPr>
              <a:t> -u </a:t>
            </a:r>
            <a:r>
              <a:rPr lang="en-US" sz="1200" b="1" i="0" kern="1200" dirty="0" err="1">
                <a:solidFill>
                  <a:schemeClr val="tx1"/>
                </a:solidFill>
                <a:effectLst/>
                <a:latin typeface="+mn-lt"/>
                <a:ea typeface="+mn-ea"/>
                <a:cs typeface="+mn-cs"/>
              </a:rPr>
              <a:t>alan</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nginx</a:t>
            </a:r>
            <a:endParaRPr lang="en-US" sz="1200" b="1" i="0" kern="1200" dirty="0">
              <a:solidFill>
                <a:schemeClr val="tx1"/>
              </a:solidFill>
              <a:effectLst/>
              <a:latin typeface="+mn-lt"/>
              <a:ea typeface="+mn-ea"/>
              <a:cs typeface="+mn-cs"/>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kern="1200" cap="none" normalizeH="0" baseline="0" dirty="0">
              <a:ln>
                <a:noFill/>
              </a:ln>
              <a:solidFill>
                <a:schemeClr val="tx1"/>
              </a:solidFill>
              <a:effectLst/>
              <a:latin typeface="+mn-lt"/>
              <a:ea typeface="+mn-ea"/>
              <a:cs typeface="+mn-cs"/>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sz="1200" b="1" i="0" kern="1200" dirty="0" err="1">
                <a:solidFill>
                  <a:schemeClr val="tx1"/>
                </a:solidFill>
                <a:effectLst/>
                <a:latin typeface="+mn-lt"/>
                <a:ea typeface="+mn-ea"/>
                <a:cs typeface="+mn-cs"/>
              </a:rPr>
              <a:t>alan@workstation</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pidof</a:t>
            </a:r>
            <a:r>
              <a:rPr lang="en-US" sz="1200" b="1" i="0" kern="1200" dirty="0">
                <a:solidFill>
                  <a:schemeClr val="tx1"/>
                </a:solidFill>
                <a:effectLst/>
                <a:latin typeface="+mn-lt"/>
                <a:ea typeface="+mn-ea"/>
                <a:cs typeface="+mn-cs"/>
              </a:rPr>
              <a:t> /home/</a:t>
            </a:r>
            <a:r>
              <a:rPr lang="en-US" sz="1200" b="1" i="0" kern="1200" dirty="0" err="1">
                <a:solidFill>
                  <a:schemeClr val="tx1"/>
                </a:solidFill>
                <a:effectLst/>
                <a:latin typeface="+mn-lt"/>
                <a:ea typeface="+mn-ea"/>
                <a:cs typeface="+mn-cs"/>
              </a:rPr>
              <a:t>alan</a:t>
            </a:r>
            <a:r>
              <a:rPr lang="en-US" sz="1200" b="1" i="0" kern="1200" dirty="0">
                <a:solidFill>
                  <a:schemeClr val="tx1"/>
                </a:solidFill>
                <a:effectLst/>
                <a:latin typeface="+mn-lt"/>
                <a:ea typeface="+mn-ea"/>
                <a:cs typeface="+mn-cs"/>
              </a:rPr>
              <a:t>/web/prod/</a:t>
            </a:r>
            <a:r>
              <a:rPr lang="en-US" sz="1200" b="1" i="0" kern="1200" dirty="0" err="1">
                <a:solidFill>
                  <a:schemeClr val="tx1"/>
                </a:solidFill>
                <a:effectLst/>
                <a:latin typeface="+mn-lt"/>
                <a:ea typeface="+mn-ea"/>
                <a:cs typeface="+mn-cs"/>
              </a:rPr>
              <a:t>nginxsec</a:t>
            </a:r>
            <a:r>
              <a:rPr lang="en-US" sz="1200" b="1" i="0" kern="1200" dirty="0">
                <a:solidFill>
                  <a:schemeClr val="tx1"/>
                </a:solidFill>
                <a:effectLst/>
                <a:latin typeface="+mn-lt"/>
                <a:ea typeface="+mn-ea"/>
                <a:cs typeface="+mn-cs"/>
              </a:rPr>
              <a:t>/</a:t>
            </a:r>
            <a:r>
              <a:rPr lang="en-US" sz="1200" b="1" i="0" kern="1200" dirty="0" err="1">
                <a:solidFill>
                  <a:schemeClr val="tx1"/>
                </a:solidFill>
                <a:effectLst/>
                <a:latin typeface="+mn-lt"/>
                <a:ea typeface="+mn-ea"/>
                <a:cs typeface="+mn-cs"/>
              </a:rPr>
              <a:t>sbin</a:t>
            </a:r>
            <a:r>
              <a:rPr lang="en-US" sz="1200" b="1" i="0" kern="1200" dirty="0">
                <a:solidFill>
                  <a:schemeClr val="tx1"/>
                </a:solidFill>
                <a:effectLst/>
                <a:latin typeface="+mn-lt"/>
                <a:ea typeface="+mn-ea"/>
                <a:cs typeface="+mn-cs"/>
              </a:rPr>
              <a:t>/</a:t>
            </a:r>
            <a:r>
              <a:rPr lang="en-US" sz="1200" b="1" i="0" kern="1200" dirty="0" err="1">
                <a:solidFill>
                  <a:schemeClr val="tx1"/>
                </a:solidFill>
                <a:effectLst/>
                <a:latin typeface="+mn-lt"/>
                <a:ea typeface="+mn-ea"/>
                <a:cs typeface="+mn-cs"/>
              </a:rPr>
              <a:t>nginx</a:t>
            </a:r>
            <a:br>
              <a:rPr lang="en-US" dirty="0"/>
            </a:br>
            <a:r>
              <a:rPr lang="en-US" sz="1200" b="1" i="0" kern="1200" dirty="0">
                <a:solidFill>
                  <a:schemeClr val="tx1"/>
                </a:solidFill>
                <a:effectLst/>
                <a:latin typeface="+mn-lt"/>
                <a:ea typeface="+mn-ea"/>
                <a:cs typeface="+mn-cs"/>
              </a:rPr>
              <a:t>20882 20881</a:t>
            </a:r>
            <a:br>
              <a:rPr lang="en-US" dirty="0"/>
            </a:br>
            <a:br>
              <a:rPr lang="en-US" dirty="0"/>
            </a:br>
            <a:r>
              <a:rPr lang="en-US" sz="1200" b="1" i="0" kern="1200" dirty="0" err="1">
                <a:solidFill>
                  <a:schemeClr val="tx1"/>
                </a:solidFill>
                <a:effectLst/>
                <a:latin typeface="+mn-lt"/>
                <a:ea typeface="+mn-ea"/>
                <a:cs typeface="+mn-cs"/>
              </a:rPr>
              <a:t>alan@workstation</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pidof</a:t>
            </a:r>
            <a:r>
              <a:rPr lang="en-US" sz="1200" b="1" i="0" kern="1200" dirty="0">
                <a:solidFill>
                  <a:schemeClr val="tx1"/>
                </a:solidFill>
                <a:effectLst/>
                <a:latin typeface="+mn-lt"/>
                <a:ea typeface="+mn-ea"/>
                <a:cs typeface="+mn-cs"/>
              </a:rPr>
              <a:t> /home/</a:t>
            </a:r>
            <a:r>
              <a:rPr lang="en-US" sz="1200" b="1" i="0" kern="1200" dirty="0" err="1">
                <a:solidFill>
                  <a:schemeClr val="tx1"/>
                </a:solidFill>
                <a:effectLst/>
                <a:latin typeface="+mn-lt"/>
                <a:ea typeface="+mn-ea"/>
                <a:cs typeface="+mn-cs"/>
              </a:rPr>
              <a:t>alan</a:t>
            </a:r>
            <a:r>
              <a:rPr lang="en-US" sz="1200" b="1" i="0" kern="1200" dirty="0">
                <a:solidFill>
                  <a:schemeClr val="tx1"/>
                </a:solidFill>
                <a:effectLst/>
                <a:latin typeface="+mn-lt"/>
                <a:ea typeface="+mn-ea"/>
                <a:cs typeface="+mn-cs"/>
              </a:rPr>
              <a:t>/web/prod/</a:t>
            </a:r>
            <a:r>
              <a:rPr lang="en-US" sz="1200" b="1" i="0" kern="1200" dirty="0" err="1">
                <a:solidFill>
                  <a:schemeClr val="tx1"/>
                </a:solidFill>
                <a:effectLst/>
                <a:latin typeface="+mn-lt"/>
                <a:ea typeface="+mn-ea"/>
                <a:cs typeface="+mn-cs"/>
              </a:rPr>
              <a:t>nginx</a:t>
            </a:r>
            <a:r>
              <a:rPr lang="en-US" sz="1200" b="1" i="0" kern="1200" dirty="0">
                <a:solidFill>
                  <a:schemeClr val="tx1"/>
                </a:solidFill>
                <a:effectLst/>
                <a:latin typeface="+mn-lt"/>
                <a:ea typeface="+mn-ea"/>
                <a:cs typeface="+mn-cs"/>
              </a:rPr>
              <a:t>/</a:t>
            </a:r>
            <a:r>
              <a:rPr lang="en-US" sz="1200" b="1" i="0" kern="1200" dirty="0" err="1">
                <a:solidFill>
                  <a:schemeClr val="tx1"/>
                </a:solidFill>
                <a:effectLst/>
                <a:latin typeface="+mn-lt"/>
                <a:ea typeface="+mn-ea"/>
                <a:cs typeface="+mn-cs"/>
              </a:rPr>
              <a:t>sbin</a:t>
            </a:r>
            <a:r>
              <a:rPr lang="en-US" sz="1200" b="1" i="0" kern="1200" dirty="0">
                <a:solidFill>
                  <a:schemeClr val="tx1"/>
                </a:solidFill>
                <a:effectLst/>
                <a:latin typeface="+mn-lt"/>
                <a:ea typeface="+mn-ea"/>
                <a:cs typeface="+mn-cs"/>
              </a:rPr>
              <a:t>/</a:t>
            </a:r>
            <a:r>
              <a:rPr lang="en-US" sz="1200" b="1" i="0" kern="1200" dirty="0" err="1">
                <a:solidFill>
                  <a:schemeClr val="tx1"/>
                </a:solidFill>
                <a:effectLst/>
                <a:latin typeface="+mn-lt"/>
                <a:ea typeface="+mn-ea"/>
                <a:cs typeface="+mn-cs"/>
              </a:rPr>
              <a:t>nginx</a:t>
            </a:r>
            <a:br>
              <a:rPr lang="en-US" dirty="0"/>
            </a:br>
            <a:r>
              <a:rPr lang="en-US" sz="1200" b="1" i="0" kern="1200" dirty="0">
                <a:solidFill>
                  <a:schemeClr val="tx1"/>
                </a:solidFill>
                <a:effectLst/>
                <a:latin typeface="+mn-lt"/>
                <a:ea typeface="+mn-ea"/>
                <a:cs typeface="+mn-cs"/>
              </a:rPr>
              <a:t>20896 20895</a:t>
            </a:r>
            <a:endParaRPr kumimoji="0" lang="en-US" altLang="en-US" sz="1200" b="0" i="0" u="none" strike="noStrike" cap="none" normalizeH="0" baseline="0" dirty="0">
              <a:ln>
                <a:noFill/>
              </a:ln>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766293A-217D-4804-8734-B03A4D8D84A3}" type="slidenum">
              <a:rPr lang="en-US" smtClean="0"/>
              <a:t>12</a:t>
            </a:fld>
            <a:endParaRPr lang="en-US"/>
          </a:p>
        </p:txBody>
      </p:sp>
    </p:spTree>
    <p:extLst>
      <p:ext uri="{BB962C8B-B14F-4D97-AF65-F5344CB8AC3E}">
        <p14:creationId xmlns:p14="http://schemas.microsoft.com/office/powerpoint/2010/main" val="18319929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a:solidFill>
                  <a:schemeClr val="tx1"/>
                </a:solidFill>
                <a:effectLst/>
                <a:latin typeface="+mn-lt"/>
                <a:ea typeface="+mn-ea"/>
                <a:cs typeface="+mn-cs"/>
              </a:rPr>
              <a:t>Lệnh </a:t>
            </a:r>
            <a:r>
              <a:rPr lang="vi-VN" sz="1200" b="0" i="1" kern="1200" dirty="0">
                <a:solidFill>
                  <a:schemeClr val="tx1"/>
                </a:solidFill>
                <a:effectLst/>
                <a:latin typeface="+mn-lt"/>
                <a:ea typeface="+mn-ea"/>
                <a:cs typeface="+mn-cs"/>
              </a:rPr>
              <a:t>thời gian</a:t>
            </a:r>
            <a:r>
              <a:rPr lang="vi-VN" sz="1200" b="0" i="0" kern="1200" dirty="0">
                <a:solidFill>
                  <a:schemeClr val="tx1"/>
                </a:solidFill>
                <a:effectLst/>
                <a:latin typeface="+mn-lt"/>
                <a:ea typeface="+mn-ea"/>
                <a:cs typeface="+mn-cs"/>
              </a:rPr>
              <a:t> trong Linux được sử dụng để xác định khoảng thời gian thực hiện một lệnh. Lệnh này hữu ích khi bạn muốn biết thời gian xuất hiện của một lệnh hoặc một tập lệnh. Theo mặc định, ba lần được hiển thị:</a:t>
            </a:r>
          </a:p>
          <a:p>
            <a:r>
              <a:rPr lang="vi-VN" sz="1200" b="1" i="0" kern="1200" dirty="0">
                <a:solidFill>
                  <a:schemeClr val="tx1"/>
                </a:solidFill>
                <a:effectLst/>
                <a:latin typeface="+mn-lt"/>
                <a:ea typeface="+mn-ea"/>
                <a:cs typeface="+mn-cs"/>
              </a:rPr>
              <a:t>thời gian thực </a:t>
            </a:r>
            <a:r>
              <a:rPr lang="vi-VN" sz="1200" b="0" i="0" kern="1200" dirty="0">
                <a:solidFill>
                  <a:schemeClr val="tx1"/>
                </a:solidFill>
                <a:effectLst/>
                <a:latin typeface="+mn-lt"/>
                <a:ea typeface="+mn-ea"/>
                <a:cs typeface="+mn-cs"/>
              </a:rPr>
              <a:t>- tổng thời gian thực hiện. Đây là khoảng thời gian trôi qua giữa việc gọi và kết thúc lệnh.</a:t>
            </a:r>
          </a:p>
          <a:p>
            <a:r>
              <a:rPr lang="vi-VN" sz="1200" b="1" i="0" kern="1200" dirty="0">
                <a:solidFill>
                  <a:schemeClr val="tx1"/>
                </a:solidFill>
                <a:effectLst/>
                <a:latin typeface="+mn-lt"/>
                <a:ea typeface="+mn-ea"/>
                <a:cs typeface="+mn-cs"/>
              </a:rPr>
              <a:t>thời gian CPU của người dùng </a:t>
            </a:r>
            <a:r>
              <a:rPr lang="vi-VN" sz="1200" b="0" i="0" kern="1200" dirty="0">
                <a:solidFill>
                  <a:schemeClr val="tx1"/>
                </a:solidFill>
                <a:effectLst/>
                <a:latin typeface="+mn-lt"/>
                <a:ea typeface="+mn-ea"/>
                <a:cs typeface="+mn-cs"/>
              </a:rPr>
              <a:t>- thời gian CPU được sử dụng bởi quy trình của bạn.</a:t>
            </a:r>
          </a:p>
          <a:p>
            <a:r>
              <a:rPr lang="vi-VN" sz="1200" b="1" i="0" kern="1200" dirty="0">
                <a:solidFill>
                  <a:schemeClr val="tx1"/>
                </a:solidFill>
                <a:effectLst/>
                <a:latin typeface="+mn-lt"/>
                <a:ea typeface="+mn-ea"/>
                <a:cs typeface="+mn-cs"/>
              </a:rPr>
              <a:t>thời gian CPU hệ thống </a:t>
            </a:r>
            <a:r>
              <a:rPr lang="vi-VN" sz="1200" b="0" i="0" kern="1200" dirty="0">
                <a:solidFill>
                  <a:schemeClr val="tx1"/>
                </a:solidFill>
                <a:effectLst/>
                <a:latin typeface="+mn-lt"/>
                <a:ea typeface="+mn-ea"/>
                <a:cs typeface="+mn-cs"/>
              </a:rPr>
              <a:t>- thời gian CPU được hệ thống sử dụng thay mặt cho quá trình của bạn.</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766293A-217D-4804-8734-B03A4D8D84A3}" type="slidenum">
              <a:rPr lang="en-US" smtClean="0"/>
              <a:t>13</a:t>
            </a:fld>
            <a:endParaRPr lang="en-US"/>
          </a:p>
        </p:txBody>
      </p:sp>
    </p:spTree>
    <p:extLst>
      <p:ext uri="{BB962C8B-B14F-4D97-AF65-F5344CB8AC3E}">
        <p14:creationId xmlns:p14="http://schemas.microsoft.com/office/powerpoint/2010/main" val="10496959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4/7/2022</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4/7/2022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4/7/2022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4/7/2022</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4.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tif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hyperlink" Target="https://opensource.com/article/18/9/linux-commands-process-management" TargetMode="External"/><Relationship Id="rId3" Type="http://schemas.openxmlformats.org/officeDocument/2006/relationships/hyperlink" Target="https://www.redhat.com/sysadmin/linux-command-basics-7-commands-process-management#:~:text=In%20Linux%2C%20a%20process%20is,you%20have%20created%20a%20process" TargetMode="External"/><Relationship Id="rId7" Type="http://schemas.openxmlformats.org/officeDocument/2006/relationships/hyperlink" Target="https://www.guru99.com/managing-processes-in-linux.html" TargetMode="External"/><Relationship Id="rId12" Type="http://schemas.openxmlformats.org/officeDocument/2006/relationships/hyperlink" Target="https://blogd.net/linux/duong-ong-loc-va-chuyen-huong-tren-linux/"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hyperlink" Target="https://viblo.asia/p/basic-process-management-quan-ly-tien-trinh-trong-unixlinux-co-ban-LzD5der0KjY" TargetMode="External"/><Relationship Id="rId11" Type="http://schemas.openxmlformats.org/officeDocument/2006/relationships/hyperlink" Target="https://spiderum.com/bai-dang/dieu-huong-dau-vao-va-dau-ra-trong-linux-is1" TargetMode="External"/><Relationship Id="rId5" Type="http://schemas.openxmlformats.org/officeDocument/2006/relationships/hyperlink" Target="https://blogd.net/linux/quan-ly-tien-trinh-tren-linux/" TargetMode="External"/><Relationship Id="rId10" Type="http://schemas.openxmlformats.org/officeDocument/2006/relationships/hyperlink" Target="https://linuxhint.com/linux-nice-renice-command-with-examples/#:~:text=In%20Linux%2C%20the%20nice%20%26%20renice,priority%20using%20the%20nice%20command" TargetMode="External"/><Relationship Id="rId4" Type="http://schemas.openxmlformats.org/officeDocument/2006/relationships/hyperlink" Target="https://blogd.net/linux/gioi-thieu-ve-tien-trinh-va-thuoc-tinh-cua-tien-trinh-tren-linux/" TargetMode="External"/><Relationship Id="rId9" Type="http://schemas.openxmlformats.org/officeDocument/2006/relationships/hyperlink" Target="http://labor-liber.org/en/gnu-linux/introduction/index.php" TargetMode="Externa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Quản</a:t>
            </a:r>
            <a:r>
              <a:rPr lang="en-US" dirty="0"/>
              <a:t> </a:t>
            </a:r>
            <a:r>
              <a:rPr lang="en-US" dirty="0" err="1"/>
              <a:t>lý</a:t>
            </a:r>
            <a:r>
              <a:rPr lang="en-US" dirty="0"/>
              <a:t> </a:t>
            </a:r>
            <a:r>
              <a:rPr lang="en-US" dirty="0" err="1"/>
              <a:t>tiến</a:t>
            </a:r>
            <a:r>
              <a:rPr lang="en-US" dirty="0"/>
              <a:t> </a:t>
            </a:r>
            <a:r>
              <a:rPr lang="en-US" dirty="0" err="1"/>
              <a:t>trình</a:t>
            </a:r>
            <a:r>
              <a:rPr lang="en-US" dirty="0"/>
              <a:t> </a:t>
            </a:r>
            <a:r>
              <a:rPr lang="en-US" dirty="0" err="1"/>
              <a:t>và</a:t>
            </a:r>
            <a:r>
              <a:rPr lang="en-US" dirty="0"/>
              <a:t> </a:t>
            </a:r>
            <a:r>
              <a:rPr lang="en-US" dirty="0" err="1"/>
              <a:t>tác</a:t>
            </a:r>
            <a:r>
              <a:rPr lang="en-US" dirty="0"/>
              <a:t> </a:t>
            </a:r>
            <a:r>
              <a:rPr lang="en-US" dirty="0" err="1"/>
              <a:t>vụ</a:t>
            </a:r>
            <a:endParaRPr lang="en-US" dirty="0"/>
          </a:p>
        </p:txBody>
      </p:sp>
      <p:sp>
        <p:nvSpPr>
          <p:cNvPr id="4" name="Rectangle 3"/>
          <p:cNvSpPr/>
          <p:nvPr/>
        </p:nvSpPr>
        <p:spPr>
          <a:xfrm>
            <a:off x="6542723" y="3605282"/>
            <a:ext cx="2138342" cy="369332"/>
          </a:xfrm>
          <a:prstGeom prst="rect">
            <a:avLst/>
          </a:prstGeom>
        </p:spPr>
        <p:txBody>
          <a:bodyPr wrap="none">
            <a:spAutoFit/>
          </a:bodyPr>
          <a:lstStyle/>
          <a:p>
            <a:r>
              <a:rPr lang="en-US" dirty="0"/>
              <a:t>LT: 3 </a:t>
            </a:r>
            <a:r>
              <a:rPr lang="en-US" dirty="0" err="1"/>
              <a:t>tiết</a:t>
            </a:r>
            <a:r>
              <a:rPr lang="en-US" dirty="0"/>
              <a:t> – TH: 3 </a:t>
            </a:r>
            <a:r>
              <a:rPr lang="en-US" dirty="0" err="1"/>
              <a:t>tiết</a:t>
            </a:r>
            <a:endParaRPr lang="en-US" dirty="0"/>
          </a:p>
        </p:txBody>
      </p:sp>
    </p:spTree>
    <p:extLst>
      <p:ext uri="{BB962C8B-B14F-4D97-AF65-F5344CB8AC3E}">
        <p14:creationId xmlns:p14="http://schemas.microsoft.com/office/powerpoint/2010/main" val="34047077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Tiến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endParaRPr lang="en-US" dirty="0">
              <a:latin typeface="Times New Roman" panose="02020603050405020304" pitchFamily="18" charset="0"/>
              <a:cs typeface="Times New Roman" panose="02020603050405020304" pitchFamily="18" charset="0"/>
            </a:endParaRPr>
          </a:p>
        </p:txBody>
      </p:sp>
      <p:sp>
        <p:nvSpPr>
          <p:cNvPr id="4" name="Rectangle 3"/>
          <p:cNvSpPr/>
          <p:nvPr/>
        </p:nvSpPr>
        <p:spPr>
          <a:xfrm>
            <a:off x="1295401" y="1916667"/>
            <a:ext cx="2492990" cy="523220"/>
          </a:xfrm>
          <a:prstGeom prst="rect">
            <a:avLst/>
          </a:prstGeom>
        </p:spPr>
        <p:txBody>
          <a:bodyPr wrap="none">
            <a:spAutoFit/>
          </a:bodyPr>
          <a:lstStyle/>
          <a:p>
            <a:pPr lvl="0"/>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lệnh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cơ</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bản</a:t>
            </a:r>
            <a:endParaRPr lang="en-US" sz="2800" dirty="0">
              <a:latin typeface="Times New Roman" panose="02020603050405020304" pitchFamily="18" charset="0"/>
              <a:cs typeface="Times New Roman" panose="02020603050405020304" pitchFamily="18" charset="0"/>
            </a:endParaRPr>
          </a:p>
        </p:txBody>
      </p:sp>
      <p:pic>
        <p:nvPicPr>
          <p:cNvPr id="4098" name="Picture 2" descr="http://dembinhyen.free.fr/UDS/Ebook/CD1/He%20Dieu%20Hanh/Htm/images/re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82563"/>
            <a:ext cx="66675" cy="95250"/>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http://dembinhyen.free.fr/UDS/Ebook/CD1/He%20Dieu%20Hanh/Htm/images/re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92075"/>
            <a:ext cx="66675" cy="9525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dembinhyen.free.fr/UDS/Ebook/CD1/He%20Dieu%20Hanh/Htm/images/re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366713"/>
            <a:ext cx="66675" cy="95250"/>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5" descr="http://dembinhyen.free.fr/UDS/Ebook/CD1/He%20Dieu%20Hanh/Htm/images/re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915988"/>
            <a:ext cx="66675" cy="9525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dembinhyen.free.fr/UDS/Ebook/CD1/He%20Dieu%20Hanh/Htm/images/re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190625"/>
            <a:ext cx="66675" cy="95250"/>
          </a:xfrm>
          <a:prstGeom prst="rect">
            <a:avLst/>
          </a:prstGeom>
          <a:noFill/>
          <a:extLst>
            <a:ext uri="{909E8E84-426E-40DD-AFC4-6F175D3DCCD1}">
              <a14:hiddenFill xmlns:a14="http://schemas.microsoft.com/office/drawing/2010/main">
                <a:solidFill>
                  <a:srgbClr val="FFFFFF"/>
                </a:solidFill>
              </a14:hiddenFill>
            </a:ext>
          </a:extLst>
        </p:spPr>
      </p:pic>
      <p:sp>
        <p:nvSpPr>
          <p:cNvPr id="21" name="object 6"/>
          <p:cNvSpPr txBox="1">
            <a:spLocks noGrp="1"/>
          </p:cNvSpPr>
          <p:nvPr>
            <p:ph type="sldNum" sz="quarter" idx="4294967295"/>
          </p:nvPr>
        </p:nvSpPr>
        <p:spPr>
          <a:xfrm>
            <a:off x="9204070" y="6536676"/>
            <a:ext cx="247015" cy="197484"/>
          </a:xfrm>
          <a:prstGeom prst="rect">
            <a:avLst/>
          </a:prstGeom>
        </p:spPr>
        <p:txBody>
          <a:bodyPr vert="horz" wrap="square" lIns="0" tIns="0" rIns="0" bIns="0" rtlCol="0">
            <a:spAutoFit/>
          </a:bodyPr>
          <a:lstStyle/>
          <a:p>
            <a:pPr marL="38100">
              <a:lnSpc>
                <a:spcPts val="1430"/>
              </a:lnSpc>
            </a:pPr>
            <a:fld id="{81D60167-4931-47E6-BA6A-407CBD079E47}" type="slidenum">
              <a:rPr dirty="0"/>
              <a:t>10</a:t>
            </a:fld>
            <a:endParaRPr dirty="0"/>
          </a:p>
        </p:txBody>
      </p:sp>
      <p:pic>
        <p:nvPicPr>
          <p:cNvPr id="5" name="Picture 4"/>
          <p:cNvPicPr>
            <a:picLocks noChangeAspect="1"/>
          </p:cNvPicPr>
          <p:nvPr/>
        </p:nvPicPr>
        <p:blipFill>
          <a:blip r:embed="rId4"/>
          <a:stretch>
            <a:fillRect/>
          </a:stretch>
        </p:blipFill>
        <p:spPr>
          <a:xfrm>
            <a:off x="3272010" y="2618955"/>
            <a:ext cx="7624588" cy="3581928"/>
          </a:xfrm>
          <a:prstGeom prst="rect">
            <a:avLst/>
          </a:prstGeom>
        </p:spPr>
      </p:pic>
      <p:sp>
        <p:nvSpPr>
          <p:cNvPr id="22" name="object 5"/>
          <p:cNvSpPr txBox="1"/>
          <p:nvPr/>
        </p:nvSpPr>
        <p:spPr>
          <a:xfrm>
            <a:off x="1295401" y="2465067"/>
            <a:ext cx="5244029" cy="289182"/>
          </a:xfrm>
          <a:prstGeom prst="rect">
            <a:avLst/>
          </a:prstGeom>
        </p:spPr>
        <p:txBody>
          <a:bodyPr vert="horz" wrap="square" lIns="0" tIns="12065" rIns="0" bIns="0" rtlCol="0">
            <a:spAutoFit/>
          </a:bodyPr>
          <a:lstStyle/>
          <a:p>
            <a:r>
              <a:rPr lang="en-US" dirty="0" err="1"/>
              <a:t>Lệnh</a:t>
            </a:r>
            <a:r>
              <a:rPr lang="en-US" dirty="0"/>
              <a:t> </a:t>
            </a:r>
            <a:r>
              <a:rPr lang="en-US" dirty="0" err="1"/>
              <a:t>xem</a:t>
            </a:r>
            <a:r>
              <a:rPr lang="en-US" dirty="0"/>
              <a:t> </a:t>
            </a:r>
            <a:r>
              <a:rPr lang="en-US" dirty="0" err="1"/>
              <a:t>danh</a:t>
            </a:r>
            <a:r>
              <a:rPr lang="en-US" dirty="0"/>
              <a:t> </a:t>
            </a:r>
            <a:r>
              <a:rPr lang="en-US" dirty="0" err="1"/>
              <a:t>sách</a:t>
            </a:r>
            <a:r>
              <a:rPr lang="en-US" dirty="0"/>
              <a:t> </a:t>
            </a:r>
            <a:r>
              <a:rPr lang="en-US" dirty="0" err="1"/>
              <a:t>xử</a:t>
            </a:r>
            <a:r>
              <a:rPr lang="en-US" dirty="0"/>
              <a:t> </a:t>
            </a:r>
            <a:r>
              <a:rPr lang="en-US" dirty="0" err="1"/>
              <a:t>lý</a:t>
            </a:r>
            <a:r>
              <a:rPr lang="en-US" dirty="0"/>
              <a:t> </a:t>
            </a:r>
            <a:r>
              <a:rPr lang="en-US" dirty="0" err="1"/>
              <a:t>của</a:t>
            </a:r>
            <a:r>
              <a:rPr lang="en-US" dirty="0"/>
              <a:t> </a:t>
            </a:r>
            <a:r>
              <a:rPr lang="en-US" dirty="0" err="1"/>
              <a:t>hệ</a:t>
            </a:r>
            <a:r>
              <a:rPr lang="en-US" dirty="0"/>
              <a:t> </a:t>
            </a:r>
            <a:r>
              <a:rPr lang="en-US" dirty="0" err="1"/>
              <a:t>thống</a:t>
            </a:r>
            <a:endParaRPr lang="en-US" dirty="0"/>
          </a:p>
        </p:txBody>
      </p:sp>
    </p:spTree>
    <p:extLst>
      <p:ext uri="{BB962C8B-B14F-4D97-AF65-F5344CB8AC3E}">
        <p14:creationId xmlns:p14="http://schemas.microsoft.com/office/powerpoint/2010/main" val="13463938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Tiến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endParaRPr lang="en-US" dirty="0">
              <a:latin typeface="Times New Roman" panose="02020603050405020304" pitchFamily="18" charset="0"/>
              <a:cs typeface="Times New Roman" panose="02020603050405020304" pitchFamily="18" charset="0"/>
            </a:endParaRPr>
          </a:p>
        </p:txBody>
      </p:sp>
      <p:sp>
        <p:nvSpPr>
          <p:cNvPr id="4" name="Rectangle 3"/>
          <p:cNvSpPr/>
          <p:nvPr/>
        </p:nvSpPr>
        <p:spPr>
          <a:xfrm>
            <a:off x="1295401" y="1916667"/>
            <a:ext cx="2492990" cy="523220"/>
          </a:xfrm>
          <a:prstGeom prst="rect">
            <a:avLst/>
          </a:prstGeom>
        </p:spPr>
        <p:txBody>
          <a:bodyPr wrap="none">
            <a:spAutoFit/>
          </a:bodyPr>
          <a:lstStyle/>
          <a:p>
            <a:pPr lvl="0"/>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lệnh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cơ</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bản</a:t>
            </a:r>
            <a:endParaRPr lang="en-US" sz="2800" dirty="0">
              <a:latin typeface="Times New Roman" panose="02020603050405020304" pitchFamily="18" charset="0"/>
              <a:cs typeface="Times New Roman" panose="02020603050405020304" pitchFamily="18" charset="0"/>
            </a:endParaRPr>
          </a:p>
        </p:txBody>
      </p:sp>
      <p:pic>
        <p:nvPicPr>
          <p:cNvPr id="4098" name="Picture 2" descr="http://dembinhyen.free.fr/UDS/Ebook/CD1/He%20Dieu%20Hanh/Htm/images/re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82563"/>
            <a:ext cx="66675" cy="95250"/>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http://dembinhyen.free.fr/UDS/Ebook/CD1/He%20Dieu%20Hanh/Htm/images/re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92075"/>
            <a:ext cx="66675" cy="9525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dembinhyen.free.fr/UDS/Ebook/CD1/He%20Dieu%20Hanh/Htm/images/re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366713"/>
            <a:ext cx="66675" cy="95250"/>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5" descr="http://dembinhyen.free.fr/UDS/Ebook/CD1/He%20Dieu%20Hanh/Htm/images/re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915988"/>
            <a:ext cx="66675" cy="9525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dembinhyen.free.fr/UDS/Ebook/CD1/He%20Dieu%20Hanh/Htm/images/re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190625"/>
            <a:ext cx="66675" cy="95250"/>
          </a:xfrm>
          <a:prstGeom prst="rect">
            <a:avLst/>
          </a:prstGeom>
          <a:noFill/>
          <a:extLst>
            <a:ext uri="{909E8E84-426E-40DD-AFC4-6F175D3DCCD1}">
              <a14:hiddenFill xmlns:a14="http://schemas.microsoft.com/office/drawing/2010/main">
                <a:solidFill>
                  <a:srgbClr val="FFFFFF"/>
                </a:solidFill>
              </a14:hiddenFill>
            </a:ext>
          </a:extLst>
        </p:spPr>
      </p:pic>
      <p:sp>
        <p:nvSpPr>
          <p:cNvPr id="21" name="object 6"/>
          <p:cNvSpPr txBox="1">
            <a:spLocks noGrp="1"/>
          </p:cNvSpPr>
          <p:nvPr>
            <p:ph type="sldNum" sz="quarter" idx="4294967295"/>
          </p:nvPr>
        </p:nvSpPr>
        <p:spPr>
          <a:xfrm>
            <a:off x="9204070" y="6536676"/>
            <a:ext cx="247015" cy="197484"/>
          </a:xfrm>
          <a:prstGeom prst="rect">
            <a:avLst/>
          </a:prstGeom>
        </p:spPr>
        <p:txBody>
          <a:bodyPr vert="horz" wrap="square" lIns="0" tIns="0" rIns="0" bIns="0" rtlCol="0">
            <a:spAutoFit/>
          </a:bodyPr>
          <a:lstStyle/>
          <a:p>
            <a:pPr marL="38100">
              <a:lnSpc>
                <a:spcPts val="1430"/>
              </a:lnSpc>
            </a:pPr>
            <a:fld id="{81D60167-4931-47E6-BA6A-407CBD079E47}" type="slidenum">
              <a:rPr dirty="0"/>
              <a:t>11</a:t>
            </a:fld>
            <a:endParaRPr dirty="0"/>
          </a:p>
        </p:txBody>
      </p:sp>
      <p:sp>
        <p:nvSpPr>
          <p:cNvPr id="22" name="object 5"/>
          <p:cNvSpPr txBox="1"/>
          <p:nvPr/>
        </p:nvSpPr>
        <p:spPr>
          <a:xfrm>
            <a:off x="1295401" y="2465067"/>
            <a:ext cx="5244029" cy="289182"/>
          </a:xfrm>
          <a:prstGeom prst="rect">
            <a:avLst/>
          </a:prstGeom>
        </p:spPr>
        <p:txBody>
          <a:bodyPr vert="horz" wrap="square" lIns="0" tIns="12065" rIns="0" bIns="0" rtlCol="0">
            <a:spAutoFit/>
          </a:bodyPr>
          <a:lstStyle/>
          <a:p>
            <a:r>
              <a:rPr lang="en-US" dirty="0" err="1"/>
              <a:t>Lệnh</a:t>
            </a:r>
            <a:r>
              <a:rPr lang="en-US" dirty="0"/>
              <a:t> </a:t>
            </a:r>
            <a:r>
              <a:rPr lang="en-US" dirty="0" err="1"/>
              <a:t>xem</a:t>
            </a:r>
            <a:r>
              <a:rPr lang="en-US" dirty="0"/>
              <a:t> </a:t>
            </a:r>
            <a:r>
              <a:rPr lang="en-US" dirty="0" err="1"/>
              <a:t>danh</a:t>
            </a:r>
            <a:r>
              <a:rPr lang="en-US" dirty="0"/>
              <a:t> </a:t>
            </a:r>
            <a:r>
              <a:rPr lang="en-US" dirty="0" err="1"/>
              <a:t>sách</a:t>
            </a:r>
            <a:r>
              <a:rPr lang="en-US" dirty="0"/>
              <a:t> </a:t>
            </a:r>
            <a:r>
              <a:rPr lang="en-US" dirty="0" err="1"/>
              <a:t>xử</a:t>
            </a:r>
            <a:r>
              <a:rPr lang="en-US" dirty="0"/>
              <a:t> </a:t>
            </a:r>
            <a:r>
              <a:rPr lang="en-US" dirty="0" err="1"/>
              <a:t>lý</a:t>
            </a:r>
            <a:r>
              <a:rPr lang="en-US" dirty="0"/>
              <a:t> </a:t>
            </a:r>
            <a:r>
              <a:rPr lang="en-US" dirty="0" err="1"/>
              <a:t>của</a:t>
            </a:r>
            <a:r>
              <a:rPr lang="en-US" dirty="0"/>
              <a:t> </a:t>
            </a:r>
            <a:r>
              <a:rPr lang="en-US" dirty="0" err="1"/>
              <a:t>hệ</a:t>
            </a:r>
            <a:r>
              <a:rPr lang="en-US" dirty="0"/>
              <a:t> </a:t>
            </a:r>
            <a:r>
              <a:rPr lang="en-US" dirty="0" err="1"/>
              <a:t>thống</a:t>
            </a:r>
            <a:endParaRPr lang="en-US" dirty="0"/>
          </a:p>
        </p:txBody>
      </p:sp>
      <p:pic>
        <p:nvPicPr>
          <p:cNvPr id="13314" name="Picture 2" descr="Cách sử dụng lệnh lsof Linux - Khai Dân Trí"/>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4356" y="2736183"/>
            <a:ext cx="6153150" cy="3371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3530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Tiến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endParaRPr lang="en-US" dirty="0">
              <a:latin typeface="Times New Roman" panose="02020603050405020304" pitchFamily="18" charset="0"/>
              <a:cs typeface="Times New Roman" panose="02020603050405020304" pitchFamily="18" charset="0"/>
            </a:endParaRPr>
          </a:p>
        </p:txBody>
      </p:sp>
      <p:sp>
        <p:nvSpPr>
          <p:cNvPr id="4" name="Rectangle 3"/>
          <p:cNvSpPr/>
          <p:nvPr/>
        </p:nvSpPr>
        <p:spPr>
          <a:xfrm>
            <a:off x="1295401" y="1916667"/>
            <a:ext cx="2492990" cy="523220"/>
          </a:xfrm>
          <a:prstGeom prst="rect">
            <a:avLst/>
          </a:prstGeom>
        </p:spPr>
        <p:txBody>
          <a:bodyPr wrap="none">
            <a:spAutoFit/>
          </a:bodyPr>
          <a:lstStyle/>
          <a:p>
            <a:pPr lvl="0"/>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lệnh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cơ</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bản</a:t>
            </a:r>
            <a:endParaRPr lang="en-US" sz="2800" dirty="0">
              <a:latin typeface="Times New Roman" panose="02020603050405020304" pitchFamily="18" charset="0"/>
              <a:cs typeface="Times New Roman" panose="02020603050405020304" pitchFamily="18" charset="0"/>
            </a:endParaRPr>
          </a:p>
        </p:txBody>
      </p:sp>
      <p:pic>
        <p:nvPicPr>
          <p:cNvPr id="4098" name="Picture 2" descr="http://dembinhyen.free.fr/UDS/Ebook/CD1/He%20Dieu%20Hanh/Htm/images/re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82563"/>
            <a:ext cx="66675" cy="95250"/>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http://dembinhyen.free.fr/UDS/Ebook/CD1/He%20Dieu%20Hanh/Htm/images/re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92075"/>
            <a:ext cx="66675" cy="9525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dembinhyen.free.fr/UDS/Ebook/CD1/He%20Dieu%20Hanh/Htm/images/re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366713"/>
            <a:ext cx="66675" cy="95250"/>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5" descr="http://dembinhyen.free.fr/UDS/Ebook/CD1/He%20Dieu%20Hanh/Htm/images/re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915988"/>
            <a:ext cx="66675" cy="9525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dembinhyen.free.fr/UDS/Ebook/CD1/He%20Dieu%20Hanh/Htm/images/re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190625"/>
            <a:ext cx="66675" cy="95250"/>
          </a:xfrm>
          <a:prstGeom prst="rect">
            <a:avLst/>
          </a:prstGeom>
          <a:noFill/>
          <a:extLst>
            <a:ext uri="{909E8E84-426E-40DD-AFC4-6F175D3DCCD1}">
              <a14:hiddenFill xmlns:a14="http://schemas.microsoft.com/office/drawing/2010/main">
                <a:solidFill>
                  <a:srgbClr val="FFFFFF"/>
                </a:solidFill>
              </a14:hiddenFill>
            </a:ext>
          </a:extLst>
        </p:spPr>
      </p:pic>
      <p:sp>
        <p:nvSpPr>
          <p:cNvPr id="21" name="object 6"/>
          <p:cNvSpPr txBox="1">
            <a:spLocks noGrp="1"/>
          </p:cNvSpPr>
          <p:nvPr>
            <p:ph type="sldNum" sz="quarter" idx="4294967295"/>
          </p:nvPr>
        </p:nvSpPr>
        <p:spPr>
          <a:xfrm>
            <a:off x="9204070" y="6536676"/>
            <a:ext cx="247015" cy="197484"/>
          </a:xfrm>
          <a:prstGeom prst="rect">
            <a:avLst/>
          </a:prstGeom>
        </p:spPr>
        <p:txBody>
          <a:bodyPr vert="horz" wrap="square" lIns="0" tIns="0" rIns="0" bIns="0" rtlCol="0">
            <a:spAutoFit/>
          </a:bodyPr>
          <a:lstStyle/>
          <a:p>
            <a:pPr marL="38100">
              <a:lnSpc>
                <a:spcPts val="1430"/>
              </a:lnSpc>
            </a:pPr>
            <a:fld id="{81D60167-4931-47E6-BA6A-407CBD079E47}" type="slidenum">
              <a:rPr dirty="0"/>
              <a:t>12</a:t>
            </a:fld>
            <a:endParaRPr dirty="0"/>
          </a:p>
        </p:txBody>
      </p:sp>
      <p:pic>
        <p:nvPicPr>
          <p:cNvPr id="3" name="Picture 2"/>
          <p:cNvPicPr>
            <a:picLocks noChangeAspect="1"/>
          </p:cNvPicPr>
          <p:nvPr/>
        </p:nvPicPr>
        <p:blipFill>
          <a:blip r:embed="rId4"/>
          <a:stretch>
            <a:fillRect/>
          </a:stretch>
        </p:blipFill>
        <p:spPr>
          <a:xfrm>
            <a:off x="4854910" y="2566929"/>
            <a:ext cx="6409993" cy="3496161"/>
          </a:xfrm>
          <a:prstGeom prst="rect">
            <a:avLst/>
          </a:prstGeom>
        </p:spPr>
      </p:pic>
      <p:sp>
        <p:nvSpPr>
          <p:cNvPr id="12" name="object 5"/>
          <p:cNvSpPr txBox="1"/>
          <p:nvPr/>
        </p:nvSpPr>
        <p:spPr>
          <a:xfrm>
            <a:off x="1295401" y="2465067"/>
            <a:ext cx="5244029" cy="289182"/>
          </a:xfrm>
          <a:prstGeom prst="rect">
            <a:avLst/>
          </a:prstGeom>
        </p:spPr>
        <p:txBody>
          <a:bodyPr vert="horz" wrap="square" lIns="0" tIns="12065" rIns="0" bIns="0" rtlCol="0">
            <a:spAutoFit/>
          </a:bodyPr>
          <a:lstStyle/>
          <a:p>
            <a:r>
              <a:rPr lang="en-US" dirty="0" err="1"/>
              <a:t>Lệnh</a:t>
            </a:r>
            <a:r>
              <a:rPr lang="en-US" dirty="0"/>
              <a:t> </a:t>
            </a:r>
            <a:r>
              <a:rPr lang="en-US" dirty="0" err="1"/>
              <a:t>xem</a:t>
            </a:r>
            <a:r>
              <a:rPr lang="en-US" dirty="0"/>
              <a:t> </a:t>
            </a:r>
            <a:r>
              <a:rPr lang="en-US" dirty="0" err="1"/>
              <a:t>danh</a:t>
            </a:r>
            <a:r>
              <a:rPr lang="en-US" dirty="0"/>
              <a:t> </a:t>
            </a:r>
            <a:r>
              <a:rPr lang="en-US" dirty="0" err="1"/>
              <a:t>sách</a:t>
            </a:r>
            <a:r>
              <a:rPr lang="en-US" dirty="0"/>
              <a:t> </a:t>
            </a:r>
            <a:r>
              <a:rPr lang="en-US" dirty="0" err="1"/>
              <a:t>xử</a:t>
            </a:r>
            <a:r>
              <a:rPr lang="en-US" dirty="0"/>
              <a:t> </a:t>
            </a:r>
            <a:r>
              <a:rPr lang="en-US" dirty="0" err="1"/>
              <a:t>lý</a:t>
            </a:r>
            <a:r>
              <a:rPr lang="en-US" dirty="0"/>
              <a:t> </a:t>
            </a:r>
            <a:r>
              <a:rPr lang="en-US" dirty="0" err="1"/>
              <a:t>của</a:t>
            </a:r>
            <a:r>
              <a:rPr lang="en-US" dirty="0"/>
              <a:t> </a:t>
            </a:r>
            <a:r>
              <a:rPr lang="en-US" dirty="0" err="1"/>
              <a:t>hệ</a:t>
            </a:r>
            <a:r>
              <a:rPr lang="en-US" dirty="0"/>
              <a:t> </a:t>
            </a:r>
            <a:r>
              <a:rPr lang="en-US" dirty="0" err="1"/>
              <a:t>thống</a:t>
            </a:r>
            <a:endParaRPr lang="en-US" dirty="0"/>
          </a:p>
        </p:txBody>
      </p:sp>
    </p:spTree>
    <p:extLst>
      <p:ext uri="{BB962C8B-B14F-4D97-AF65-F5344CB8AC3E}">
        <p14:creationId xmlns:p14="http://schemas.microsoft.com/office/powerpoint/2010/main" val="14327176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Tiến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endParaRPr lang="en-US" dirty="0">
              <a:latin typeface="Times New Roman" panose="02020603050405020304" pitchFamily="18" charset="0"/>
              <a:cs typeface="Times New Roman" panose="02020603050405020304" pitchFamily="18" charset="0"/>
            </a:endParaRPr>
          </a:p>
        </p:txBody>
      </p:sp>
      <p:sp>
        <p:nvSpPr>
          <p:cNvPr id="4" name="Rectangle 3"/>
          <p:cNvSpPr/>
          <p:nvPr/>
        </p:nvSpPr>
        <p:spPr>
          <a:xfrm>
            <a:off x="1295401" y="1916667"/>
            <a:ext cx="2492990" cy="523220"/>
          </a:xfrm>
          <a:prstGeom prst="rect">
            <a:avLst/>
          </a:prstGeom>
        </p:spPr>
        <p:txBody>
          <a:bodyPr wrap="none">
            <a:spAutoFit/>
          </a:bodyPr>
          <a:lstStyle/>
          <a:p>
            <a:pPr lvl="0"/>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lệnh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cơ</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bản</a:t>
            </a:r>
            <a:endParaRPr lang="en-US" sz="2800" dirty="0">
              <a:latin typeface="Times New Roman" panose="02020603050405020304" pitchFamily="18" charset="0"/>
              <a:cs typeface="Times New Roman" panose="02020603050405020304" pitchFamily="18" charset="0"/>
            </a:endParaRPr>
          </a:p>
        </p:txBody>
      </p:sp>
      <p:pic>
        <p:nvPicPr>
          <p:cNvPr id="4098" name="Picture 2" descr="http://dembinhyen.free.fr/UDS/Ebook/CD1/He%20Dieu%20Hanh/Htm/images/re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82563"/>
            <a:ext cx="66675" cy="95250"/>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http://dembinhyen.free.fr/UDS/Ebook/CD1/He%20Dieu%20Hanh/Htm/images/re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92075"/>
            <a:ext cx="66675" cy="9525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dembinhyen.free.fr/UDS/Ebook/CD1/He%20Dieu%20Hanh/Htm/images/re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366713"/>
            <a:ext cx="66675" cy="95250"/>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5" descr="http://dembinhyen.free.fr/UDS/Ebook/CD1/He%20Dieu%20Hanh/Htm/images/re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915988"/>
            <a:ext cx="66675" cy="9525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dembinhyen.free.fr/UDS/Ebook/CD1/He%20Dieu%20Hanh/Htm/images/re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190625"/>
            <a:ext cx="66675" cy="95250"/>
          </a:xfrm>
          <a:prstGeom prst="rect">
            <a:avLst/>
          </a:prstGeom>
          <a:noFill/>
          <a:extLst>
            <a:ext uri="{909E8E84-426E-40DD-AFC4-6F175D3DCCD1}">
              <a14:hiddenFill xmlns:a14="http://schemas.microsoft.com/office/drawing/2010/main">
                <a:solidFill>
                  <a:srgbClr val="FFFFFF"/>
                </a:solidFill>
              </a14:hiddenFill>
            </a:ext>
          </a:extLst>
        </p:spPr>
      </p:pic>
      <p:sp>
        <p:nvSpPr>
          <p:cNvPr id="21" name="object 6"/>
          <p:cNvSpPr txBox="1">
            <a:spLocks noGrp="1"/>
          </p:cNvSpPr>
          <p:nvPr>
            <p:ph type="sldNum" sz="quarter" idx="4294967295"/>
          </p:nvPr>
        </p:nvSpPr>
        <p:spPr>
          <a:xfrm>
            <a:off x="9204070" y="6536676"/>
            <a:ext cx="247015" cy="197484"/>
          </a:xfrm>
          <a:prstGeom prst="rect">
            <a:avLst/>
          </a:prstGeom>
        </p:spPr>
        <p:txBody>
          <a:bodyPr vert="horz" wrap="square" lIns="0" tIns="0" rIns="0" bIns="0" rtlCol="0">
            <a:spAutoFit/>
          </a:bodyPr>
          <a:lstStyle/>
          <a:p>
            <a:pPr marL="38100">
              <a:lnSpc>
                <a:spcPts val="1430"/>
              </a:lnSpc>
            </a:pPr>
            <a:fld id="{81D60167-4931-47E6-BA6A-407CBD079E47}" type="slidenum">
              <a:rPr dirty="0"/>
              <a:t>13</a:t>
            </a:fld>
            <a:endParaRPr dirty="0"/>
          </a:p>
        </p:txBody>
      </p:sp>
      <p:sp>
        <p:nvSpPr>
          <p:cNvPr id="3" name="Rectangle 1"/>
          <p:cNvSpPr>
            <a:spLocks noChangeArrowheads="1"/>
          </p:cNvSpPr>
          <p:nvPr/>
        </p:nvSpPr>
        <p:spPr bwMode="auto">
          <a:xfrm>
            <a:off x="1427603" y="2617675"/>
            <a:ext cx="4258248" cy="512921"/>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2696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#time</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pic>
        <p:nvPicPr>
          <p:cNvPr id="12290" name="Picture 2" descr="time comman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85851" y="2465067"/>
            <a:ext cx="5219700" cy="1695451"/>
          </a:xfrm>
          <a:prstGeom prst="rect">
            <a:avLst/>
          </a:prstGeom>
          <a:noFill/>
          <a:extLst>
            <a:ext uri="{909E8E84-426E-40DD-AFC4-6F175D3DCCD1}">
              <a14:hiddenFill xmlns:a14="http://schemas.microsoft.com/office/drawing/2010/main">
                <a:solidFill>
                  <a:srgbClr val="FFFFFF"/>
                </a:solidFill>
              </a14:hiddenFill>
            </a:ext>
          </a:extLst>
        </p:spPr>
      </p:pic>
      <p:sp>
        <p:nvSpPr>
          <p:cNvPr id="15" name="object 5"/>
          <p:cNvSpPr txBox="1"/>
          <p:nvPr/>
        </p:nvSpPr>
        <p:spPr>
          <a:xfrm>
            <a:off x="1295401" y="2465067"/>
            <a:ext cx="5244029" cy="289182"/>
          </a:xfrm>
          <a:prstGeom prst="rect">
            <a:avLst/>
          </a:prstGeom>
        </p:spPr>
        <p:txBody>
          <a:bodyPr vert="horz" wrap="square" lIns="0" tIns="12065" rIns="0" bIns="0" rtlCol="0">
            <a:spAutoFit/>
          </a:bodyPr>
          <a:lstStyle/>
          <a:p>
            <a:r>
              <a:rPr lang="en-US" dirty="0" err="1"/>
              <a:t>Lệnh</a:t>
            </a:r>
            <a:r>
              <a:rPr lang="en-US" dirty="0"/>
              <a:t> </a:t>
            </a:r>
            <a:r>
              <a:rPr lang="en-US" dirty="0" err="1"/>
              <a:t>xem</a:t>
            </a:r>
            <a:r>
              <a:rPr lang="en-US" dirty="0"/>
              <a:t> </a:t>
            </a:r>
            <a:r>
              <a:rPr lang="en-US" dirty="0" err="1"/>
              <a:t>danh</a:t>
            </a:r>
            <a:r>
              <a:rPr lang="en-US" dirty="0"/>
              <a:t> </a:t>
            </a:r>
            <a:r>
              <a:rPr lang="en-US" dirty="0" err="1"/>
              <a:t>sách</a:t>
            </a:r>
            <a:r>
              <a:rPr lang="en-US" dirty="0"/>
              <a:t> </a:t>
            </a:r>
            <a:r>
              <a:rPr lang="en-US" dirty="0" err="1"/>
              <a:t>xử</a:t>
            </a:r>
            <a:r>
              <a:rPr lang="en-US" dirty="0"/>
              <a:t> </a:t>
            </a:r>
            <a:r>
              <a:rPr lang="en-US" dirty="0" err="1"/>
              <a:t>lý</a:t>
            </a:r>
            <a:r>
              <a:rPr lang="en-US" dirty="0"/>
              <a:t> </a:t>
            </a:r>
            <a:r>
              <a:rPr lang="en-US" dirty="0" err="1"/>
              <a:t>của</a:t>
            </a:r>
            <a:r>
              <a:rPr lang="en-US" dirty="0"/>
              <a:t> </a:t>
            </a:r>
            <a:r>
              <a:rPr lang="en-US" dirty="0" err="1"/>
              <a:t>hệ</a:t>
            </a:r>
            <a:r>
              <a:rPr lang="en-US" dirty="0"/>
              <a:t> </a:t>
            </a:r>
            <a:r>
              <a:rPr lang="en-US" dirty="0" err="1"/>
              <a:t>thống</a:t>
            </a:r>
            <a:endParaRPr lang="en-US" dirty="0"/>
          </a:p>
        </p:txBody>
      </p:sp>
    </p:spTree>
    <p:extLst>
      <p:ext uri="{BB962C8B-B14F-4D97-AF65-F5344CB8AC3E}">
        <p14:creationId xmlns:p14="http://schemas.microsoft.com/office/powerpoint/2010/main" val="4728397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Tiến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endParaRPr lang="en-US" dirty="0">
              <a:latin typeface="Times New Roman" panose="02020603050405020304" pitchFamily="18" charset="0"/>
              <a:cs typeface="Times New Roman" panose="02020603050405020304" pitchFamily="18" charset="0"/>
            </a:endParaRPr>
          </a:p>
        </p:txBody>
      </p:sp>
      <p:sp>
        <p:nvSpPr>
          <p:cNvPr id="4" name="Rectangle 3"/>
          <p:cNvSpPr/>
          <p:nvPr/>
        </p:nvSpPr>
        <p:spPr>
          <a:xfrm>
            <a:off x="1295401" y="1916667"/>
            <a:ext cx="2492990" cy="523220"/>
          </a:xfrm>
          <a:prstGeom prst="rect">
            <a:avLst/>
          </a:prstGeom>
        </p:spPr>
        <p:txBody>
          <a:bodyPr wrap="none">
            <a:spAutoFit/>
          </a:bodyPr>
          <a:lstStyle/>
          <a:p>
            <a:pPr lvl="0"/>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lệnh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cơ</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bản</a:t>
            </a:r>
            <a:endParaRPr lang="en-US" sz="2800" dirty="0">
              <a:latin typeface="Times New Roman" panose="02020603050405020304" pitchFamily="18" charset="0"/>
              <a:cs typeface="Times New Roman" panose="02020603050405020304" pitchFamily="18" charset="0"/>
            </a:endParaRPr>
          </a:p>
        </p:txBody>
      </p:sp>
      <p:pic>
        <p:nvPicPr>
          <p:cNvPr id="4098" name="Picture 2" descr="http://dembinhyen.free.fr/UDS/Ebook/CD1/He%20Dieu%20Hanh/Htm/images/re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82563"/>
            <a:ext cx="66675" cy="95250"/>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http://dembinhyen.free.fr/UDS/Ebook/CD1/He%20Dieu%20Hanh/Htm/images/re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92075"/>
            <a:ext cx="66675" cy="9525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dembinhyen.free.fr/UDS/Ebook/CD1/He%20Dieu%20Hanh/Htm/images/re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366713"/>
            <a:ext cx="66675" cy="95250"/>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5" descr="http://dembinhyen.free.fr/UDS/Ebook/CD1/He%20Dieu%20Hanh/Htm/images/re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915988"/>
            <a:ext cx="66675" cy="9525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dembinhyen.free.fr/UDS/Ebook/CD1/He%20Dieu%20Hanh/Htm/images/re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190625"/>
            <a:ext cx="66675" cy="95250"/>
          </a:xfrm>
          <a:prstGeom prst="rect">
            <a:avLst/>
          </a:prstGeom>
          <a:noFill/>
          <a:extLst>
            <a:ext uri="{909E8E84-426E-40DD-AFC4-6F175D3DCCD1}">
              <a14:hiddenFill xmlns:a14="http://schemas.microsoft.com/office/drawing/2010/main">
                <a:solidFill>
                  <a:srgbClr val="FFFFFF"/>
                </a:solidFill>
              </a14:hiddenFill>
            </a:ext>
          </a:extLst>
        </p:spPr>
      </p:pic>
      <p:sp>
        <p:nvSpPr>
          <p:cNvPr id="21" name="object 6"/>
          <p:cNvSpPr txBox="1">
            <a:spLocks noGrp="1"/>
          </p:cNvSpPr>
          <p:nvPr>
            <p:ph type="sldNum" sz="quarter" idx="4294967295"/>
          </p:nvPr>
        </p:nvSpPr>
        <p:spPr>
          <a:xfrm>
            <a:off x="9204070" y="6536676"/>
            <a:ext cx="247015" cy="197484"/>
          </a:xfrm>
          <a:prstGeom prst="rect">
            <a:avLst/>
          </a:prstGeom>
        </p:spPr>
        <p:txBody>
          <a:bodyPr vert="horz" wrap="square" lIns="0" tIns="0" rIns="0" bIns="0" rtlCol="0">
            <a:spAutoFit/>
          </a:bodyPr>
          <a:lstStyle/>
          <a:p>
            <a:pPr marL="38100">
              <a:lnSpc>
                <a:spcPts val="1430"/>
              </a:lnSpc>
            </a:pPr>
            <a:fld id="{81D60167-4931-47E6-BA6A-407CBD079E47}" type="slidenum">
              <a:rPr dirty="0"/>
              <a:t>14</a:t>
            </a:fld>
            <a:endParaRPr dirty="0"/>
          </a:p>
        </p:txBody>
      </p:sp>
      <p:sp>
        <p:nvSpPr>
          <p:cNvPr id="3" name="Rectangle 1"/>
          <p:cNvSpPr>
            <a:spLocks noChangeArrowheads="1"/>
          </p:cNvSpPr>
          <p:nvPr/>
        </p:nvSpPr>
        <p:spPr bwMode="auto">
          <a:xfrm>
            <a:off x="1427603" y="2617675"/>
            <a:ext cx="4258248" cy="512921"/>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2696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#kill PID</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12" name="object 5"/>
          <p:cNvSpPr txBox="1"/>
          <p:nvPr/>
        </p:nvSpPr>
        <p:spPr>
          <a:xfrm>
            <a:off x="1295401" y="2465067"/>
            <a:ext cx="5244029" cy="289182"/>
          </a:xfrm>
          <a:prstGeom prst="rect">
            <a:avLst/>
          </a:prstGeom>
        </p:spPr>
        <p:txBody>
          <a:bodyPr vert="horz" wrap="square" lIns="0" tIns="12065" rIns="0" bIns="0" rtlCol="0">
            <a:spAutoFit/>
          </a:bodyPr>
          <a:lstStyle/>
          <a:p>
            <a:r>
              <a:rPr lang="en-US" dirty="0" err="1"/>
              <a:t>Lệnh</a:t>
            </a:r>
            <a:r>
              <a:rPr lang="en-US" dirty="0"/>
              <a:t> </a:t>
            </a:r>
            <a:r>
              <a:rPr lang="en-US" dirty="0" err="1"/>
              <a:t>dừng</a:t>
            </a:r>
            <a:r>
              <a:rPr lang="en-US" dirty="0"/>
              <a:t> </a:t>
            </a:r>
            <a:r>
              <a:rPr lang="en-US" dirty="0" err="1"/>
              <a:t>tiến</a:t>
            </a:r>
            <a:r>
              <a:rPr lang="en-US" dirty="0"/>
              <a:t> </a:t>
            </a:r>
            <a:r>
              <a:rPr lang="en-US" dirty="0" err="1"/>
              <a:t>trình</a:t>
            </a:r>
            <a:endParaRPr lang="en-US" dirty="0"/>
          </a:p>
        </p:txBody>
      </p:sp>
      <p:pic>
        <p:nvPicPr>
          <p:cNvPr id="5" name="Picture 4"/>
          <p:cNvPicPr>
            <a:picLocks noChangeAspect="1"/>
          </p:cNvPicPr>
          <p:nvPr/>
        </p:nvPicPr>
        <p:blipFill>
          <a:blip r:embed="rId4"/>
          <a:stretch>
            <a:fillRect/>
          </a:stretch>
        </p:blipFill>
        <p:spPr>
          <a:xfrm>
            <a:off x="3336035" y="4816045"/>
            <a:ext cx="6115050" cy="771525"/>
          </a:xfrm>
          <a:prstGeom prst="rect">
            <a:avLst/>
          </a:prstGeom>
        </p:spPr>
      </p:pic>
      <p:pic>
        <p:nvPicPr>
          <p:cNvPr id="6" name="Picture 5"/>
          <p:cNvPicPr>
            <a:picLocks noChangeAspect="1"/>
          </p:cNvPicPr>
          <p:nvPr/>
        </p:nvPicPr>
        <p:blipFill>
          <a:blip r:embed="rId5"/>
          <a:stretch>
            <a:fillRect/>
          </a:stretch>
        </p:blipFill>
        <p:spPr>
          <a:xfrm>
            <a:off x="7220754" y="2713183"/>
            <a:ext cx="2686050" cy="1352550"/>
          </a:xfrm>
          <a:prstGeom prst="rect">
            <a:avLst/>
          </a:prstGeom>
        </p:spPr>
      </p:pic>
    </p:spTree>
    <p:extLst>
      <p:ext uri="{BB962C8B-B14F-4D97-AF65-F5344CB8AC3E}">
        <p14:creationId xmlns:p14="http://schemas.microsoft.com/office/powerpoint/2010/main" val="535647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Tiến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endParaRPr lang="en-US" dirty="0">
              <a:latin typeface="Times New Roman" panose="02020603050405020304" pitchFamily="18" charset="0"/>
              <a:cs typeface="Times New Roman" panose="02020603050405020304" pitchFamily="18" charset="0"/>
            </a:endParaRPr>
          </a:p>
        </p:txBody>
      </p:sp>
      <p:sp>
        <p:nvSpPr>
          <p:cNvPr id="4" name="Rectangle 3"/>
          <p:cNvSpPr/>
          <p:nvPr/>
        </p:nvSpPr>
        <p:spPr>
          <a:xfrm>
            <a:off x="1295401" y="1916667"/>
            <a:ext cx="2492990" cy="523220"/>
          </a:xfrm>
          <a:prstGeom prst="rect">
            <a:avLst/>
          </a:prstGeom>
        </p:spPr>
        <p:txBody>
          <a:bodyPr wrap="none">
            <a:spAutoFit/>
          </a:bodyPr>
          <a:lstStyle/>
          <a:p>
            <a:pPr lvl="0"/>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lệnh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cơ</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bản</a:t>
            </a:r>
            <a:endParaRPr lang="en-US" sz="2800" dirty="0">
              <a:latin typeface="Times New Roman" panose="02020603050405020304" pitchFamily="18" charset="0"/>
              <a:cs typeface="Times New Roman" panose="02020603050405020304" pitchFamily="18" charset="0"/>
            </a:endParaRPr>
          </a:p>
        </p:txBody>
      </p:sp>
      <p:pic>
        <p:nvPicPr>
          <p:cNvPr id="4098" name="Picture 2" descr="http://dembinhyen.free.fr/UDS/Ebook/CD1/He%20Dieu%20Hanh/Htm/images/re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82563"/>
            <a:ext cx="66675" cy="95250"/>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http://dembinhyen.free.fr/UDS/Ebook/CD1/He%20Dieu%20Hanh/Htm/images/re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92075"/>
            <a:ext cx="66675" cy="9525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dembinhyen.free.fr/UDS/Ebook/CD1/He%20Dieu%20Hanh/Htm/images/re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366713"/>
            <a:ext cx="66675" cy="95250"/>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5" descr="http://dembinhyen.free.fr/UDS/Ebook/CD1/He%20Dieu%20Hanh/Htm/images/re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915988"/>
            <a:ext cx="66675" cy="9525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dembinhyen.free.fr/UDS/Ebook/CD1/He%20Dieu%20Hanh/Htm/images/re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190625"/>
            <a:ext cx="66675" cy="95250"/>
          </a:xfrm>
          <a:prstGeom prst="rect">
            <a:avLst/>
          </a:prstGeom>
          <a:noFill/>
          <a:extLst>
            <a:ext uri="{909E8E84-426E-40DD-AFC4-6F175D3DCCD1}">
              <a14:hiddenFill xmlns:a14="http://schemas.microsoft.com/office/drawing/2010/main">
                <a:solidFill>
                  <a:srgbClr val="FFFFFF"/>
                </a:solidFill>
              </a14:hiddenFill>
            </a:ext>
          </a:extLst>
        </p:spPr>
      </p:pic>
      <p:sp>
        <p:nvSpPr>
          <p:cNvPr id="21" name="object 6"/>
          <p:cNvSpPr txBox="1">
            <a:spLocks noGrp="1"/>
          </p:cNvSpPr>
          <p:nvPr>
            <p:ph type="sldNum" sz="quarter" idx="4294967295"/>
          </p:nvPr>
        </p:nvSpPr>
        <p:spPr>
          <a:xfrm>
            <a:off x="9204070" y="6536676"/>
            <a:ext cx="247015" cy="197484"/>
          </a:xfrm>
          <a:prstGeom prst="rect">
            <a:avLst/>
          </a:prstGeom>
        </p:spPr>
        <p:txBody>
          <a:bodyPr vert="horz" wrap="square" lIns="0" tIns="0" rIns="0" bIns="0" rtlCol="0">
            <a:spAutoFit/>
          </a:bodyPr>
          <a:lstStyle/>
          <a:p>
            <a:pPr marL="38100">
              <a:lnSpc>
                <a:spcPts val="1430"/>
              </a:lnSpc>
            </a:pPr>
            <a:fld id="{81D60167-4931-47E6-BA6A-407CBD079E47}" type="slidenum">
              <a:rPr dirty="0"/>
              <a:t>15</a:t>
            </a:fld>
            <a:endParaRPr dirty="0"/>
          </a:p>
        </p:txBody>
      </p:sp>
      <p:sp>
        <p:nvSpPr>
          <p:cNvPr id="12" name="object 5"/>
          <p:cNvSpPr txBox="1"/>
          <p:nvPr/>
        </p:nvSpPr>
        <p:spPr>
          <a:xfrm>
            <a:off x="1295401" y="2465067"/>
            <a:ext cx="5244029" cy="289182"/>
          </a:xfrm>
          <a:prstGeom prst="rect">
            <a:avLst/>
          </a:prstGeom>
        </p:spPr>
        <p:txBody>
          <a:bodyPr vert="horz" wrap="square" lIns="0" tIns="12065" rIns="0" bIns="0" rtlCol="0">
            <a:spAutoFit/>
          </a:bodyPr>
          <a:lstStyle/>
          <a:p>
            <a:r>
              <a:rPr lang="en-US" dirty="0" err="1"/>
              <a:t>Lệnh</a:t>
            </a:r>
            <a:r>
              <a:rPr lang="en-US" dirty="0"/>
              <a:t> </a:t>
            </a:r>
            <a:r>
              <a:rPr lang="en-US" dirty="0" err="1"/>
              <a:t>thay</a:t>
            </a:r>
            <a:r>
              <a:rPr lang="en-US" dirty="0"/>
              <a:t> </a:t>
            </a:r>
            <a:r>
              <a:rPr lang="en-US" dirty="0" err="1"/>
              <a:t>đổi</a:t>
            </a:r>
            <a:r>
              <a:rPr lang="en-US" dirty="0"/>
              <a:t> </a:t>
            </a:r>
            <a:r>
              <a:rPr lang="en-US" dirty="0" err="1"/>
              <a:t>độ</a:t>
            </a:r>
            <a:r>
              <a:rPr lang="en-US" dirty="0"/>
              <a:t> </a:t>
            </a:r>
            <a:r>
              <a:rPr lang="en-US" dirty="0" err="1"/>
              <a:t>ưu</a:t>
            </a:r>
            <a:r>
              <a:rPr lang="en-US" dirty="0"/>
              <a:t> </a:t>
            </a:r>
            <a:r>
              <a:rPr lang="en-US" dirty="0" err="1"/>
              <a:t>tiên</a:t>
            </a:r>
            <a:endParaRPr lang="en-US" dirty="0"/>
          </a:p>
        </p:txBody>
      </p:sp>
      <p:pic>
        <p:nvPicPr>
          <p:cNvPr id="7" name="Picture 6"/>
          <p:cNvPicPr>
            <a:picLocks noChangeAspect="1"/>
          </p:cNvPicPr>
          <p:nvPr/>
        </p:nvPicPr>
        <p:blipFill>
          <a:blip r:embed="rId4"/>
          <a:stretch>
            <a:fillRect/>
          </a:stretch>
        </p:blipFill>
        <p:spPr>
          <a:xfrm>
            <a:off x="1295401" y="2933317"/>
            <a:ext cx="8477250" cy="2992851"/>
          </a:xfrm>
          <a:prstGeom prst="rect">
            <a:avLst/>
          </a:prstGeom>
        </p:spPr>
      </p:pic>
    </p:spTree>
    <p:extLst>
      <p:ext uri="{BB962C8B-B14F-4D97-AF65-F5344CB8AC3E}">
        <p14:creationId xmlns:p14="http://schemas.microsoft.com/office/powerpoint/2010/main" val="25844518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Tiến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endParaRPr lang="en-US" dirty="0">
              <a:latin typeface="Times New Roman" panose="02020603050405020304" pitchFamily="18" charset="0"/>
              <a:cs typeface="Times New Roman" panose="02020603050405020304" pitchFamily="18" charset="0"/>
            </a:endParaRPr>
          </a:p>
        </p:txBody>
      </p:sp>
      <p:sp>
        <p:nvSpPr>
          <p:cNvPr id="4" name="Rectangle 3"/>
          <p:cNvSpPr/>
          <p:nvPr/>
        </p:nvSpPr>
        <p:spPr>
          <a:xfrm>
            <a:off x="1295401" y="1916667"/>
            <a:ext cx="2492990" cy="523220"/>
          </a:xfrm>
          <a:prstGeom prst="rect">
            <a:avLst/>
          </a:prstGeom>
        </p:spPr>
        <p:txBody>
          <a:bodyPr wrap="none">
            <a:spAutoFit/>
          </a:bodyPr>
          <a:lstStyle/>
          <a:p>
            <a:pPr lvl="0"/>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lệnh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cơ</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bản</a:t>
            </a:r>
            <a:endParaRPr lang="en-US" sz="2800" dirty="0">
              <a:latin typeface="Times New Roman" panose="02020603050405020304" pitchFamily="18" charset="0"/>
              <a:cs typeface="Times New Roman" panose="02020603050405020304" pitchFamily="18" charset="0"/>
            </a:endParaRPr>
          </a:p>
        </p:txBody>
      </p:sp>
      <p:pic>
        <p:nvPicPr>
          <p:cNvPr id="4098" name="Picture 2" descr="http://dembinhyen.free.fr/UDS/Ebook/CD1/He%20Dieu%20Hanh/Htm/images/re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82563"/>
            <a:ext cx="66675" cy="95250"/>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http://dembinhyen.free.fr/UDS/Ebook/CD1/He%20Dieu%20Hanh/Htm/images/re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92075"/>
            <a:ext cx="66675" cy="9525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dembinhyen.free.fr/UDS/Ebook/CD1/He%20Dieu%20Hanh/Htm/images/re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366713"/>
            <a:ext cx="66675" cy="95250"/>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5" descr="http://dembinhyen.free.fr/UDS/Ebook/CD1/He%20Dieu%20Hanh/Htm/images/re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915988"/>
            <a:ext cx="66675" cy="9525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dembinhyen.free.fr/UDS/Ebook/CD1/He%20Dieu%20Hanh/Htm/images/re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190625"/>
            <a:ext cx="66675" cy="95250"/>
          </a:xfrm>
          <a:prstGeom prst="rect">
            <a:avLst/>
          </a:prstGeom>
          <a:noFill/>
          <a:extLst>
            <a:ext uri="{909E8E84-426E-40DD-AFC4-6F175D3DCCD1}">
              <a14:hiddenFill xmlns:a14="http://schemas.microsoft.com/office/drawing/2010/main">
                <a:solidFill>
                  <a:srgbClr val="FFFFFF"/>
                </a:solidFill>
              </a14:hiddenFill>
            </a:ext>
          </a:extLst>
        </p:spPr>
      </p:pic>
      <p:sp>
        <p:nvSpPr>
          <p:cNvPr id="21" name="object 6"/>
          <p:cNvSpPr txBox="1">
            <a:spLocks noGrp="1"/>
          </p:cNvSpPr>
          <p:nvPr>
            <p:ph type="sldNum" sz="quarter" idx="4294967295"/>
          </p:nvPr>
        </p:nvSpPr>
        <p:spPr>
          <a:xfrm>
            <a:off x="9204070" y="6536676"/>
            <a:ext cx="247015" cy="197484"/>
          </a:xfrm>
          <a:prstGeom prst="rect">
            <a:avLst/>
          </a:prstGeom>
        </p:spPr>
        <p:txBody>
          <a:bodyPr vert="horz" wrap="square" lIns="0" tIns="0" rIns="0" bIns="0" rtlCol="0">
            <a:spAutoFit/>
          </a:bodyPr>
          <a:lstStyle/>
          <a:p>
            <a:pPr marL="38100">
              <a:lnSpc>
                <a:spcPts val="1430"/>
              </a:lnSpc>
            </a:pPr>
            <a:fld id="{81D60167-4931-47E6-BA6A-407CBD079E47}" type="slidenum">
              <a:rPr dirty="0"/>
              <a:t>16</a:t>
            </a:fld>
            <a:endParaRPr dirty="0"/>
          </a:p>
        </p:txBody>
      </p:sp>
      <p:sp>
        <p:nvSpPr>
          <p:cNvPr id="12" name="object 5"/>
          <p:cNvSpPr txBox="1"/>
          <p:nvPr/>
        </p:nvSpPr>
        <p:spPr>
          <a:xfrm>
            <a:off x="1295401" y="2465067"/>
            <a:ext cx="5244029" cy="289182"/>
          </a:xfrm>
          <a:prstGeom prst="rect">
            <a:avLst/>
          </a:prstGeom>
        </p:spPr>
        <p:txBody>
          <a:bodyPr vert="horz" wrap="square" lIns="0" tIns="12065" rIns="0" bIns="0" rtlCol="0">
            <a:spAutoFit/>
          </a:bodyPr>
          <a:lstStyle/>
          <a:p>
            <a:r>
              <a:rPr lang="en-US" dirty="0" err="1"/>
              <a:t>Lệnh</a:t>
            </a:r>
            <a:r>
              <a:rPr lang="en-US" dirty="0"/>
              <a:t> </a:t>
            </a:r>
            <a:r>
              <a:rPr lang="en-US" dirty="0" err="1"/>
              <a:t>thay</a:t>
            </a:r>
            <a:r>
              <a:rPr lang="en-US" dirty="0"/>
              <a:t> </a:t>
            </a:r>
            <a:r>
              <a:rPr lang="en-US" dirty="0" err="1"/>
              <a:t>đổi</a:t>
            </a:r>
            <a:r>
              <a:rPr lang="en-US" dirty="0"/>
              <a:t> </a:t>
            </a:r>
            <a:r>
              <a:rPr lang="en-US" dirty="0" err="1"/>
              <a:t>độ</a:t>
            </a:r>
            <a:r>
              <a:rPr lang="en-US" dirty="0"/>
              <a:t> </a:t>
            </a:r>
            <a:r>
              <a:rPr lang="en-US" dirty="0" err="1"/>
              <a:t>ưu</a:t>
            </a:r>
            <a:r>
              <a:rPr lang="en-US" dirty="0"/>
              <a:t> </a:t>
            </a:r>
            <a:r>
              <a:rPr lang="en-US" dirty="0" err="1"/>
              <a:t>tiên</a:t>
            </a:r>
            <a:endParaRPr lang="en-US" dirty="0"/>
          </a:p>
        </p:txBody>
      </p:sp>
      <p:pic>
        <p:nvPicPr>
          <p:cNvPr id="5" name="Picture 4"/>
          <p:cNvPicPr>
            <a:picLocks noChangeAspect="1"/>
          </p:cNvPicPr>
          <p:nvPr/>
        </p:nvPicPr>
        <p:blipFill>
          <a:blip r:embed="rId4"/>
          <a:stretch>
            <a:fillRect/>
          </a:stretch>
        </p:blipFill>
        <p:spPr>
          <a:xfrm>
            <a:off x="1505122" y="2933317"/>
            <a:ext cx="8410575" cy="3190875"/>
          </a:xfrm>
          <a:prstGeom prst="rect">
            <a:avLst/>
          </a:prstGeom>
        </p:spPr>
      </p:pic>
    </p:spTree>
    <p:extLst>
      <p:ext uri="{BB962C8B-B14F-4D97-AF65-F5344CB8AC3E}">
        <p14:creationId xmlns:p14="http://schemas.microsoft.com/office/powerpoint/2010/main" val="29121852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Times New Roman" panose="02020603050405020304" pitchFamily="18" charset="0"/>
                <a:cs typeface="Times New Roman" panose="02020603050405020304" pitchFamily="18" charset="0"/>
              </a:rPr>
              <a:t>Tác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vụ</a:t>
            </a:r>
            <a:endParaRPr lang="en-US" dirty="0">
              <a:latin typeface="Times New Roman" panose="02020603050405020304" pitchFamily="18" charset="0"/>
              <a:cs typeface="Times New Roman" panose="02020603050405020304" pitchFamily="18" charset="0"/>
            </a:endParaRPr>
          </a:p>
        </p:txBody>
      </p:sp>
      <p:sp>
        <p:nvSpPr>
          <p:cNvPr id="4" name="Rectangle 3"/>
          <p:cNvSpPr/>
          <p:nvPr/>
        </p:nvSpPr>
        <p:spPr>
          <a:xfrm>
            <a:off x="1295401" y="1916667"/>
            <a:ext cx="2733441" cy="523220"/>
          </a:xfrm>
          <a:prstGeom prst="rect">
            <a:avLst/>
          </a:prstGeom>
        </p:spPr>
        <p:txBody>
          <a:bodyPr wrap="none">
            <a:spAutoFit/>
          </a:bodyPr>
          <a:lstStyle/>
          <a:p>
            <a:pPr lvl="0"/>
            <a:r>
              <a:rPr lang="en-US" sz="2800" dirty="0" err="1">
                <a:latin typeface="Times New Roman" panose="02020603050405020304" pitchFamily="18" charset="0"/>
                <a:cs typeface="Times New Roman" panose="02020603050405020304" pitchFamily="18" charset="0"/>
              </a:rPr>
              <a:t>Khái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niệm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cơ</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bản</a:t>
            </a:r>
            <a:endParaRPr lang="en-US" sz="2800" dirty="0">
              <a:latin typeface="Times New Roman" panose="02020603050405020304" pitchFamily="18" charset="0"/>
              <a:cs typeface="Times New Roman" panose="02020603050405020304" pitchFamily="18" charset="0"/>
            </a:endParaRPr>
          </a:p>
        </p:txBody>
      </p:sp>
      <p:pic>
        <p:nvPicPr>
          <p:cNvPr id="4098" name="Picture 2" descr="http://dembinhyen.free.fr/UDS/Ebook/CD1/He%20Dieu%20Hanh/Htm/images/re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82563"/>
            <a:ext cx="66675" cy="95250"/>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http://dembinhyen.free.fr/UDS/Ebook/CD1/He%20Dieu%20Hanh/Htm/images/re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92075"/>
            <a:ext cx="66675" cy="9525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dembinhyen.free.fr/UDS/Ebook/CD1/He%20Dieu%20Hanh/Htm/images/re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366713"/>
            <a:ext cx="66675" cy="95250"/>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5" descr="http://dembinhyen.free.fr/UDS/Ebook/CD1/He%20Dieu%20Hanh/Htm/images/re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915988"/>
            <a:ext cx="66675" cy="9525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dembinhyen.free.fr/UDS/Ebook/CD1/He%20Dieu%20Hanh/Htm/images/re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190625"/>
            <a:ext cx="66675" cy="95250"/>
          </a:xfrm>
          <a:prstGeom prst="rect">
            <a:avLst/>
          </a:prstGeom>
          <a:noFill/>
          <a:extLst>
            <a:ext uri="{909E8E84-426E-40DD-AFC4-6F175D3DCCD1}">
              <a14:hiddenFill xmlns:a14="http://schemas.microsoft.com/office/drawing/2010/main">
                <a:solidFill>
                  <a:srgbClr val="FFFFFF"/>
                </a:solidFill>
              </a14:hiddenFill>
            </a:ext>
          </a:extLst>
        </p:spPr>
      </p:pic>
      <p:sp>
        <p:nvSpPr>
          <p:cNvPr id="21" name="object 6"/>
          <p:cNvSpPr txBox="1">
            <a:spLocks noGrp="1"/>
          </p:cNvSpPr>
          <p:nvPr>
            <p:ph type="sldNum" sz="quarter" idx="4294967295"/>
          </p:nvPr>
        </p:nvSpPr>
        <p:spPr>
          <a:xfrm>
            <a:off x="9204070" y="6536676"/>
            <a:ext cx="247015" cy="197484"/>
          </a:xfrm>
          <a:prstGeom prst="rect">
            <a:avLst/>
          </a:prstGeom>
        </p:spPr>
        <p:txBody>
          <a:bodyPr vert="horz" wrap="square" lIns="0" tIns="0" rIns="0" bIns="0" rtlCol="0">
            <a:spAutoFit/>
          </a:bodyPr>
          <a:lstStyle/>
          <a:p>
            <a:pPr marL="38100">
              <a:lnSpc>
                <a:spcPts val="1430"/>
              </a:lnSpc>
            </a:pPr>
            <a:fld id="{81D60167-4931-47E6-BA6A-407CBD079E47}" type="slidenum">
              <a:rPr dirty="0"/>
              <a:t>17</a:t>
            </a:fld>
            <a:endParaRPr dirty="0"/>
          </a:p>
        </p:txBody>
      </p:sp>
      <p:sp>
        <p:nvSpPr>
          <p:cNvPr id="12" name="object 5"/>
          <p:cNvSpPr txBox="1"/>
          <p:nvPr/>
        </p:nvSpPr>
        <p:spPr>
          <a:xfrm>
            <a:off x="1295401" y="2465067"/>
            <a:ext cx="5244029" cy="1674176"/>
          </a:xfrm>
          <a:prstGeom prst="rect">
            <a:avLst/>
          </a:prstGeom>
        </p:spPr>
        <p:txBody>
          <a:bodyPr vert="horz" wrap="square" lIns="0" tIns="12065" rIns="0" bIns="0" rtlCol="0">
            <a:spAutoFit/>
          </a:bodyPr>
          <a:lstStyle/>
          <a:p>
            <a:r>
              <a:rPr lang="vi-VN" dirty="0">
                <a:latin typeface="Times New Roman (Body)"/>
              </a:rPr>
              <a:t>Trong lập trình máy tính, một </a:t>
            </a:r>
            <a:r>
              <a:rPr lang="en-US" dirty="0" err="1">
                <a:latin typeface="Times New Roman (Body)"/>
              </a:rPr>
              <a:t>tác</a:t>
            </a:r>
            <a:r>
              <a:rPr lang="vi-VN" dirty="0">
                <a:latin typeface="Times New Roman (Body)"/>
              </a:rPr>
              <a:t> vụ là một đơn vị lập trình cơ bản mà hệ điều hành điều khiển. …</a:t>
            </a:r>
            <a:endParaRPr lang="en-US" dirty="0">
              <a:latin typeface="Times New Roman (Body)"/>
            </a:endParaRPr>
          </a:p>
          <a:p>
            <a:r>
              <a:rPr lang="en-US" dirty="0">
                <a:latin typeface="Times New Roman (Body)"/>
              </a:rPr>
              <a:t> Cooperative multitasking </a:t>
            </a:r>
            <a:r>
              <a:rPr lang="vi-VN" dirty="0">
                <a:latin typeface="Times New Roman (Body)"/>
              </a:rPr>
              <a:t>là khả năng hệ điều hành quản lý nhiều tác vụ như các chương trình ứng dụng cùng một lúc, nhưng không có khả năng nhất thiết phải xử lý chúng.</a:t>
            </a:r>
            <a:endParaRPr lang="en-US" dirty="0">
              <a:latin typeface="Times New Roman (Body)"/>
            </a:endParaRPr>
          </a:p>
        </p:txBody>
      </p:sp>
    </p:spTree>
    <p:extLst>
      <p:ext uri="{BB962C8B-B14F-4D97-AF65-F5344CB8AC3E}">
        <p14:creationId xmlns:p14="http://schemas.microsoft.com/office/powerpoint/2010/main" val="1233882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Tác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vụ</a:t>
            </a:r>
            <a:endParaRPr lang="en-US" dirty="0">
              <a:latin typeface="Times New Roman" panose="02020603050405020304" pitchFamily="18" charset="0"/>
              <a:cs typeface="Times New Roman" panose="02020603050405020304" pitchFamily="18" charset="0"/>
            </a:endParaRPr>
          </a:p>
        </p:txBody>
      </p:sp>
      <p:pic>
        <p:nvPicPr>
          <p:cNvPr id="4098" name="Picture 2" descr="http://dembinhyen.free.fr/UDS/Ebook/CD1/He%20Dieu%20Hanh/Htm/images/re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82563"/>
            <a:ext cx="66675" cy="95250"/>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http://dembinhyen.free.fr/UDS/Ebook/CD1/He%20Dieu%20Hanh/Htm/images/re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92075"/>
            <a:ext cx="66675" cy="9525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dembinhyen.free.fr/UDS/Ebook/CD1/He%20Dieu%20Hanh/Htm/images/re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366713"/>
            <a:ext cx="66675" cy="95250"/>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5" descr="http://dembinhyen.free.fr/UDS/Ebook/CD1/He%20Dieu%20Hanh/Htm/images/re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915988"/>
            <a:ext cx="66675" cy="9525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dembinhyen.free.fr/UDS/Ebook/CD1/He%20Dieu%20Hanh/Htm/images/re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190625"/>
            <a:ext cx="66675" cy="95250"/>
          </a:xfrm>
          <a:prstGeom prst="rect">
            <a:avLst/>
          </a:prstGeom>
          <a:noFill/>
          <a:extLst>
            <a:ext uri="{909E8E84-426E-40DD-AFC4-6F175D3DCCD1}">
              <a14:hiddenFill xmlns:a14="http://schemas.microsoft.com/office/drawing/2010/main">
                <a:solidFill>
                  <a:srgbClr val="FFFFFF"/>
                </a:solidFill>
              </a14:hiddenFill>
            </a:ext>
          </a:extLst>
        </p:spPr>
      </p:pic>
      <p:sp>
        <p:nvSpPr>
          <p:cNvPr id="20" name="object 5"/>
          <p:cNvSpPr txBox="1"/>
          <p:nvPr/>
        </p:nvSpPr>
        <p:spPr>
          <a:xfrm>
            <a:off x="1295401" y="2465067"/>
            <a:ext cx="5244029" cy="289182"/>
          </a:xfrm>
          <a:prstGeom prst="rect">
            <a:avLst/>
          </a:prstGeom>
        </p:spPr>
        <p:txBody>
          <a:bodyPr vert="horz" wrap="square" lIns="0" tIns="12065" rIns="0" bIns="0" rtlCol="0">
            <a:spAutoFit/>
          </a:bodyPr>
          <a:lstStyle/>
          <a:p>
            <a:r>
              <a:rPr lang="en-US" dirty="0" err="1"/>
              <a:t>Lệnh</a:t>
            </a:r>
            <a:r>
              <a:rPr lang="en-US" dirty="0"/>
              <a:t> </a:t>
            </a:r>
            <a:r>
              <a:rPr lang="en-US" dirty="0" err="1"/>
              <a:t>xem</a:t>
            </a:r>
            <a:r>
              <a:rPr lang="en-US" dirty="0"/>
              <a:t> </a:t>
            </a:r>
            <a:r>
              <a:rPr lang="en-US" dirty="0" err="1"/>
              <a:t>danh</a:t>
            </a:r>
            <a:r>
              <a:rPr lang="en-US" dirty="0"/>
              <a:t> </a:t>
            </a:r>
            <a:r>
              <a:rPr lang="en-US" dirty="0" err="1"/>
              <a:t>sách</a:t>
            </a:r>
            <a:r>
              <a:rPr lang="en-US" dirty="0"/>
              <a:t> </a:t>
            </a:r>
            <a:r>
              <a:rPr lang="en-US" dirty="0" err="1"/>
              <a:t>xử</a:t>
            </a:r>
            <a:r>
              <a:rPr lang="en-US" dirty="0"/>
              <a:t> </a:t>
            </a:r>
            <a:r>
              <a:rPr lang="en-US" dirty="0" err="1"/>
              <a:t>lý</a:t>
            </a:r>
            <a:r>
              <a:rPr lang="en-US" dirty="0"/>
              <a:t> </a:t>
            </a:r>
            <a:r>
              <a:rPr lang="en-US" dirty="0" err="1"/>
              <a:t>của</a:t>
            </a:r>
            <a:r>
              <a:rPr lang="en-US" dirty="0"/>
              <a:t> </a:t>
            </a:r>
            <a:r>
              <a:rPr lang="en-US" dirty="0" err="1"/>
              <a:t>hệ</a:t>
            </a:r>
            <a:r>
              <a:rPr lang="en-US" dirty="0"/>
              <a:t> </a:t>
            </a:r>
            <a:r>
              <a:rPr lang="en-US" dirty="0" err="1"/>
              <a:t>thống</a:t>
            </a:r>
            <a:endParaRPr lang="en-US" dirty="0"/>
          </a:p>
        </p:txBody>
      </p:sp>
      <p:sp>
        <p:nvSpPr>
          <p:cNvPr id="21" name="object 6"/>
          <p:cNvSpPr txBox="1">
            <a:spLocks noGrp="1"/>
          </p:cNvSpPr>
          <p:nvPr>
            <p:ph type="sldNum" sz="quarter" idx="4294967295"/>
          </p:nvPr>
        </p:nvSpPr>
        <p:spPr>
          <a:xfrm>
            <a:off x="9204070" y="6536676"/>
            <a:ext cx="247015" cy="197484"/>
          </a:xfrm>
          <a:prstGeom prst="rect">
            <a:avLst/>
          </a:prstGeom>
        </p:spPr>
        <p:txBody>
          <a:bodyPr vert="horz" wrap="square" lIns="0" tIns="0" rIns="0" bIns="0" rtlCol="0">
            <a:spAutoFit/>
          </a:bodyPr>
          <a:lstStyle/>
          <a:p>
            <a:pPr marL="38100">
              <a:lnSpc>
                <a:spcPts val="1430"/>
              </a:lnSpc>
            </a:pPr>
            <a:fld id="{81D60167-4931-47E6-BA6A-407CBD079E47}" type="slidenum">
              <a:rPr dirty="0"/>
              <a:t>18</a:t>
            </a:fld>
            <a:endParaRPr dirty="0"/>
          </a:p>
        </p:txBody>
      </p:sp>
      <p:sp>
        <p:nvSpPr>
          <p:cNvPr id="3" name="Rectangle 1"/>
          <p:cNvSpPr>
            <a:spLocks noChangeArrowheads="1"/>
          </p:cNvSpPr>
          <p:nvPr/>
        </p:nvSpPr>
        <p:spPr bwMode="auto">
          <a:xfrm>
            <a:off x="1427603" y="2707613"/>
            <a:ext cx="6868098" cy="512921"/>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2696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#top</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pic>
        <p:nvPicPr>
          <p:cNvPr id="7171" name="Picture 3" descr="Lệnh to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5944" y="2681782"/>
            <a:ext cx="5136861" cy="342226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1295401" y="1909868"/>
            <a:ext cx="3557384" cy="523220"/>
          </a:xfrm>
          <a:prstGeom prst="rect">
            <a:avLst/>
          </a:prstGeom>
        </p:spPr>
        <p:txBody>
          <a:bodyPr wrap="none">
            <a:spAutoFit/>
          </a:bodyPr>
          <a:lstStyle/>
          <a:p>
            <a:pPr lvl="0"/>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thao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trên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vụ</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6431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Tác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vụ</a:t>
            </a:r>
            <a:endParaRPr lang="en-US" dirty="0">
              <a:latin typeface="Times New Roman" panose="02020603050405020304" pitchFamily="18" charset="0"/>
              <a:cs typeface="Times New Roman" panose="02020603050405020304" pitchFamily="18" charset="0"/>
            </a:endParaRPr>
          </a:p>
        </p:txBody>
      </p:sp>
      <p:pic>
        <p:nvPicPr>
          <p:cNvPr id="4098" name="Picture 2" descr="http://dembinhyen.free.fr/UDS/Ebook/CD1/He%20Dieu%20Hanh/Htm/images/re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82563"/>
            <a:ext cx="66675" cy="95250"/>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http://dembinhyen.free.fr/UDS/Ebook/CD1/He%20Dieu%20Hanh/Htm/images/re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92075"/>
            <a:ext cx="66675" cy="9525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dembinhyen.free.fr/UDS/Ebook/CD1/He%20Dieu%20Hanh/Htm/images/re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366713"/>
            <a:ext cx="66675" cy="95250"/>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5" descr="http://dembinhyen.free.fr/UDS/Ebook/CD1/He%20Dieu%20Hanh/Htm/images/re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915988"/>
            <a:ext cx="66675" cy="9525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dembinhyen.free.fr/UDS/Ebook/CD1/He%20Dieu%20Hanh/Htm/images/re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190625"/>
            <a:ext cx="66675" cy="95250"/>
          </a:xfrm>
          <a:prstGeom prst="rect">
            <a:avLst/>
          </a:prstGeom>
          <a:noFill/>
          <a:extLst>
            <a:ext uri="{909E8E84-426E-40DD-AFC4-6F175D3DCCD1}">
              <a14:hiddenFill xmlns:a14="http://schemas.microsoft.com/office/drawing/2010/main">
                <a:solidFill>
                  <a:srgbClr val="FFFFFF"/>
                </a:solidFill>
              </a14:hiddenFill>
            </a:ext>
          </a:extLst>
        </p:spPr>
      </p:pic>
      <p:sp>
        <p:nvSpPr>
          <p:cNvPr id="20" name="object 5"/>
          <p:cNvSpPr txBox="1"/>
          <p:nvPr/>
        </p:nvSpPr>
        <p:spPr>
          <a:xfrm>
            <a:off x="1295401" y="2465067"/>
            <a:ext cx="5244029" cy="289182"/>
          </a:xfrm>
          <a:prstGeom prst="rect">
            <a:avLst/>
          </a:prstGeom>
        </p:spPr>
        <p:txBody>
          <a:bodyPr vert="horz" wrap="square" lIns="0" tIns="12065" rIns="0" bIns="0" rtlCol="0">
            <a:spAutoFit/>
          </a:bodyPr>
          <a:lstStyle/>
          <a:p>
            <a:r>
              <a:rPr lang="en-US" dirty="0" err="1"/>
              <a:t>Lệnh</a:t>
            </a:r>
            <a:r>
              <a:rPr lang="en-US" dirty="0"/>
              <a:t> </a:t>
            </a:r>
            <a:r>
              <a:rPr lang="en-US" dirty="0" err="1"/>
              <a:t>xem</a:t>
            </a:r>
            <a:r>
              <a:rPr lang="en-US" dirty="0"/>
              <a:t> </a:t>
            </a:r>
            <a:r>
              <a:rPr lang="en-US" dirty="0" err="1"/>
              <a:t>danh</a:t>
            </a:r>
            <a:r>
              <a:rPr lang="en-US" dirty="0"/>
              <a:t> </a:t>
            </a:r>
            <a:r>
              <a:rPr lang="en-US" dirty="0" err="1"/>
              <a:t>sách</a:t>
            </a:r>
            <a:r>
              <a:rPr lang="en-US" dirty="0"/>
              <a:t> </a:t>
            </a:r>
            <a:r>
              <a:rPr lang="en-US" dirty="0" err="1"/>
              <a:t>xử</a:t>
            </a:r>
            <a:r>
              <a:rPr lang="en-US" dirty="0"/>
              <a:t> </a:t>
            </a:r>
            <a:r>
              <a:rPr lang="en-US" dirty="0" err="1"/>
              <a:t>lý</a:t>
            </a:r>
            <a:r>
              <a:rPr lang="en-US" dirty="0"/>
              <a:t> </a:t>
            </a:r>
            <a:r>
              <a:rPr lang="en-US" dirty="0" err="1"/>
              <a:t>của</a:t>
            </a:r>
            <a:r>
              <a:rPr lang="en-US" dirty="0"/>
              <a:t> </a:t>
            </a:r>
            <a:r>
              <a:rPr lang="en-US" dirty="0" err="1"/>
              <a:t>hệ</a:t>
            </a:r>
            <a:r>
              <a:rPr lang="en-US" dirty="0"/>
              <a:t> </a:t>
            </a:r>
            <a:r>
              <a:rPr lang="en-US" dirty="0" err="1"/>
              <a:t>thống</a:t>
            </a:r>
            <a:endParaRPr lang="en-US" dirty="0"/>
          </a:p>
        </p:txBody>
      </p:sp>
      <p:sp>
        <p:nvSpPr>
          <p:cNvPr id="21" name="object 6"/>
          <p:cNvSpPr txBox="1">
            <a:spLocks noGrp="1"/>
          </p:cNvSpPr>
          <p:nvPr>
            <p:ph type="sldNum" sz="quarter" idx="4294967295"/>
          </p:nvPr>
        </p:nvSpPr>
        <p:spPr>
          <a:xfrm>
            <a:off x="9204070" y="6536676"/>
            <a:ext cx="247015" cy="197484"/>
          </a:xfrm>
          <a:prstGeom prst="rect">
            <a:avLst/>
          </a:prstGeom>
        </p:spPr>
        <p:txBody>
          <a:bodyPr vert="horz" wrap="square" lIns="0" tIns="0" rIns="0" bIns="0" rtlCol="0">
            <a:spAutoFit/>
          </a:bodyPr>
          <a:lstStyle/>
          <a:p>
            <a:pPr marL="38100">
              <a:lnSpc>
                <a:spcPts val="1430"/>
              </a:lnSpc>
            </a:pPr>
            <a:fld id="{81D60167-4931-47E6-BA6A-407CBD079E47}" type="slidenum">
              <a:rPr dirty="0"/>
              <a:t>19</a:t>
            </a:fld>
            <a:endParaRPr dirty="0"/>
          </a:p>
        </p:txBody>
      </p:sp>
      <p:sp>
        <p:nvSpPr>
          <p:cNvPr id="3" name="Rectangle 1"/>
          <p:cNvSpPr>
            <a:spLocks noChangeArrowheads="1"/>
          </p:cNvSpPr>
          <p:nvPr/>
        </p:nvSpPr>
        <p:spPr bwMode="auto">
          <a:xfrm>
            <a:off x="1427603" y="2707613"/>
            <a:ext cx="6868098" cy="512921"/>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2696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a:t>
            </a:r>
            <a:r>
              <a:rPr kumimoji="0" lang="en-US" altLang="en-US" sz="2200"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htop</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pic>
        <p:nvPicPr>
          <p:cNvPr id="11266" name="Picture 2" descr="https://www.howtogeek.com/wp-content/uploads/2012/03/htop.png?trim=1,1&amp;bg-color=000&amp;pad=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3413" y="2506072"/>
            <a:ext cx="6124575" cy="356235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224869" y="3624195"/>
            <a:ext cx="2634054" cy="369332"/>
          </a:xfrm>
          <a:prstGeom prst="rect">
            <a:avLst/>
          </a:prstGeom>
        </p:spPr>
        <p:txBody>
          <a:bodyPr wrap="none">
            <a:spAutoFit/>
          </a:bodyPr>
          <a:lstStyle/>
          <a:p>
            <a:r>
              <a:rPr lang="en-US" dirty="0" err="1">
                <a:solidFill>
                  <a:srgbClr val="404040"/>
                </a:solidFill>
                <a:latin typeface="Roboto"/>
              </a:rPr>
              <a:t>sudo</a:t>
            </a:r>
            <a:r>
              <a:rPr lang="en-US" dirty="0">
                <a:solidFill>
                  <a:srgbClr val="404040"/>
                </a:solidFill>
                <a:latin typeface="Roboto"/>
              </a:rPr>
              <a:t> apt-get install </a:t>
            </a:r>
            <a:r>
              <a:rPr lang="en-US" dirty="0" err="1">
                <a:solidFill>
                  <a:srgbClr val="404040"/>
                </a:solidFill>
                <a:latin typeface="Roboto"/>
              </a:rPr>
              <a:t>htop</a:t>
            </a:r>
            <a:endParaRPr lang="en-US" dirty="0"/>
          </a:p>
        </p:txBody>
      </p:sp>
      <p:sp>
        <p:nvSpPr>
          <p:cNvPr id="15" name="Rectangle 14"/>
          <p:cNvSpPr/>
          <p:nvPr/>
        </p:nvSpPr>
        <p:spPr>
          <a:xfrm>
            <a:off x="1295401" y="1909868"/>
            <a:ext cx="3557384" cy="523220"/>
          </a:xfrm>
          <a:prstGeom prst="rect">
            <a:avLst/>
          </a:prstGeom>
        </p:spPr>
        <p:txBody>
          <a:bodyPr wrap="none">
            <a:spAutoFit/>
          </a:bodyPr>
          <a:lstStyle/>
          <a:p>
            <a:pPr lvl="0"/>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thao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trên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vụ</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2984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Mục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tiêu</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95401" y="2556932"/>
            <a:ext cx="9601196" cy="1020457"/>
          </a:xfrm>
        </p:spPr>
        <p:txBody>
          <a:bodyPr/>
          <a:lstStyle/>
          <a:p>
            <a:r>
              <a:rPr lang="vi-VN" dirty="0"/>
              <a:t>Nắm được các khái niệm và các câu lệnh liên quan tới tiến trình và tác vụ đang được thực thi.</a:t>
            </a:r>
            <a:endParaRPr lang="en-US" dirty="0"/>
          </a:p>
        </p:txBody>
      </p:sp>
    </p:spTree>
    <p:extLst>
      <p:ext uri="{BB962C8B-B14F-4D97-AF65-F5344CB8AC3E}">
        <p14:creationId xmlns:p14="http://schemas.microsoft.com/office/powerpoint/2010/main" val="38344319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E3FC40-DFC6-8842-BA27-4F8B14A605F6}"/>
              </a:ext>
            </a:extLst>
          </p:cNvPr>
          <p:cNvSpPr>
            <a:spLocks noGrp="1"/>
          </p:cNvSpPr>
          <p:nvPr>
            <p:ph idx="1"/>
          </p:nvPr>
        </p:nvSpPr>
        <p:spPr/>
        <p:txBody>
          <a:bodyPr/>
          <a:lstStyle/>
          <a:p>
            <a:pPr marL="0" indent="0">
              <a:buNone/>
            </a:pPr>
            <a:r>
              <a:rPr lang="vi-VN" dirty="0"/>
              <a:t>Pipe (đường ống) là kênh truyền dữ liệu giữa các tiến trình với nhau, dữ liệu xuất của tiến trình này được chuyển đến làm dữ liệu nhập cho tiến trình kia dưới dạng một dòng các byte.</a:t>
            </a:r>
          </a:p>
          <a:p>
            <a:pPr marL="0" indent="0">
              <a:buNone/>
            </a:pPr>
            <a:endParaRPr lang="en-US" dirty="0"/>
          </a:p>
        </p:txBody>
      </p:sp>
      <p:sp>
        <p:nvSpPr>
          <p:cNvPr id="4" name="Title 1">
            <a:extLst>
              <a:ext uri="{FF2B5EF4-FFF2-40B4-BE49-F238E27FC236}">
                <a16:creationId xmlns:a16="http://schemas.microsoft.com/office/drawing/2014/main" id="{F1D7871A-126D-B64C-8D80-106A8123A605}"/>
              </a:ext>
            </a:extLst>
          </p:cNvPr>
          <p:cNvSpPr txBox="1">
            <a:spLocks/>
          </p:cNvSpPr>
          <p:nvPr/>
        </p:nvSpPr>
        <p:spPr>
          <a:xfrm>
            <a:off x="1447802" y="1134532"/>
            <a:ext cx="9601196" cy="1303867"/>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atin typeface="Times New Roman" panose="02020603050405020304" pitchFamily="18" charset="0"/>
                <a:cs typeface="Times New Roman" panose="02020603050405020304" pitchFamily="18" charset="0"/>
              </a:rPr>
              <a:t>Cơ chế đường ống</a:t>
            </a:r>
            <a:endParaRPr lang="en-US"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3E8A4754-5FC0-EC4E-884C-F236F02361D3}"/>
              </a:ext>
            </a:extLst>
          </p:cNvPr>
          <p:cNvSpPr/>
          <p:nvPr/>
        </p:nvSpPr>
        <p:spPr>
          <a:xfrm>
            <a:off x="1295401" y="1909868"/>
            <a:ext cx="1789272" cy="523220"/>
          </a:xfrm>
          <a:prstGeom prst="rect">
            <a:avLst/>
          </a:prstGeom>
        </p:spPr>
        <p:txBody>
          <a:bodyPr wrap="none">
            <a:spAutoFit/>
          </a:bodyPr>
          <a:lstStyle/>
          <a:p>
            <a:pPr lvl="0"/>
            <a:r>
              <a:rPr lang="en-US" sz="2800" dirty="0" err="1">
                <a:latin typeface="Times New Roman" panose="02020603050405020304" pitchFamily="18" charset="0"/>
                <a:cs typeface="Times New Roman" panose="02020603050405020304" pitchFamily="18" charset="0"/>
              </a:rPr>
              <a:t>Định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nghĩa</a:t>
            </a:r>
            <a:endParaRPr lang="en-US" sz="28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A7315308-1900-DE40-836B-F9D89B54FE89}"/>
              </a:ext>
            </a:extLst>
          </p:cNvPr>
          <p:cNvPicPr>
            <a:picLocks noChangeAspect="1"/>
          </p:cNvPicPr>
          <p:nvPr/>
        </p:nvPicPr>
        <p:blipFill>
          <a:blip r:embed="rId2"/>
          <a:stretch>
            <a:fillRect/>
          </a:stretch>
        </p:blipFill>
        <p:spPr>
          <a:xfrm>
            <a:off x="3898897" y="3739265"/>
            <a:ext cx="6997700" cy="1879600"/>
          </a:xfrm>
          <a:prstGeom prst="rect">
            <a:avLst/>
          </a:prstGeom>
        </p:spPr>
      </p:pic>
    </p:spTree>
    <p:extLst>
      <p:ext uri="{BB962C8B-B14F-4D97-AF65-F5344CB8AC3E}">
        <p14:creationId xmlns:p14="http://schemas.microsoft.com/office/powerpoint/2010/main" val="40119528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err="1">
                <a:latin typeface="Times New Roman" panose="02020603050405020304" pitchFamily="18" charset="0"/>
                <a:cs typeface="Times New Roman" panose="02020603050405020304" pitchFamily="18" charset="0"/>
              </a:rPr>
              <a:t>Cơ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đường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ống</a:t>
            </a:r>
            <a:endParaRPr lang="en-US" dirty="0">
              <a:latin typeface="Times New Roman" panose="02020603050405020304" pitchFamily="18" charset="0"/>
              <a:cs typeface="Times New Roman" panose="02020603050405020304" pitchFamily="18" charset="0"/>
            </a:endParaRPr>
          </a:p>
        </p:txBody>
      </p:sp>
      <p:pic>
        <p:nvPicPr>
          <p:cNvPr id="4098" name="Picture 2" descr="http://dembinhyen.free.fr/UDS/Ebook/CD1/He%20Dieu%20Hanh/Htm/images/re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82563"/>
            <a:ext cx="66675" cy="95250"/>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http://dembinhyen.free.fr/UDS/Ebook/CD1/He%20Dieu%20Hanh/Htm/images/re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92075"/>
            <a:ext cx="66675" cy="9525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dembinhyen.free.fr/UDS/Ebook/CD1/He%20Dieu%20Hanh/Htm/images/re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366713"/>
            <a:ext cx="66675" cy="95250"/>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5" descr="http://dembinhyen.free.fr/UDS/Ebook/CD1/He%20Dieu%20Hanh/Htm/images/re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915988"/>
            <a:ext cx="66675" cy="9525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dembinhyen.free.fr/UDS/Ebook/CD1/He%20Dieu%20Hanh/Htm/images/re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190625"/>
            <a:ext cx="66675" cy="95250"/>
          </a:xfrm>
          <a:prstGeom prst="rect">
            <a:avLst/>
          </a:prstGeom>
          <a:noFill/>
          <a:extLst>
            <a:ext uri="{909E8E84-426E-40DD-AFC4-6F175D3DCCD1}">
              <a14:hiddenFill xmlns:a14="http://schemas.microsoft.com/office/drawing/2010/main">
                <a:solidFill>
                  <a:srgbClr val="FFFFFF"/>
                </a:solidFill>
              </a14:hiddenFill>
            </a:ext>
          </a:extLst>
        </p:spPr>
      </p:pic>
      <p:sp>
        <p:nvSpPr>
          <p:cNvPr id="21" name="object 6"/>
          <p:cNvSpPr txBox="1">
            <a:spLocks noGrp="1"/>
          </p:cNvSpPr>
          <p:nvPr>
            <p:ph type="sldNum" sz="quarter" idx="4294967295"/>
          </p:nvPr>
        </p:nvSpPr>
        <p:spPr>
          <a:xfrm>
            <a:off x="9204070" y="6536676"/>
            <a:ext cx="247015" cy="197484"/>
          </a:xfrm>
          <a:prstGeom prst="rect">
            <a:avLst/>
          </a:prstGeom>
        </p:spPr>
        <p:txBody>
          <a:bodyPr vert="horz" wrap="square" lIns="0" tIns="0" rIns="0" bIns="0" rtlCol="0">
            <a:spAutoFit/>
          </a:bodyPr>
          <a:lstStyle/>
          <a:p>
            <a:pPr marL="38100">
              <a:lnSpc>
                <a:spcPts val="1430"/>
              </a:lnSpc>
            </a:pPr>
            <a:fld id="{81D60167-4931-47E6-BA6A-407CBD079E47}" type="slidenum">
              <a:rPr dirty="0"/>
              <a:t>21</a:t>
            </a:fld>
            <a:endParaRPr dirty="0"/>
          </a:p>
        </p:txBody>
      </p:sp>
      <p:sp>
        <p:nvSpPr>
          <p:cNvPr id="15" name="Rectangle 14"/>
          <p:cNvSpPr/>
          <p:nvPr/>
        </p:nvSpPr>
        <p:spPr>
          <a:xfrm>
            <a:off x="1295401" y="1909868"/>
            <a:ext cx="5721438" cy="523220"/>
          </a:xfrm>
          <a:prstGeom prst="rect">
            <a:avLst/>
          </a:prstGeom>
        </p:spPr>
        <p:txBody>
          <a:bodyPr wrap="none">
            <a:spAutoFit/>
          </a:bodyPr>
          <a:lstStyle/>
          <a:p>
            <a:pPr lvl="0"/>
            <a:r>
              <a:rPr lang="en-US" sz="2800" dirty="0" err="1">
                <a:latin typeface="Times New Roman" panose="02020603050405020304" pitchFamily="18" charset="0"/>
                <a:cs typeface="Times New Roman" panose="02020603050405020304" pitchFamily="18" charset="0"/>
              </a:rPr>
              <a:t>Đầu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vào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đầu</a:t>
            </a:r>
            <a:r>
              <a:rPr lang="en-US" sz="2800" dirty="0">
                <a:latin typeface="Times New Roman" panose="02020603050405020304" pitchFamily="18" charset="0"/>
                <a:cs typeface="Times New Roman" panose="02020603050405020304" pitchFamily="18" charset="0"/>
              </a:rPr>
              <a:t> ra </a:t>
            </a:r>
            <a:r>
              <a:rPr lang="en-US" sz="2800" dirty="0" err="1">
                <a:latin typeface="Times New Roman" panose="02020603050405020304" pitchFamily="18" charset="0"/>
                <a:cs typeface="Times New Roman" panose="02020603050405020304" pitchFamily="18" charset="0"/>
              </a:rPr>
              <a:t>chuẩn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của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tiến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trình</a:t>
            </a:r>
            <a:endParaRPr lang="en-US" sz="2800"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ACE831AC-1C97-624D-BC82-7486A9F572B5}"/>
              </a:ext>
            </a:extLst>
          </p:cNvPr>
          <p:cNvSpPr/>
          <p:nvPr/>
        </p:nvSpPr>
        <p:spPr>
          <a:xfrm>
            <a:off x="1449643" y="2433088"/>
            <a:ext cx="945643" cy="369332"/>
          </a:xfrm>
          <a:prstGeom prst="rect">
            <a:avLst/>
          </a:prstGeom>
        </p:spPr>
        <p:txBody>
          <a:bodyPr wrap="none">
            <a:spAutoFit/>
          </a:bodyPr>
          <a:lstStyle/>
          <a:p>
            <a:r>
              <a:rPr lang="en-US" dirty="0">
                <a:latin typeface="Noto Serif" panose="02020502060505020204" pitchFamily="18" charset="0"/>
              </a:rPr>
              <a:t>1. Stdin</a:t>
            </a:r>
            <a:endParaRPr lang="en-US" dirty="0"/>
          </a:p>
        </p:txBody>
      </p:sp>
      <p:sp>
        <p:nvSpPr>
          <p:cNvPr id="12" name="Rectangle 11">
            <a:extLst>
              <a:ext uri="{FF2B5EF4-FFF2-40B4-BE49-F238E27FC236}">
                <a16:creationId xmlns:a16="http://schemas.microsoft.com/office/drawing/2014/main" id="{78CD6A60-D486-3341-97FB-B302701CDB77}"/>
              </a:ext>
            </a:extLst>
          </p:cNvPr>
          <p:cNvSpPr/>
          <p:nvPr/>
        </p:nvSpPr>
        <p:spPr>
          <a:xfrm>
            <a:off x="1658062" y="2709069"/>
            <a:ext cx="8330889" cy="369332"/>
          </a:xfrm>
          <a:prstGeom prst="rect">
            <a:avLst/>
          </a:prstGeom>
        </p:spPr>
        <p:txBody>
          <a:bodyPr wrap="square">
            <a:spAutoFit/>
          </a:bodyPr>
          <a:lstStyle/>
          <a:p>
            <a:r>
              <a:rPr lang="vi-VN" dirty="0">
                <a:latin typeface="Noto Serif" panose="02020502060505020204" pitchFamily="18" charset="0"/>
              </a:rPr>
              <a:t>Đây là nơi mà dữ liệu được nhập vào, và thường là thiết bị cuối (terminal)</a:t>
            </a:r>
            <a:endParaRPr lang="en-US" dirty="0"/>
          </a:p>
        </p:txBody>
      </p:sp>
      <p:pic>
        <p:nvPicPr>
          <p:cNvPr id="14" name="Picture 13">
            <a:extLst>
              <a:ext uri="{FF2B5EF4-FFF2-40B4-BE49-F238E27FC236}">
                <a16:creationId xmlns:a16="http://schemas.microsoft.com/office/drawing/2014/main" id="{4B6F25C0-A61E-1C4A-8C1D-1780B1085ED4}"/>
              </a:ext>
            </a:extLst>
          </p:cNvPr>
          <p:cNvPicPr>
            <a:picLocks noChangeAspect="1"/>
          </p:cNvPicPr>
          <p:nvPr/>
        </p:nvPicPr>
        <p:blipFill>
          <a:blip r:embed="rId4"/>
          <a:stretch>
            <a:fillRect/>
          </a:stretch>
        </p:blipFill>
        <p:spPr>
          <a:xfrm>
            <a:off x="1746250" y="2962304"/>
            <a:ext cx="8699500" cy="622300"/>
          </a:xfrm>
          <a:prstGeom prst="rect">
            <a:avLst/>
          </a:prstGeom>
        </p:spPr>
      </p:pic>
      <p:sp>
        <p:nvSpPr>
          <p:cNvPr id="16" name="Rectangle 15">
            <a:extLst>
              <a:ext uri="{FF2B5EF4-FFF2-40B4-BE49-F238E27FC236}">
                <a16:creationId xmlns:a16="http://schemas.microsoft.com/office/drawing/2014/main" id="{F8A821ED-D5A4-A240-B28E-F972C3152EFF}"/>
              </a:ext>
            </a:extLst>
          </p:cNvPr>
          <p:cNvSpPr/>
          <p:nvPr/>
        </p:nvSpPr>
        <p:spPr>
          <a:xfrm>
            <a:off x="1449643" y="3702338"/>
            <a:ext cx="1067472" cy="369332"/>
          </a:xfrm>
          <a:prstGeom prst="rect">
            <a:avLst/>
          </a:prstGeom>
        </p:spPr>
        <p:txBody>
          <a:bodyPr wrap="none">
            <a:spAutoFit/>
          </a:bodyPr>
          <a:lstStyle/>
          <a:p>
            <a:r>
              <a:rPr lang="en-US" dirty="0">
                <a:latin typeface="Noto Serif" panose="02020502060505020204" pitchFamily="18" charset="0"/>
              </a:rPr>
              <a:t>2. </a:t>
            </a:r>
            <a:r>
              <a:rPr lang="en-US" dirty="0" err="1">
                <a:latin typeface="Noto Serif" panose="02020502060505020204" pitchFamily="18" charset="0"/>
              </a:rPr>
              <a:t>stdout</a:t>
            </a:r>
            <a:endParaRPr lang="en-US" dirty="0"/>
          </a:p>
        </p:txBody>
      </p:sp>
      <p:sp>
        <p:nvSpPr>
          <p:cNvPr id="17" name="Rectangle 16">
            <a:extLst>
              <a:ext uri="{FF2B5EF4-FFF2-40B4-BE49-F238E27FC236}">
                <a16:creationId xmlns:a16="http://schemas.microsoft.com/office/drawing/2014/main" id="{82FCC674-3165-F44A-AF85-79B9849055DC}"/>
              </a:ext>
            </a:extLst>
          </p:cNvPr>
          <p:cNvSpPr/>
          <p:nvPr/>
        </p:nvSpPr>
        <p:spPr>
          <a:xfrm>
            <a:off x="1658062" y="4011899"/>
            <a:ext cx="9083244" cy="646331"/>
          </a:xfrm>
          <a:prstGeom prst="rect">
            <a:avLst/>
          </a:prstGeom>
        </p:spPr>
        <p:txBody>
          <a:bodyPr wrap="square">
            <a:spAutoFit/>
          </a:bodyPr>
          <a:lstStyle/>
          <a:p>
            <a:r>
              <a:rPr lang="vi-VN" dirty="0">
                <a:latin typeface="Noto Serif" panose="02020502060505020204" pitchFamily="18" charset="0"/>
              </a:rPr>
              <a:t>Đây là nơi chương trình xuất dữ liệu ra. Nó cũng thương là thiết bị cuối (terminal), nhưng bạn có thể chuyển hướng nó.</a:t>
            </a:r>
            <a:endParaRPr lang="en-US" dirty="0"/>
          </a:p>
        </p:txBody>
      </p:sp>
      <p:pic>
        <p:nvPicPr>
          <p:cNvPr id="19" name="Picture 18">
            <a:extLst>
              <a:ext uri="{FF2B5EF4-FFF2-40B4-BE49-F238E27FC236}">
                <a16:creationId xmlns:a16="http://schemas.microsoft.com/office/drawing/2014/main" id="{D982E5C4-914B-F148-8670-701E522550DA}"/>
              </a:ext>
            </a:extLst>
          </p:cNvPr>
          <p:cNvPicPr>
            <a:picLocks noChangeAspect="1"/>
          </p:cNvPicPr>
          <p:nvPr/>
        </p:nvPicPr>
        <p:blipFill>
          <a:blip r:embed="rId5"/>
          <a:stretch>
            <a:fillRect/>
          </a:stretch>
        </p:blipFill>
        <p:spPr>
          <a:xfrm>
            <a:off x="1746250" y="4627745"/>
            <a:ext cx="7023100" cy="495300"/>
          </a:xfrm>
          <a:prstGeom prst="rect">
            <a:avLst/>
          </a:prstGeom>
        </p:spPr>
      </p:pic>
      <p:sp>
        <p:nvSpPr>
          <p:cNvPr id="3" name="Rectangle 2">
            <a:extLst>
              <a:ext uri="{FF2B5EF4-FFF2-40B4-BE49-F238E27FC236}">
                <a16:creationId xmlns:a16="http://schemas.microsoft.com/office/drawing/2014/main" id="{46FF7734-4AF5-DC43-A72A-121231DF41A2}"/>
              </a:ext>
            </a:extLst>
          </p:cNvPr>
          <p:cNvSpPr/>
          <p:nvPr/>
        </p:nvSpPr>
        <p:spPr>
          <a:xfrm>
            <a:off x="1473688" y="5214305"/>
            <a:ext cx="1043427" cy="369332"/>
          </a:xfrm>
          <a:prstGeom prst="rect">
            <a:avLst/>
          </a:prstGeom>
        </p:spPr>
        <p:txBody>
          <a:bodyPr wrap="none">
            <a:spAutoFit/>
          </a:bodyPr>
          <a:lstStyle/>
          <a:p>
            <a:r>
              <a:rPr lang="en-US" dirty="0">
                <a:latin typeface="Noto Serif" panose="02020502060505020204" pitchFamily="18" charset="0"/>
              </a:rPr>
              <a:t>3. stderr</a:t>
            </a:r>
            <a:endParaRPr lang="en-US" dirty="0"/>
          </a:p>
        </p:txBody>
      </p:sp>
      <p:sp>
        <p:nvSpPr>
          <p:cNvPr id="4" name="Rectangle 3">
            <a:extLst>
              <a:ext uri="{FF2B5EF4-FFF2-40B4-BE49-F238E27FC236}">
                <a16:creationId xmlns:a16="http://schemas.microsoft.com/office/drawing/2014/main" id="{E0A54201-A4D0-DA47-AE4D-4A42674F5091}"/>
              </a:ext>
            </a:extLst>
          </p:cNvPr>
          <p:cNvSpPr/>
          <p:nvPr/>
        </p:nvSpPr>
        <p:spPr>
          <a:xfrm>
            <a:off x="1658062" y="5460800"/>
            <a:ext cx="9083244" cy="646331"/>
          </a:xfrm>
          <a:prstGeom prst="rect">
            <a:avLst/>
          </a:prstGeom>
        </p:spPr>
        <p:txBody>
          <a:bodyPr wrap="square">
            <a:spAutoFit/>
          </a:bodyPr>
          <a:lstStyle/>
          <a:p>
            <a:r>
              <a:rPr lang="vi-VN" dirty="0">
                <a:latin typeface="Noto Serif" panose="02020502060505020204" pitchFamily="18" charset="0"/>
              </a:rPr>
              <a:t>Là nơi các chương trình báo lỗi, cũng giống như ở trên, nó thường là thiết bị cuối (terminal), và cũng có thể chuyển hướng.</a:t>
            </a:r>
            <a:endParaRPr lang="en-US" dirty="0"/>
          </a:p>
        </p:txBody>
      </p:sp>
    </p:spTree>
    <p:extLst>
      <p:ext uri="{BB962C8B-B14F-4D97-AF65-F5344CB8AC3E}">
        <p14:creationId xmlns:p14="http://schemas.microsoft.com/office/powerpoint/2010/main" val="19778738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err="1">
                <a:latin typeface="Times New Roman" panose="02020603050405020304" pitchFamily="18" charset="0"/>
                <a:cs typeface="Times New Roman" panose="02020603050405020304" pitchFamily="18" charset="0"/>
              </a:rPr>
              <a:t>Cơ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đường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ống</a:t>
            </a:r>
            <a:endParaRPr lang="en-US" dirty="0">
              <a:latin typeface="Times New Roman" panose="02020603050405020304" pitchFamily="18" charset="0"/>
              <a:cs typeface="Times New Roman" panose="02020603050405020304" pitchFamily="18" charset="0"/>
            </a:endParaRPr>
          </a:p>
        </p:txBody>
      </p:sp>
      <p:pic>
        <p:nvPicPr>
          <p:cNvPr id="4098" name="Picture 2" descr="http://dembinhyen.free.fr/UDS/Ebook/CD1/He%20Dieu%20Hanh/Htm/images/re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82563"/>
            <a:ext cx="66675" cy="95250"/>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http://dembinhyen.free.fr/UDS/Ebook/CD1/He%20Dieu%20Hanh/Htm/images/re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92075"/>
            <a:ext cx="66675" cy="9525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dembinhyen.free.fr/UDS/Ebook/CD1/He%20Dieu%20Hanh/Htm/images/re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366713"/>
            <a:ext cx="66675" cy="95250"/>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5" descr="http://dembinhyen.free.fr/UDS/Ebook/CD1/He%20Dieu%20Hanh/Htm/images/re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915988"/>
            <a:ext cx="66675" cy="9525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dembinhyen.free.fr/UDS/Ebook/CD1/He%20Dieu%20Hanh/Htm/images/re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190625"/>
            <a:ext cx="66675" cy="95250"/>
          </a:xfrm>
          <a:prstGeom prst="rect">
            <a:avLst/>
          </a:prstGeom>
          <a:noFill/>
          <a:extLst>
            <a:ext uri="{909E8E84-426E-40DD-AFC4-6F175D3DCCD1}">
              <a14:hiddenFill xmlns:a14="http://schemas.microsoft.com/office/drawing/2010/main">
                <a:solidFill>
                  <a:srgbClr val="FFFFFF"/>
                </a:solidFill>
              </a14:hiddenFill>
            </a:ext>
          </a:extLst>
        </p:spPr>
      </p:pic>
      <p:sp>
        <p:nvSpPr>
          <p:cNvPr id="21" name="object 6"/>
          <p:cNvSpPr txBox="1">
            <a:spLocks noGrp="1"/>
          </p:cNvSpPr>
          <p:nvPr>
            <p:ph type="sldNum" sz="quarter" idx="4294967295"/>
          </p:nvPr>
        </p:nvSpPr>
        <p:spPr>
          <a:xfrm>
            <a:off x="9204070" y="6536676"/>
            <a:ext cx="247015" cy="197484"/>
          </a:xfrm>
          <a:prstGeom prst="rect">
            <a:avLst/>
          </a:prstGeom>
        </p:spPr>
        <p:txBody>
          <a:bodyPr vert="horz" wrap="square" lIns="0" tIns="0" rIns="0" bIns="0" rtlCol="0">
            <a:spAutoFit/>
          </a:bodyPr>
          <a:lstStyle/>
          <a:p>
            <a:pPr marL="38100">
              <a:lnSpc>
                <a:spcPts val="1430"/>
              </a:lnSpc>
            </a:pPr>
            <a:fld id="{81D60167-4931-47E6-BA6A-407CBD079E47}" type="slidenum">
              <a:rPr dirty="0"/>
              <a:t>22</a:t>
            </a:fld>
            <a:endParaRPr dirty="0"/>
          </a:p>
        </p:txBody>
      </p:sp>
      <p:sp>
        <p:nvSpPr>
          <p:cNvPr id="15" name="Rectangle 14"/>
          <p:cNvSpPr/>
          <p:nvPr/>
        </p:nvSpPr>
        <p:spPr>
          <a:xfrm>
            <a:off x="1295401" y="1909868"/>
            <a:ext cx="5038559" cy="523220"/>
          </a:xfrm>
          <a:prstGeom prst="rect">
            <a:avLst/>
          </a:prstGeom>
        </p:spPr>
        <p:txBody>
          <a:bodyPr wrap="none">
            <a:spAutoFit/>
          </a:bodyPr>
          <a:lstStyle/>
          <a:p>
            <a:pPr lvl="0"/>
            <a:r>
              <a:rPr lang="en-US" sz="2800" dirty="0" err="1">
                <a:latin typeface="Times New Roman" panose="02020603050405020304" pitchFamily="18" charset="0"/>
                <a:cs typeface="Times New Roman" panose="02020603050405020304" pitchFamily="18" charset="0"/>
              </a:rPr>
              <a:t>Thực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hiện</a:t>
            </a:r>
            <a:r>
              <a:rPr lang="en-US" sz="2800" dirty="0">
                <a:latin typeface="Times New Roman" panose="02020603050405020304" pitchFamily="18" charset="0"/>
                <a:cs typeface="Times New Roman" panose="02020603050405020304" pitchFamily="18" charset="0"/>
              </a:rPr>
              <a:t> song song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câu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lệnh</a:t>
            </a:r>
            <a:endParaRPr lang="en-US" sz="28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78F7351-6E62-3F4B-B204-9E913BEBD26A}"/>
              </a:ext>
            </a:extLst>
          </p:cNvPr>
          <p:cNvPicPr>
            <a:picLocks noChangeAspect="1"/>
          </p:cNvPicPr>
          <p:nvPr/>
        </p:nvPicPr>
        <p:blipFill>
          <a:blip r:embed="rId4"/>
          <a:stretch>
            <a:fillRect/>
          </a:stretch>
        </p:blipFill>
        <p:spPr>
          <a:xfrm>
            <a:off x="5825120" y="2851649"/>
            <a:ext cx="4546600" cy="457200"/>
          </a:xfrm>
          <a:prstGeom prst="rect">
            <a:avLst/>
          </a:prstGeom>
        </p:spPr>
      </p:pic>
      <p:pic>
        <p:nvPicPr>
          <p:cNvPr id="10" name="Picture 9">
            <a:extLst>
              <a:ext uri="{FF2B5EF4-FFF2-40B4-BE49-F238E27FC236}">
                <a16:creationId xmlns:a16="http://schemas.microsoft.com/office/drawing/2014/main" id="{DE5C8A1E-B94A-9746-A7E7-2386179B264C}"/>
              </a:ext>
            </a:extLst>
          </p:cNvPr>
          <p:cNvPicPr>
            <a:picLocks noChangeAspect="1"/>
          </p:cNvPicPr>
          <p:nvPr/>
        </p:nvPicPr>
        <p:blipFill>
          <a:blip r:embed="rId5"/>
          <a:stretch>
            <a:fillRect/>
          </a:stretch>
        </p:blipFill>
        <p:spPr>
          <a:xfrm>
            <a:off x="1295401" y="2604304"/>
            <a:ext cx="3913207" cy="3586425"/>
          </a:xfrm>
          <a:prstGeom prst="rect">
            <a:avLst/>
          </a:prstGeom>
        </p:spPr>
      </p:pic>
    </p:spTree>
    <p:extLst>
      <p:ext uri="{BB962C8B-B14F-4D97-AF65-F5344CB8AC3E}">
        <p14:creationId xmlns:p14="http://schemas.microsoft.com/office/powerpoint/2010/main" val="3699477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E3FC40-DFC6-8842-BA27-4F8B14A605F6}"/>
              </a:ext>
            </a:extLst>
          </p:cNvPr>
          <p:cNvSpPr>
            <a:spLocks noGrp="1"/>
          </p:cNvSpPr>
          <p:nvPr>
            <p:ph idx="1"/>
          </p:nvPr>
        </p:nvSpPr>
        <p:spPr/>
        <p:txBody>
          <a:bodyPr/>
          <a:lstStyle/>
          <a:p>
            <a:r>
              <a:rPr lang="en-US" dirty="0"/>
              <a:t>&gt;, &gt;&gt;, &lt;, 2&gt; </a:t>
            </a:r>
            <a:r>
              <a:rPr lang="en-US" dirty="0" err="1"/>
              <a:t>và</a:t>
            </a:r>
            <a:r>
              <a:rPr lang="en-US" dirty="0"/>
              <a:t> |</a:t>
            </a:r>
          </a:p>
          <a:p>
            <a:r>
              <a:rPr lang="en-US" dirty="0"/>
              <a:t>&gt; : </a:t>
            </a:r>
            <a:r>
              <a:rPr lang="en-US" dirty="0" err="1"/>
              <a:t>Ghi</a:t>
            </a:r>
            <a:r>
              <a:rPr lang="en-US" dirty="0"/>
              <a:t> </a:t>
            </a:r>
            <a:r>
              <a:rPr lang="en-US" dirty="0" err="1"/>
              <a:t>đè</a:t>
            </a:r>
            <a:r>
              <a:rPr lang="en-US" dirty="0"/>
              <a:t> </a:t>
            </a:r>
            <a:r>
              <a:rPr lang="en-US" dirty="0" err="1"/>
              <a:t>nội</a:t>
            </a:r>
            <a:r>
              <a:rPr lang="en-US" dirty="0"/>
              <a:t> dung file </a:t>
            </a:r>
            <a:r>
              <a:rPr lang="en-US" dirty="0" err="1"/>
              <a:t>cũ</a:t>
            </a:r>
            <a:r>
              <a:rPr lang="en-US" dirty="0"/>
              <a:t>. </a:t>
            </a:r>
            <a:r>
              <a:rPr lang="en-US" dirty="0" err="1"/>
              <a:t>Ví</a:t>
            </a:r>
            <a:r>
              <a:rPr lang="en-US" dirty="0"/>
              <a:t> </a:t>
            </a:r>
            <a:r>
              <a:rPr lang="en-US" dirty="0" err="1"/>
              <a:t>dụ</a:t>
            </a:r>
            <a:r>
              <a:rPr lang="en-US" dirty="0"/>
              <a:t>: #echo “hello” &gt; </a:t>
            </a:r>
            <a:r>
              <a:rPr lang="en-US" dirty="0" err="1"/>
              <a:t>test.txt</a:t>
            </a:r>
            <a:endParaRPr lang="en-US" dirty="0"/>
          </a:p>
          <a:p>
            <a:r>
              <a:rPr lang="en-US" dirty="0"/>
              <a:t>&gt;&gt;: </a:t>
            </a:r>
            <a:r>
              <a:rPr lang="en-US" dirty="0" err="1"/>
              <a:t>Thêm</a:t>
            </a:r>
            <a:r>
              <a:rPr lang="en-US" dirty="0"/>
              <a:t> </a:t>
            </a:r>
            <a:r>
              <a:rPr lang="en-US" dirty="0" err="1"/>
              <a:t>nội</a:t>
            </a:r>
            <a:r>
              <a:rPr lang="en-US" dirty="0"/>
              <a:t> dung </a:t>
            </a:r>
            <a:r>
              <a:rPr lang="en-US" dirty="0" err="1"/>
              <a:t>cho</a:t>
            </a:r>
            <a:r>
              <a:rPr lang="en-US" dirty="0"/>
              <a:t> file </a:t>
            </a:r>
            <a:r>
              <a:rPr lang="en-US" dirty="0" err="1"/>
              <a:t>cũ</a:t>
            </a:r>
            <a:endParaRPr lang="en-US" dirty="0"/>
          </a:p>
          <a:p>
            <a:r>
              <a:rPr lang="en-US" dirty="0"/>
              <a:t>&lt; :  </a:t>
            </a:r>
            <a:r>
              <a:rPr lang="vi-VN" b="1" dirty="0"/>
              <a:t>Chuyển hướng từ file</a:t>
            </a:r>
          </a:p>
          <a:p>
            <a:r>
              <a:rPr lang="vi-VN" b="1" dirty="0"/>
              <a:t>2&gt;: Chuyển hướng tới stderr</a:t>
            </a:r>
          </a:p>
          <a:p>
            <a:r>
              <a:rPr lang="vi-VN" b="1" dirty="0"/>
              <a:t>| : Chuyển hướng tới câu lệnh khác</a:t>
            </a:r>
          </a:p>
          <a:p>
            <a:pPr marL="0" indent="0">
              <a:buNone/>
            </a:pPr>
            <a:endParaRPr lang="en-US" dirty="0"/>
          </a:p>
        </p:txBody>
      </p:sp>
      <p:sp>
        <p:nvSpPr>
          <p:cNvPr id="4" name="Title 1">
            <a:extLst>
              <a:ext uri="{FF2B5EF4-FFF2-40B4-BE49-F238E27FC236}">
                <a16:creationId xmlns:a16="http://schemas.microsoft.com/office/drawing/2014/main" id="{F1D7871A-126D-B64C-8D80-106A8123A605}"/>
              </a:ext>
            </a:extLst>
          </p:cNvPr>
          <p:cNvSpPr txBox="1">
            <a:spLocks/>
          </p:cNvSpPr>
          <p:nvPr/>
        </p:nvSpPr>
        <p:spPr>
          <a:xfrm>
            <a:off x="1447802" y="1134532"/>
            <a:ext cx="9601196" cy="1303867"/>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atin typeface="Times New Roman" panose="02020603050405020304" pitchFamily="18" charset="0"/>
                <a:cs typeface="Times New Roman" panose="02020603050405020304" pitchFamily="18" charset="0"/>
              </a:rPr>
              <a:t>Cơ chế đường ống</a:t>
            </a:r>
            <a:endParaRPr lang="en-US"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3E8A4754-5FC0-EC4E-884C-F236F02361D3}"/>
              </a:ext>
            </a:extLst>
          </p:cNvPr>
          <p:cNvSpPr/>
          <p:nvPr/>
        </p:nvSpPr>
        <p:spPr>
          <a:xfrm>
            <a:off x="1295401" y="1909868"/>
            <a:ext cx="2941831" cy="523220"/>
          </a:xfrm>
          <a:prstGeom prst="rect">
            <a:avLst/>
          </a:prstGeom>
        </p:spPr>
        <p:txBody>
          <a:bodyPr wrap="none">
            <a:spAutoFit/>
          </a:bodyPr>
          <a:lstStyle/>
          <a:p>
            <a:pPr lvl="0"/>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ký</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hiệu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cơ</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bản</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34203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E3FC40-DFC6-8842-BA27-4F8B14A605F6}"/>
              </a:ext>
            </a:extLst>
          </p:cNvPr>
          <p:cNvSpPr>
            <a:spLocks noGrp="1"/>
          </p:cNvSpPr>
          <p:nvPr>
            <p:ph idx="1"/>
          </p:nvPr>
        </p:nvSpPr>
        <p:spPr>
          <a:xfrm>
            <a:off x="1295401" y="2556932"/>
            <a:ext cx="2492990" cy="3318936"/>
          </a:xfrm>
        </p:spPr>
        <p:txBody>
          <a:bodyPr/>
          <a:lstStyle/>
          <a:p>
            <a:pPr marL="0" indent="0">
              <a:buNone/>
            </a:pPr>
            <a:r>
              <a:rPr lang="en-US" b="1" dirty="0" err="1"/>
              <a:t>Lệnh</a:t>
            </a:r>
            <a:r>
              <a:rPr lang="en-US" b="1" dirty="0"/>
              <a:t> sort, tail, more, less</a:t>
            </a:r>
          </a:p>
          <a:p>
            <a:pPr marL="0" indent="0">
              <a:buNone/>
            </a:pPr>
            <a:endParaRPr lang="en-US" dirty="0"/>
          </a:p>
        </p:txBody>
      </p:sp>
      <p:sp>
        <p:nvSpPr>
          <p:cNvPr id="4" name="Title 1">
            <a:extLst>
              <a:ext uri="{FF2B5EF4-FFF2-40B4-BE49-F238E27FC236}">
                <a16:creationId xmlns:a16="http://schemas.microsoft.com/office/drawing/2014/main" id="{F1D7871A-126D-B64C-8D80-106A8123A605}"/>
              </a:ext>
            </a:extLst>
          </p:cNvPr>
          <p:cNvSpPr txBox="1">
            <a:spLocks/>
          </p:cNvSpPr>
          <p:nvPr/>
        </p:nvSpPr>
        <p:spPr>
          <a:xfrm>
            <a:off x="1447802" y="1134533"/>
            <a:ext cx="9601196" cy="902612"/>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err="1">
                <a:latin typeface="Times New Roman" panose="02020603050405020304" pitchFamily="18" charset="0"/>
                <a:cs typeface="Times New Roman" panose="02020603050405020304" pitchFamily="18" charset="0"/>
              </a:rPr>
              <a:t>Cơ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đường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ống</a:t>
            </a:r>
            <a:endParaRPr lang="en-US"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3E8A4754-5FC0-EC4E-884C-F236F02361D3}"/>
              </a:ext>
            </a:extLst>
          </p:cNvPr>
          <p:cNvSpPr/>
          <p:nvPr/>
        </p:nvSpPr>
        <p:spPr>
          <a:xfrm>
            <a:off x="1295401" y="1585839"/>
            <a:ext cx="2492990" cy="523220"/>
          </a:xfrm>
          <a:prstGeom prst="rect">
            <a:avLst/>
          </a:prstGeom>
        </p:spPr>
        <p:txBody>
          <a:bodyPr wrap="none">
            <a:spAutoFit/>
          </a:bodyPr>
          <a:lstStyle/>
          <a:p>
            <a:pPr lvl="0"/>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lệnh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cơ</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bản</a:t>
            </a:r>
            <a:endParaRPr lang="en-US" sz="28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84D45080-9A57-0841-8E9F-6B9BEA5F424A}"/>
              </a:ext>
            </a:extLst>
          </p:cNvPr>
          <p:cNvPicPr>
            <a:picLocks noChangeAspect="1"/>
          </p:cNvPicPr>
          <p:nvPr/>
        </p:nvPicPr>
        <p:blipFill>
          <a:blip r:embed="rId2"/>
          <a:stretch>
            <a:fillRect/>
          </a:stretch>
        </p:blipFill>
        <p:spPr>
          <a:xfrm>
            <a:off x="5058137" y="2520202"/>
            <a:ext cx="5990861" cy="3763566"/>
          </a:xfrm>
          <a:prstGeom prst="rect">
            <a:avLst/>
          </a:prstGeom>
        </p:spPr>
      </p:pic>
    </p:spTree>
    <p:extLst>
      <p:ext uri="{BB962C8B-B14F-4D97-AF65-F5344CB8AC3E}">
        <p14:creationId xmlns:p14="http://schemas.microsoft.com/office/powerpoint/2010/main" val="41437630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E3FC40-DFC6-8842-BA27-4F8B14A605F6}"/>
              </a:ext>
            </a:extLst>
          </p:cNvPr>
          <p:cNvSpPr>
            <a:spLocks noGrp="1"/>
          </p:cNvSpPr>
          <p:nvPr>
            <p:ph idx="1"/>
          </p:nvPr>
        </p:nvSpPr>
        <p:spPr/>
        <p:txBody>
          <a:bodyPr/>
          <a:lstStyle/>
          <a:p>
            <a:pPr marL="0" indent="0">
              <a:buNone/>
            </a:pPr>
            <a:r>
              <a:rPr lang="en-US" b="1" dirty="0" err="1"/>
              <a:t>Lệnh</a:t>
            </a:r>
            <a:r>
              <a:rPr lang="en-US" b="1" dirty="0"/>
              <a:t> sort, tail, more, less</a:t>
            </a:r>
          </a:p>
          <a:p>
            <a:pPr marL="0" indent="0">
              <a:buNone/>
            </a:pPr>
            <a:endParaRPr lang="en-US" dirty="0"/>
          </a:p>
        </p:txBody>
      </p:sp>
      <p:sp>
        <p:nvSpPr>
          <p:cNvPr id="4" name="Title 1">
            <a:extLst>
              <a:ext uri="{FF2B5EF4-FFF2-40B4-BE49-F238E27FC236}">
                <a16:creationId xmlns:a16="http://schemas.microsoft.com/office/drawing/2014/main" id="{F1D7871A-126D-B64C-8D80-106A8123A605}"/>
              </a:ext>
            </a:extLst>
          </p:cNvPr>
          <p:cNvSpPr txBox="1">
            <a:spLocks/>
          </p:cNvSpPr>
          <p:nvPr/>
        </p:nvSpPr>
        <p:spPr>
          <a:xfrm>
            <a:off x="1447802" y="1134532"/>
            <a:ext cx="9601196" cy="1303867"/>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atin typeface="Times New Roman" panose="02020603050405020304" pitchFamily="18" charset="0"/>
                <a:cs typeface="Times New Roman" panose="02020603050405020304" pitchFamily="18" charset="0"/>
              </a:rPr>
              <a:t>Cơ chế đường ống</a:t>
            </a:r>
            <a:endParaRPr lang="en-US"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3E8A4754-5FC0-EC4E-884C-F236F02361D3}"/>
              </a:ext>
            </a:extLst>
          </p:cNvPr>
          <p:cNvSpPr/>
          <p:nvPr/>
        </p:nvSpPr>
        <p:spPr>
          <a:xfrm>
            <a:off x="1295401" y="1909868"/>
            <a:ext cx="2492990" cy="523220"/>
          </a:xfrm>
          <a:prstGeom prst="rect">
            <a:avLst/>
          </a:prstGeom>
        </p:spPr>
        <p:txBody>
          <a:bodyPr wrap="none">
            <a:spAutoFit/>
          </a:bodyPr>
          <a:lstStyle/>
          <a:p>
            <a:pPr lvl="0"/>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lệnh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cơ</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bản</a:t>
            </a:r>
            <a:endParaRPr lang="en-US" sz="28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CB712193-9C56-4645-9980-A01A12CDBADF}"/>
              </a:ext>
            </a:extLst>
          </p:cNvPr>
          <p:cNvPicPr>
            <a:picLocks noChangeAspect="1"/>
          </p:cNvPicPr>
          <p:nvPr/>
        </p:nvPicPr>
        <p:blipFill>
          <a:blip r:embed="rId2"/>
          <a:stretch>
            <a:fillRect/>
          </a:stretch>
        </p:blipFill>
        <p:spPr>
          <a:xfrm>
            <a:off x="2847372" y="3044142"/>
            <a:ext cx="7946583" cy="3200400"/>
          </a:xfrm>
          <a:prstGeom prst="rect">
            <a:avLst/>
          </a:prstGeom>
        </p:spPr>
      </p:pic>
    </p:spTree>
    <p:extLst>
      <p:ext uri="{BB962C8B-B14F-4D97-AF65-F5344CB8AC3E}">
        <p14:creationId xmlns:p14="http://schemas.microsoft.com/office/powerpoint/2010/main" val="42331847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E3FC40-DFC6-8842-BA27-4F8B14A605F6}"/>
              </a:ext>
            </a:extLst>
          </p:cNvPr>
          <p:cNvSpPr>
            <a:spLocks noGrp="1"/>
          </p:cNvSpPr>
          <p:nvPr>
            <p:ph idx="1"/>
          </p:nvPr>
        </p:nvSpPr>
        <p:spPr/>
        <p:txBody>
          <a:bodyPr/>
          <a:lstStyle/>
          <a:p>
            <a:pPr marL="0" indent="0">
              <a:buNone/>
            </a:pPr>
            <a:r>
              <a:rPr lang="en-US" b="1" dirty="0" err="1"/>
              <a:t>Lệnh</a:t>
            </a:r>
            <a:r>
              <a:rPr lang="en-US" b="1" dirty="0"/>
              <a:t> sort, tail, more, less</a:t>
            </a:r>
          </a:p>
          <a:p>
            <a:pPr marL="0" indent="0">
              <a:buNone/>
            </a:pPr>
            <a:endParaRPr lang="en-US" dirty="0"/>
          </a:p>
        </p:txBody>
      </p:sp>
      <p:sp>
        <p:nvSpPr>
          <p:cNvPr id="4" name="Title 1">
            <a:extLst>
              <a:ext uri="{FF2B5EF4-FFF2-40B4-BE49-F238E27FC236}">
                <a16:creationId xmlns:a16="http://schemas.microsoft.com/office/drawing/2014/main" id="{F1D7871A-126D-B64C-8D80-106A8123A605}"/>
              </a:ext>
            </a:extLst>
          </p:cNvPr>
          <p:cNvSpPr txBox="1">
            <a:spLocks/>
          </p:cNvSpPr>
          <p:nvPr/>
        </p:nvSpPr>
        <p:spPr>
          <a:xfrm>
            <a:off x="1447802" y="1134532"/>
            <a:ext cx="9601196" cy="1303867"/>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atin typeface="Times New Roman" panose="02020603050405020304" pitchFamily="18" charset="0"/>
                <a:cs typeface="Times New Roman" panose="02020603050405020304" pitchFamily="18" charset="0"/>
              </a:rPr>
              <a:t>Cơ chế đường ống</a:t>
            </a:r>
            <a:endParaRPr lang="en-US"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3E8A4754-5FC0-EC4E-884C-F236F02361D3}"/>
              </a:ext>
            </a:extLst>
          </p:cNvPr>
          <p:cNvSpPr/>
          <p:nvPr/>
        </p:nvSpPr>
        <p:spPr>
          <a:xfrm>
            <a:off x="1295401" y="1909868"/>
            <a:ext cx="2492990" cy="523220"/>
          </a:xfrm>
          <a:prstGeom prst="rect">
            <a:avLst/>
          </a:prstGeom>
        </p:spPr>
        <p:txBody>
          <a:bodyPr wrap="none">
            <a:spAutoFit/>
          </a:bodyPr>
          <a:lstStyle/>
          <a:p>
            <a:pPr lvl="0"/>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lệnh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cơ</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bản</a:t>
            </a:r>
            <a:endParaRPr lang="en-US" sz="2800"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F1B755AA-8916-D648-86BF-88D4B6C7E06A}"/>
              </a:ext>
            </a:extLst>
          </p:cNvPr>
          <p:cNvSpPr/>
          <p:nvPr/>
        </p:nvSpPr>
        <p:spPr>
          <a:xfrm>
            <a:off x="1295401" y="3105835"/>
            <a:ext cx="9006067" cy="646331"/>
          </a:xfrm>
          <a:prstGeom prst="rect">
            <a:avLst/>
          </a:prstGeom>
        </p:spPr>
        <p:txBody>
          <a:bodyPr wrap="square">
            <a:spAutoFit/>
          </a:bodyPr>
          <a:lstStyle/>
          <a:p>
            <a:r>
              <a:rPr lang="en-US" dirty="0" err="1">
                <a:solidFill>
                  <a:srgbClr val="414141"/>
                </a:solidFill>
                <a:latin typeface="Helvetica Neue" panose="02000503000000020004" pitchFamily="2" charset="0"/>
              </a:rPr>
              <a:t>Lệnh</a:t>
            </a:r>
            <a:r>
              <a:rPr lang="en-US" dirty="0">
                <a:solidFill>
                  <a:srgbClr val="414141"/>
                </a:solidFill>
                <a:latin typeface="Helvetica Neue" panose="02000503000000020004" pitchFamily="2" charset="0"/>
              </a:rPr>
              <a:t> tail, head </a:t>
            </a:r>
            <a:r>
              <a:rPr lang="en-US" dirty="0" err="1">
                <a:solidFill>
                  <a:srgbClr val="414141"/>
                </a:solidFill>
                <a:latin typeface="Helvetica Neue" panose="02000503000000020004" pitchFamily="2" charset="0"/>
              </a:rPr>
              <a:t>để</a:t>
            </a:r>
            <a:r>
              <a:rPr lang="en-US" dirty="0">
                <a:solidFill>
                  <a:srgbClr val="414141"/>
                </a:solidFill>
                <a:latin typeface="Helvetica Neue" panose="02000503000000020004" pitchFamily="2" charset="0"/>
              </a:rPr>
              <a:t> </a:t>
            </a:r>
            <a:r>
              <a:rPr lang="en-US" dirty="0" err="1">
                <a:solidFill>
                  <a:srgbClr val="414141"/>
                </a:solidFill>
                <a:latin typeface="Helvetica Neue" panose="02000503000000020004" pitchFamily="2" charset="0"/>
              </a:rPr>
              <a:t>xem</a:t>
            </a:r>
            <a:r>
              <a:rPr lang="en-US" dirty="0">
                <a:solidFill>
                  <a:srgbClr val="414141"/>
                </a:solidFill>
                <a:latin typeface="Helvetica Neue" panose="02000503000000020004" pitchFamily="2" charset="0"/>
              </a:rPr>
              <a:t> </a:t>
            </a:r>
            <a:r>
              <a:rPr lang="en-US" dirty="0" err="1">
                <a:solidFill>
                  <a:srgbClr val="414141"/>
                </a:solidFill>
                <a:latin typeface="Helvetica Neue" panose="02000503000000020004" pitchFamily="2" charset="0"/>
              </a:rPr>
              <a:t>cuối</a:t>
            </a:r>
            <a:r>
              <a:rPr lang="en-US" dirty="0">
                <a:solidFill>
                  <a:srgbClr val="414141"/>
                </a:solidFill>
                <a:latin typeface="Helvetica Neue" panose="02000503000000020004" pitchFamily="2" charset="0"/>
              </a:rPr>
              <a:t> file hay </a:t>
            </a:r>
            <a:r>
              <a:rPr lang="en-US" dirty="0" err="1">
                <a:solidFill>
                  <a:srgbClr val="414141"/>
                </a:solidFill>
                <a:latin typeface="Helvetica Neue" panose="02000503000000020004" pitchFamily="2" charset="0"/>
              </a:rPr>
              <a:t>đầu</a:t>
            </a:r>
            <a:r>
              <a:rPr lang="en-US" dirty="0">
                <a:solidFill>
                  <a:srgbClr val="414141"/>
                </a:solidFill>
                <a:latin typeface="Helvetica Neue" panose="02000503000000020004" pitchFamily="2" charset="0"/>
              </a:rPr>
              <a:t> file, </a:t>
            </a:r>
            <a:r>
              <a:rPr lang="en-US" dirty="0" err="1">
                <a:solidFill>
                  <a:srgbClr val="414141"/>
                </a:solidFill>
                <a:latin typeface="Helvetica Neue" panose="02000503000000020004" pitchFamily="2" charset="0"/>
              </a:rPr>
              <a:t>ví</a:t>
            </a:r>
            <a:r>
              <a:rPr lang="en-US" dirty="0">
                <a:solidFill>
                  <a:srgbClr val="414141"/>
                </a:solidFill>
                <a:latin typeface="Helvetica Neue" panose="02000503000000020004" pitchFamily="2" charset="0"/>
              </a:rPr>
              <a:t> </a:t>
            </a:r>
            <a:r>
              <a:rPr lang="en-US" dirty="0" err="1">
                <a:solidFill>
                  <a:srgbClr val="414141"/>
                </a:solidFill>
                <a:latin typeface="Helvetica Neue" panose="02000503000000020004" pitchFamily="2" charset="0"/>
              </a:rPr>
              <a:t>dụ</a:t>
            </a:r>
            <a:r>
              <a:rPr lang="en-US" dirty="0">
                <a:solidFill>
                  <a:srgbClr val="414141"/>
                </a:solidFill>
                <a:latin typeface="Helvetica Neue" panose="02000503000000020004" pitchFamily="2" charset="0"/>
              </a:rPr>
              <a:t> </a:t>
            </a:r>
            <a:r>
              <a:rPr lang="en-US" dirty="0" err="1">
                <a:solidFill>
                  <a:srgbClr val="414141"/>
                </a:solidFill>
                <a:latin typeface="Helvetica Neue" panose="02000503000000020004" pitchFamily="2" charset="0"/>
              </a:rPr>
              <a:t>xem</a:t>
            </a:r>
            <a:r>
              <a:rPr lang="en-US" dirty="0">
                <a:solidFill>
                  <a:srgbClr val="414141"/>
                </a:solidFill>
                <a:latin typeface="Helvetica Neue" panose="02000503000000020004" pitchFamily="2" charset="0"/>
              </a:rPr>
              <a:t> 10 </a:t>
            </a:r>
            <a:r>
              <a:rPr lang="en-US" dirty="0" err="1">
                <a:solidFill>
                  <a:srgbClr val="414141"/>
                </a:solidFill>
                <a:latin typeface="Helvetica Neue" panose="02000503000000020004" pitchFamily="2" charset="0"/>
              </a:rPr>
              <a:t>dòng</a:t>
            </a:r>
            <a:r>
              <a:rPr lang="en-US" dirty="0">
                <a:solidFill>
                  <a:srgbClr val="414141"/>
                </a:solidFill>
                <a:latin typeface="Helvetica Neue" panose="02000503000000020004" pitchFamily="2" charset="0"/>
              </a:rPr>
              <a:t> </a:t>
            </a:r>
            <a:r>
              <a:rPr lang="en-US" dirty="0" err="1">
                <a:solidFill>
                  <a:srgbClr val="414141"/>
                </a:solidFill>
                <a:latin typeface="Helvetica Neue" panose="02000503000000020004" pitchFamily="2" charset="0"/>
              </a:rPr>
              <a:t>đầu</a:t>
            </a:r>
            <a:r>
              <a:rPr lang="en-US" dirty="0">
                <a:solidFill>
                  <a:srgbClr val="414141"/>
                </a:solidFill>
                <a:latin typeface="Helvetica Neue" panose="02000503000000020004" pitchFamily="2" charset="0"/>
              </a:rPr>
              <a:t> </a:t>
            </a:r>
            <a:r>
              <a:rPr lang="en-US" dirty="0" err="1">
                <a:solidFill>
                  <a:srgbClr val="414141"/>
                </a:solidFill>
                <a:latin typeface="Helvetica Neue" panose="02000503000000020004" pitchFamily="2" charset="0"/>
              </a:rPr>
              <a:t>tiên</a:t>
            </a:r>
            <a:r>
              <a:rPr lang="en-US" dirty="0">
                <a:solidFill>
                  <a:srgbClr val="414141"/>
                </a:solidFill>
                <a:latin typeface="Helvetica Neue" panose="02000503000000020004" pitchFamily="2" charset="0"/>
              </a:rPr>
              <a:t> hay 20 </a:t>
            </a:r>
            <a:r>
              <a:rPr lang="en-US" dirty="0" err="1">
                <a:solidFill>
                  <a:srgbClr val="414141"/>
                </a:solidFill>
                <a:latin typeface="Helvetica Neue" panose="02000503000000020004" pitchFamily="2" charset="0"/>
              </a:rPr>
              <a:t>dòng</a:t>
            </a:r>
            <a:r>
              <a:rPr lang="en-US" dirty="0">
                <a:solidFill>
                  <a:srgbClr val="414141"/>
                </a:solidFill>
                <a:latin typeface="Helvetica Neue" panose="02000503000000020004" pitchFamily="2" charset="0"/>
              </a:rPr>
              <a:t> </a:t>
            </a:r>
            <a:r>
              <a:rPr lang="en-US" dirty="0" err="1">
                <a:solidFill>
                  <a:srgbClr val="414141"/>
                </a:solidFill>
                <a:latin typeface="Helvetica Neue" panose="02000503000000020004" pitchFamily="2" charset="0"/>
              </a:rPr>
              <a:t>cuối</a:t>
            </a:r>
            <a:r>
              <a:rPr lang="en-US" dirty="0">
                <a:solidFill>
                  <a:srgbClr val="414141"/>
                </a:solidFill>
                <a:latin typeface="Helvetica Neue" panose="02000503000000020004" pitchFamily="2" charset="0"/>
              </a:rPr>
              <a:t> file:</a:t>
            </a:r>
            <a:endParaRPr lang="en-US" dirty="0"/>
          </a:p>
        </p:txBody>
      </p:sp>
      <p:pic>
        <p:nvPicPr>
          <p:cNvPr id="8" name="Picture 7">
            <a:extLst>
              <a:ext uri="{FF2B5EF4-FFF2-40B4-BE49-F238E27FC236}">
                <a16:creationId xmlns:a16="http://schemas.microsoft.com/office/drawing/2014/main" id="{6F2F2B32-B7F1-6A4C-9987-2B648EAF6550}"/>
              </a:ext>
            </a:extLst>
          </p:cNvPr>
          <p:cNvPicPr>
            <a:picLocks noChangeAspect="1"/>
          </p:cNvPicPr>
          <p:nvPr/>
        </p:nvPicPr>
        <p:blipFill>
          <a:blip r:embed="rId2"/>
          <a:stretch>
            <a:fillRect/>
          </a:stretch>
        </p:blipFill>
        <p:spPr>
          <a:xfrm>
            <a:off x="1447801" y="3870699"/>
            <a:ext cx="7406831" cy="1642760"/>
          </a:xfrm>
          <a:prstGeom prst="rect">
            <a:avLst/>
          </a:prstGeom>
        </p:spPr>
      </p:pic>
    </p:spTree>
    <p:extLst>
      <p:ext uri="{BB962C8B-B14F-4D97-AF65-F5344CB8AC3E}">
        <p14:creationId xmlns:p14="http://schemas.microsoft.com/office/powerpoint/2010/main" val="38840339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E3FC40-DFC6-8842-BA27-4F8B14A605F6}"/>
              </a:ext>
            </a:extLst>
          </p:cNvPr>
          <p:cNvSpPr>
            <a:spLocks noGrp="1"/>
          </p:cNvSpPr>
          <p:nvPr>
            <p:ph idx="1"/>
          </p:nvPr>
        </p:nvSpPr>
        <p:spPr/>
        <p:txBody>
          <a:bodyPr/>
          <a:lstStyle/>
          <a:p>
            <a:pPr fontAlgn="base"/>
            <a:r>
              <a:rPr lang="en-US" b="1" dirty="0" err="1"/>
              <a:t>Lệnh</a:t>
            </a:r>
            <a:r>
              <a:rPr lang="en-US" b="1" dirty="0"/>
              <a:t> grep</a:t>
            </a:r>
          </a:p>
        </p:txBody>
      </p:sp>
      <p:sp>
        <p:nvSpPr>
          <p:cNvPr id="4" name="Title 1">
            <a:extLst>
              <a:ext uri="{FF2B5EF4-FFF2-40B4-BE49-F238E27FC236}">
                <a16:creationId xmlns:a16="http://schemas.microsoft.com/office/drawing/2014/main" id="{F1D7871A-126D-B64C-8D80-106A8123A605}"/>
              </a:ext>
            </a:extLst>
          </p:cNvPr>
          <p:cNvSpPr txBox="1">
            <a:spLocks/>
          </p:cNvSpPr>
          <p:nvPr/>
        </p:nvSpPr>
        <p:spPr>
          <a:xfrm>
            <a:off x="1447802" y="1134532"/>
            <a:ext cx="9601196" cy="1303867"/>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atin typeface="Times New Roman" panose="02020603050405020304" pitchFamily="18" charset="0"/>
                <a:cs typeface="Times New Roman" panose="02020603050405020304" pitchFamily="18" charset="0"/>
              </a:rPr>
              <a:t>Cơ chế đường ống</a:t>
            </a:r>
            <a:endParaRPr lang="en-US"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3E8A4754-5FC0-EC4E-884C-F236F02361D3}"/>
              </a:ext>
            </a:extLst>
          </p:cNvPr>
          <p:cNvSpPr/>
          <p:nvPr/>
        </p:nvSpPr>
        <p:spPr>
          <a:xfrm>
            <a:off x="1295401" y="1909868"/>
            <a:ext cx="2492990" cy="523220"/>
          </a:xfrm>
          <a:prstGeom prst="rect">
            <a:avLst/>
          </a:prstGeom>
        </p:spPr>
        <p:txBody>
          <a:bodyPr wrap="none">
            <a:spAutoFit/>
          </a:bodyPr>
          <a:lstStyle/>
          <a:p>
            <a:pPr lvl="0"/>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lệnh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cơ</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bản</a:t>
            </a:r>
            <a:endParaRPr lang="en-US" sz="2800"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F1B755AA-8916-D648-86BF-88D4B6C7E06A}"/>
              </a:ext>
            </a:extLst>
          </p:cNvPr>
          <p:cNvSpPr/>
          <p:nvPr/>
        </p:nvSpPr>
        <p:spPr>
          <a:xfrm>
            <a:off x="1295401" y="3105835"/>
            <a:ext cx="9006067" cy="369332"/>
          </a:xfrm>
          <a:prstGeom prst="rect">
            <a:avLst/>
          </a:prstGeom>
        </p:spPr>
        <p:txBody>
          <a:bodyPr wrap="square">
            <a:spAutoFit/>
          </a:bodyPr>
          <a:lstStyle/>
          <a:p>
            <a:r>
              <a:rPr lang="vi-VN" dirty="0"/>
              <a:t>Chương trình (lệnh) grep tìm trong một hay nhiều file có chứa một từ khóa. Cách dùng:</a:t>
            </a:r>
            <a:endParaRPr lang="en-US" dirty="0"/>
          </a:p>
        </p:txBody>
      </p:sp>
      <p:sp>
        <p:nvSpPr>
          <p:cNvPr id="5" name="Rectangle 4">
            <a:extLst>
              <a:ext uri="{FF2B5EF4-FFF2-40B4-BE49-F238E27FC236}">
                <a16:creationId xmlns:a16="http://schemas.microsoft.com/office/drawing/2014/main" id="{F0E707BA-89D4-D647-BAD1-D26D8BBF92C8}"/>
              </a:ext>
            </a:extLst>
          </p:cNvPr>
          <p:cNvSpPr/>
          <p:nvPr/>
        </p:nvSpPr>
        <p:spPr>
          <a:xfrm>
            <a:off x="1295401" y="3475167"/>
            <a:ext cx="2929358" cy="369332"/>
          </a:xfrm>
          <a:prstGeom prst="rect">
            <a:avLst/>
          </a:prstGeom>
        </p:spPr>
        <p:txBody>
          <a:bodyPr wrap="square">
            <a:spAutoFit/>
          </a:bodyPr>
          <a:lstStyle/>
          <a:p>
            <a:r>
              <a:rPr lang="en-US" dirty="0"/>
              <a:t>#grep</a:t>
            </a:r>
            <a:r>
              <a:rPr lang="en-US" dirty="0">
                <a:solidFill>
                  <a:srgbClr val="414141"/>
                </a:solidFill>
                <a:latin typeface="Consolas" panose="020B0609020204030204" pitchFamily="49" charset="0"/>
              </a:rPr>
              <a:t> </a:t>
            </a:r>
            <a:r>
              <a:rPr lang="en-US" dirty="0"/>
              <a:t>pattern file(s)</a:t>
            </a:r>
          </a:p>
        </p:txBody>
      </p:sp>
    </p:spTree>
    <p:extLst>
      <p:ext uri="{BB962C8B-B14F-4D97-AF65-F5344CB8AC3E}">
        <p14:creationId xmlns:p14="http://schemas.microsoft.com/office/powerpoint/2010/main" val="31445488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n w="0"/>
                <a:solidFill>
                  <a:sysClr val="windowText" lastClr="000000"/>
                </a:solidFill>
                <a:effectLst>
                  <a:outerShdw blurRad="38100" dist="19050" dir="2700000" algn="tl" rotWithShape="0">
                    <a:schemeClr val="dk1">
                      <a:alpha val="40000"/>
                    </a:schemeClr>
                  </a:outerShdw>
                </a:effectLst>
              </a:rPr>
              <a:t>Tài</a:t>
            </a:r>
            <a:r>
              <a:rPr lang="en-US" dirty="0">
                <a:ln w="0"/>
                <a:solidFill>
                  <a:sysClr val="windowText" lastClr="000000"/>
                </a:solidFill>
                <a:effectLst>
                  <a:outerShdw blurRad="38100" dist="19050" dir="2700000" algn="tl" rotWithShape="0">
                    <a:schemeClr val="dk1">
                      <a:alpha val="40000"/>
                    </a:schemeClr>
                  </a:outerShdw>
                </a:effectLst>
              </a:rPr>
              <a:t> </a:t>
            </a:r>
            <a:r>
              <a:rPr lang="en-US" dirty="0" err="1">
                <a:ln w="0"/>
                <a:solidFill>
                  <a:sysClr val="windowText" lastClr="000000"/>
                </a:solidFill>
                <a:effectLst>
                  <a:outerShdw blurRad="38100" dist="19050" dir="2700000" algn="tl" rotWithShape="0">
                    <a:schemeClr val="dk1">
                      <a:alpha val="40000"/>
                    </a:schemeClr>
                  </a:outerShdw>
                </a:effectLst>
              </a:rPr>
              <a:t>liệu</a:t>
            </a:r>
            <a:r>
              <a:rPr lang="en-US" dirty="0">
                <a:ln w="0"/>
                <a:solidFill>
                  <a:sysClr val="windowText" lastClr="000000"/>
                </a:solidFill>
                <a:effectLst>
                  <a:outerShdw blurRad="38100" dist="19050" dir="2700000" algn="tl" rotWithShape="0">
                    <a:schemeClr val="dk1">
                      <a:alpha val="40000"/>
                    </a:schemeClr>
                  </a:outerShdw>
                </a:effectLst>
              </a:rPr>
              <a:t> </a:t>
            </a:r>
            <a:r>
              <a:rPr lang="en-US" dirty="0" err="1">
                <a:ln w="0"/>
                <a:solidFill>
                  <a:sysClr val="windowText" lastClr="000000"/>
                </a:solidFill>
                <a:effectLst>
                  <a:outerShdw blurRad="38100" dist="19050" dir="2700000" algn="tl" rotWithShape="0">
                    <a:schemeClr val="dk1">
                      <a:alpha val="40000"/>
                    </a:schemeClr>
                  </a:outerShdw>
                </a:effectLst>
              </a:rPr>
              <a:t>tham</a:t>
            </a:r>
            <a:r>
              <a:rPr lang="en-US" dirty="0">
                <a:ln w="0"/>
                <a:solidFill>
                  <a:sysClr val="windowText" lastClr="000000"/>
                </a:solidFill>
                <a:effectLst>
                  <a:outerShdw blurRad="38100" dist="19050" dir="2700000" algn="tl" rotWithShape="0">
                    <a:schemeClr val="dk1">
                      <a:alpha val="40000"/>
                    </a:schemeClr>
                  </a:outerShdw>
                </a:effectLst>
              </a:rPr>
              <a:t> </a:t>
            </a:r>
            <a:r>
              <a:rPr lang="en-US" dirty="0" err="1">
                <a:ln w="0"/>
                <a:solidFill>
                  <a:sysClr val="windowText" lastClr="000000"/>
                </a:solidFill>
                <a:effectLst>
                  <a:outerShdw blurRad="38100" dist="19050" dir="2700000" algn="tl" rotWithShape="0">
                    <a:schemeClr val="dk1">
                      <a:alpha val="40000"/>
                    </a:schemeClr>
                  </a:outerShdw>
                </a:effectLst>
              </a:rPr>
              <a:t>khảo</a:t>
            </a:r>
            <a:endParaRPr lang="en-US" dirty="0">
              <a:ln w="0"/>
              <a:solidFill>
                <a:sysClr val="windowText" lastClr="000000"/>
              </a:solidFill>
              <a:effectLst>
                <a:outerShdw blurRad="38100" dist="19050" dir="2700000" algn="tl" rotWithShape="0">
                  <a:schemeClr val="dk1">
                    <a:alpha val="40000"/>
                  </a:schemeClr>
                </a:outerShdw>
              </a:effectLst>
            </a:endParaRPr>
          </a:p>
        </p:txBody>
      </p:sp>
      <p:sp>
        <p:nvSpPr>
          <p:cNvPr id="3" name="Content Placeholder 2"/>
          <p:cNvSpPr>
            <a:spLocks noGrp="1"/>
          </p:cNvSpPr>
          <p:nvPr>
            <p:ph idx="1"/>
          </p:nvPr>
        </p:nvSpPr>
        <p:spPr>
          <a:xfrm>
            <a:off x="1295401" y="2285999"/>
            <a:ext cx="9601196" cy="3318936"/>
          </a:xfrm>
        </p:spPr>
        <p:txBody>
          <a:bodyPr>
            <a:normAutofit fontScale="70000" lnSpcReduction="20000"/>
          </a:bodyPr>
          <a:lstStyle/>
          <a:p>
            <a:r>
              <a:rPr lang="en-US" dirty="0">
                <a:ln w="0"/>
                <a:solidFill>
                  <a:sysClr val="windowText" lastClr="000000"/>
                </a:solidFill>
                <a:effectLst>
                  <a:outerShdw blurRad="38100" dist="19050" dir="2700000" algn="tl" rotWithShape="0">
                    <a:schemeClr val="dk1">
                      <a:alpha val="40000"/>
                    </a:schemeClr>
                  </a:outerShdw>
                </a:effectLst>
                <a:hlinkClick r:id="rId3">
                  <a:extLst>
                    <a:ext uri="{A12FA001-AC4F-418D-AE19-62706E023703}">
                      <ahyp:hlinkClr xmlns:ahyp="http://schemas.microsoft.com/office/drawing/2018/hyperlinkcolor" val="tx"/>
                    </a:ext>
                  </a:extLst>
                </a:hlinkClick>
              </a:rPr>
              <a:t>https://www.redhat.com/sysadmin/linux-command-basics-7-commands-process-management#:~:text=In%20Linux%2C%20a%20process%20is,you%20have%20created%20a%20process</a:t>
            </a:r>
            <a:r>
              <a:rPr lang="en-US" dirty="0">
                <a:ln w="0"/>
                <a:solidFill>
                  <a:sysClr val="windowText" lastClr="000000"/>
                </a:solidFill>
                <a:effectLst>
                  <a:outerShdw blurRad="38100" dist="19050" dir="2700000" algn="tl" rotWithShape="0">
                    <a:schemeClr val="dk1">
                      <a:alpha val="40000"/>
                    </a:schemeClr>
                  </a:outerShdw>
                </a:effectLst>
              </a:rPr>
              <a:t>.</a:t>
            </a:r>
          </a:p>
          <a:p>
            <a:r>
              <a:rPr lang="en-US" dirty="0">
                <a:ln w="0"/>
                <a:solidFill>
                  <a:sysClr val="windowText" lastClr="000000"/>
                </a:solidFill>
                <a:effectLst>
                  <a:outerShdw blurRad="38100" dist="19050" dir="2700000" algn="tl" rotWithShape="0">
                    <a:schemeClr val="dk1">
                      <a:alpha val="40000"/>
                    </a:schemeClr>
                  </a:outerShdw>
                </a:effectLst>
                <a:hlinkClick r:id="rId4">
                  <a:extLst>
                    <a:ext uri="{A12FA001-AC4F-418D-AE19-62706E023703}">
                      <ahyp:hlinkClr xmlns:ahyp="http://schemas.microsoft.com/office/drawing/2018/hyperlinkcolor" val="tx"/>
                    </a:ext>
                  </a:extLst>
                </a:hlinkClick>
              </a:rPr>
              <a:t>https://blogd.net/linux/gioi-thieu-ve-tien-trinh-va-thuoc-tinh-cua-tien-trinh-tren-linux/</a:t>
            </a:r>
            <a:endParaRPr lang="en-US" dirty="0">
              <a:ln w="0"/>
              <a:solidFill>
                <a:sysClr val="windowText" lastClr="000000"/>
              </a:solidFill>
              <a:effectLst>
                <a:outerShdw blurRad="38100" dist="19050" dir="2700000" algn="tl" rotWithShape="0">
                  <a:schemeClr val="dk1">
                    <a:alpha val="40000"/>
                  </a:schemeClr>
                </a:outerShdw>
              </a:effectLst>
            </a:endParaRPr>
          </a:p>
          <a:p>
            <a:r>
              <a:rPr lang="en-US" dirty="0">
                <a:ln w="0"/>
                <a:solidFill>
                  <a:sysClr val="windowText" lastClr="000000"/>
                </a:solidFill>
                <a:effectLst>
                  <a:outerShdw blurRad="38100" dist="19050" dir="2700000" algn="tl" rotWithShape="0">
                    <a:schemeClr val="dk1">
                      <a:alpha val="40000"/>
                    </a:schemeClr>
                  </a:outerShdw>
                </a:effectLst>
                <a:hlinkClick r:id="rId5">
                  <a:extLst>
                    <a:ext uri="{A12FA001-AC4F-418D-AE19-62706E023703}">
                      <ahyp:hlinkClr xmlns:ahyp="http://schemas.microsoft.com/office/drawing/2018/hyperlinkcolor" val="tx"/>
                    </a:ext>
                  </a:extLst>
                </a:hlinkClick>
              </a:rPr>
              <a:t>https://blogd.net/linux/quan-ly-tien-trinh-tren-linux/</a:t>
            </a:r>
            <a:endParaRPr lang="en-US" dirty="0">
              <a:ln w="0"/>
              <a:solidFill>
                <a:sysClr val="windowText" lastClr="000000"/>
              </a:solidFill>
              <a:effectLst>
                <a:outerShdw blurRad="38100" dist="19050" dir="2700000" algn="tl" rotWithShape="0">
                  <a:schemeClr val="dk1">
                    <a:alpha val="40000"/>
                  </a:schemeClr>
                </a:outerShdw>
              </a:effectLst>
            </a:endParaRPr>
          </a:p>
          <a:p>
            <a:r>
              <a:rPr lang="en-US" dirty="0">
                <a:ln w="0"/>
                <a:solidFill>
                  <a:sysClr val="windowText" lastClr="000000"/>
                </a:solidFill>
                <a:effectLst>
                  <a:outerShdw blurRad="38100" dist="19050" dir="2700000" algn="tl" rotWithShape="0">
                    <a:schemeClr val="dk1">
                      <a:alpha val="40000"/>
                    </a:schemeClr>
                  </a:outerShdw>
                </a:effectLst>
                <a:hlinkClick r:id="rId6">
                  <a:extLst>
                    <a:ext uri="{A12FA001-AC4F-418D-AE19-62706E023703}">
                      <ahyp:hlinkClr xmlns:ahyp="http://schemas.microsoft.com/office/drawing/2018/hyperlinkcolor" val="tx"/>
                    </a:ext>
                  </a:extLst>
                </a:hlinkClick>
              </a:rPr>
              <a:t>https://viblo.asia/p/basic-process-management-quan-ly-tien-trinh-trong-unixlinux-co-ban-LzD5der0KjY</a:t>
            </a:r>
            <a:endParaRPr lang="en-US" dirty="0">
              <a:ln w="0"/>
              <a:solidFill>
                <a:sysClr val="windowText" lastClr="000000"/>
              </a:solidFill>
              <a:effectLst>
                <a:outerShdw blurRad="38100" dist="19050" dir="2700000" algn="tl" rotWithShape="0">
                  <a:schemeClr val="dk1">
                    <a:alpha val="40000"/>
                  </a:schemeClr>
                </a:outerShdw>
              </a:effectLst>
            </a:endParaRPr>
          </a:p>
          <a:p>
            <a:r>
              <a:rPr lang="en-US" dirty="0">
                <a:ln w="0"/>
                <a:solidFill>
                  <a:sysClr val="windowText" lastClr="000000"/>
                </a:solidFill>
                <a:effectLst>
                  <a:outerShdw blurRad="38100" dist="19050" dir="2700000" algn="tl" rotWithShape="0">
                    <a:schemeClr val="dk1">
                      <a:alpha val="40000"/>
                    </a:schemeClr>
                  </a:outerShdw>
                </a:effectLst>
                <a:hlinkClick r:id="rId7">
                  <a:extLst>
                    <a:ext uri="{A12FA001-AC4F-418D-AE19-62706E023703}">
                      <ahyp:hlinkClr xmlns:ahyp="http://schemas.microsoft.com/office/drawing/2018/hyperlinkcolor" val="tx"/>
                    </a:ext>
                  </a:extLst>
                </a:hlinkClick>
              </a:rPr>
              <a:t>https://www.guru99.com/managing-processes-in-linux.html</a:t>
            </a:r>
            <a:endParaRPr lang="en-US" dirty="0">
              <a:ln w="0"/>
              <a:solidFill>
                <a:sysClr val="windowText" lastClr="000000"/>
              </a:solidFill>
              <a:effectLst>
                <a:outerShdw blurRad="38100" dist="19050" dir="2700000" algn="tl" rotWithShape="0">
                  <a:schemeClr val="dk1">
                    <a:alpha val="40000"/>
                  </a:schemeClr>
                </a:outerShdw>
              </a:effectLst>
            </a:endParaRPr>
          </a:p>
          <a:p>
            <a:r>
              <a:rPr lang="en-US" dirty="0">
                <a:ln w="0"/>
                <a:solidFill>
                  <a:sysClr val="windowText" lastClr="000000"/>
                </a:solidFill>
                <a:effectLst>
                  <a:outerShdw blurRad="38100" dist="19050" dir="2700000" algn="tl" rotWithShape="0">
                    <a:schemeClr val="dk1">
                      <a:alpha val="40000"/>
                    </a:schemeClr>
                  </a:outerShdw>
                </a:effectLst>
                <a:hlinkClick r:id="rId8">
                  <a:extLst>
                    <a:ext uri="{A12FA001-AC4F-418D-AE19-62706E023703}">
                      <ahyp:hlinkClr xmlns:ahyp="http://schemas.microsoft.com/office/drawing/2018/hyperlinkcolor" val="tx"/>
                    </a:ext>
                  </a:extLst>
                </a:hlinkClick>
              </a:rPr>
              <a:t>8 Linux commands for effective process management | Opensource.com</a:t>
            </a:r>
            <a:endParaRPr lang="en-US" dirty="0">
              <a:ln w="0"/>
              <a:solidFill>
                <a:sysClr val="windowText" lastClr="000000"/>
              </a:solidFill>
              <a:effectLst>
                <a:outerShdw blurRad="38100" dist="19050" dir="2700000" algn="tl" rotWithShape="0">
                  <a:schemeClr val="dk1">
                    <a:alpha val="40000"/>
                  </a:schemeClr>
                </a:outerShdw>
              </a:effectLst>
            </a:endParaRPr>
          </a:p>
          <a:p>
            <a:r>
              <a:rPr lang="en-US" dirty="0">
                <a:ln w="0"/>
                <a:solidFill>
                  <a:sysClr val="windowText" lastClr="000000"/>
                </a:solidFill>
                <a:effectLst>
                  <a:outerShdw blurRad="38100" dist="19050" dir="2700000" algn="tl" rotWithShape="0">
                    <a:schemeClr val="dk1">
                      <a:alpha val="40000"/>
                    </a:schemeClr>
                  </a:outerShdw>
                </a:effectLst>
                <a:hlinkClick r:id="rId9">
                  <a:extLst>
                    <a:ext uri="{A12FA001-AC4F-418D-AE19-62706E023703}">
                      <ahyp:hlinkClr xmlns:ahyp="http://schemas.microsoft.com/office/drawing/2018/hyperlinkcolor" val="tx"/>
                    </a:ext>
                  </a:extLst>
                </a:hlinkClick>
              </a:rPr>
              <a:t>http://labor-liber.org/en/gnu-linux/introduction/index.php</a:t>
            </a:r>
            <a:endParaRPr lang="en-US" dirty="0">
              <a:ln w="0"/>
              <a:solidFill>
                <a:sysClr val="windowText" lastClr="000000"/>
              </a:solidFill>
              <a:effectLst>
                <a:outerShdw blurRad="38100" dist="19050" dir="2700000" algn="tl" rotWithShape="0">
                  <a:schemeClr val="dk1">
                    <a:alpha val="40000"/>
                  </a:schemeClr>
                </a:outerShdw>
              </a:effectLst>
            </a:endParaRPr>
          </a:p>
          <a:p>
            <a:r>
              <a:rPr lang="en-US" dirty="0">
                <a:ln w="0"/>
                <a:solidFill>
                  <a:sysClr val="windowText" lastClr="000000"/>
                </a:solidFill>
                <a:effectLst>
                  <a:outerShdw blurRad="38100" dist="19050" dir="2700000" algn="tl" rotWithShape="0">
                    <a:schemeClr val="dk1">
                      <a:alpha val="40000"/>
                    </a:schemeClr>
                  </a:outerShdw>
                </a:effectLst>
                <a:hlinkClick r:id="rId10">
                  <a:extLst>
                    <a:ext uri="{A12FA001-AC4F-418D-AE19-62706E023703}">
                      <ahyp:hlinkClr xmlns:ahyp="http://schemas.microsoft.com/office/drawing/2018/hyperlinkcolor" val="tx"/>
                    </a:ext>
                  </a:extLst>
                </a:hlinkClick>
              </a:rPr>
              <a:t>https://linuxhint.com/linux-nice-renice-command-with-examples/#:~:text=In%20Linux%2C%20the%20nice%20%26%20renice,priority%20using%20the%20nice%20command</a:t>
            </a:r>
            <a:r>
              <a:rPr lang="en-US" dirty="0">
                <a:ln w="0"/>
                <a:solidFill>
                  <a:sysClr val="windowText" lastClr="000000"/>
                </a:solidFill>
                <a:effectLst>
                  <a:outerShdw blurRad="38100" dist="19050" dir="2700000" algn="tl" rotWithShape="0">
                    <a:schemeClr val="dk1">
                      <a:alpha val="40000"/>
                    </a:schemeClr>
                  </a:outerShdw>
                </a:effectLst>
              </a:rPr>
              <a:t>.</a:t>
            </a:r>
          </a:p>
        </p:txBody>
      </p:sp>
      <p:sp>
        <p:nvSpPr>
          <p:cNvPr id="4" name="Rectangle 3">
            <a:extLst>
              <a:ext uri="{FF2B5EF4-FFF2-40B4-BE49-F238E27FC236}">
                <a16:creationId xmlns:a16="http://schemas.microsoft.com/office/drawing/2014/main" id="{FA6A1520-5576-1D43-AF3D-33B8515BD754}"/>
              </a:ext>
            </a:extLst>
          </p:cNvPr>
          <p:cNvSpPr/>
          <p:nvPr/>
        </p:nvSpPr>
        <p:spPr>
          <a:xfrm>
            <a:off x="1554865" y="5506536"/>
            <a:ext cx="9492203" cy="369332"/>
          </a:xfrm>
          <a:prstGeom prst="rect">
            <a:avLst/>
          </a:prstGeom>
        </p:spPr>
        <p:txBody>
          <a:bodyPr wrap="square">
            <a:spAutoFit/>
          </a:bodyPr>
          <a:lstStyle/>
          <a:p>
            <a:r>
              <a:rPr lang="en-US" dirty="0">
                <a:ln w="0"/>
                <a:solidFill>
                  <a:sysClr val="windowText" lastClr="000000"/>
                </a:solidFill>
                <a:effectLst>
                  <a:outerShdw blurRad="38100" dist="19050" dir="2700000" algn="tl" rotWithShape="0">
                    <a:schemeClr val="dk1">
                      <a:alpha val="40000"/>
                    </a:schemeClr>
                  </a:outerShdw>
                </a:effectLst>
                <a:hlinkClick r:id="rId11">
                  <a:extLst>
                    <a:ext uri="{A12FA001-AC4F-418D-AE19-62706E023703}">
                      <ahyp:hlinkClr xmlns:ahyp="http://schemas.microsoft.com/office/drawing/2018/hyperlinkcolor" val="tx"/>
                    </a:ext>
                  </a:extLst>
                </a:hlinkClick>
              </a:rPr>
              <a:t>https://spiderum.com/bai-dang/dieu-huong-dau-vao-va-dau-ra-trong-linux-is1</a:t>
            </a:r>
            <a:endParaRPr lang="en-US" dirty="0">
              <a:ln w="0"/>
              <a:solidFill>
                <a:sysClr val="windowText" lastClr="000000"/>
              </a:solidFill>
              <a:effectLst>
                <a:outerShdw blurRad="38100" dist="19050" dir="2700000" algn="tl" rotWithShape="0">
                  <a:schemeClr val="dk1">
                    <a:alpha val="40000"/>
                  </a:schemeClr>
                </a:outerShdw>
              </a:effectLst>
            </a:endParaRPr>
          </a:p>
        </p:txBody>
      </p:sp>
      <p:sp>
        <p:nvSpPr>
          <p:cNvPr id="5" name="Rectangle 4">
            <a:extLst>
              <a:ext uri="{FF2B5EF4-FFF2-40B4-BE49-F238E27FC236}">
                <a16:creationId xmlns:a16="http://schemas.microsoft.com/office/drawing/2014/main" id="{688837CA-AC9A-6C40-A67C-3B9E2F1D9603}"/>
              </a:ext>
            </a:extLst>
          </p:cNvPr>
          <p:cNvSpPr/>
          <p:nvPr/>
        </p:nvSpPr>
        <p:spPr>
          <a:xfrm>
            <a:off x="1554865" y="5875868"/>
            <a:ext cx="7438664" cy="369332"/>
          </a:xfrm>
          <a:prstGeom prst="rect">
            <a:avLst/>
          </a:prstGeom>
        </p:spPr>
        <p:txBody>
          <a:bodyPr wrap="square">
            <a:spAutoFit/>
          </a:bodyPr>
          <a:lstStyle/>
          <a:p>
            <a:r>
              <a:rPr lang="en-US" dirty="0">
                <a:ln w="0"/>
                <a:solidFill>
                  <a:sysClr val="windowText" lastClr="000000"/>
                </a:solidFill>
                <a:effectLst>
                  <a:outerShdw blurRad="38100" dist="19050" dir="2700000" algn="tl" rotWithShape="0">
                    <a:schemeClr val="dk1">
                      <a:alpha val="40000"/>
                    </a:schemeClr>
                  </a:outerShdw>
                </a:effectLst>
                <a:hlinkClick r:id="rId12">
                  <a:extLst>
                    <a:ext uri="{A12FA001-AC4F-418D-AE19-62706E023703}">
                      <ahyp:hlinkClr xmlns:ahyp="http://schemas.microsoft.com/office/drawing/2018/hyperlinkcolor" val="tx"/>
                    </a:ext>
                  </a:extLst>
                </a:hlinkClick>
              </a:rPr>
              <a:t>https://blogd.net/linux/duong-ong-loc-va-chuyen-huong-tren-linux/</a:t>
            </a:r>
            <a:endParaRPr lang="en-US" dirty="0">
              <a:ln w="0"/>
              <a:solidFill>
                <a:sysClr val="windowText" lastClr="00000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841642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Nội</a:t>
            </a:r>
            <a:r>
              <a:rPr lang="en-US" dirty="0"/>
              <a:t> dung</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10046297"/>
              </p:ext>
            </p:extLst>
          </p:nvPr>
        </p:nvGraphicFramePr>
        <p:xfrm>
          <a:off x="1295400" y="2467627"/>
          <a:ext cx="9601200" cy="36951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64440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Tiến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95401" y="2556932"/>
            <a:ext cx="4045856" cy="3318936"/>
          </a:xfrm>
        </p:spPr>
        <p:txBody>
          <a:bodyPr/>
          <a:lstStyle/>
          <a:p>
            <a:r>
              <a:rPr lang="vi-VN" i="1" dirty="0"/>
              <a:t>Hệ Điều Hành xem mỗi đơn thể mã lệnh mà nó điều khiển là tiến trình</a:t>
            </a:r>
            <a:r>
              <a:rPr lang="en-US" i="1" dirty="0"/>
              <a:t> (process) - </a:t>
            </a:r>
            <a:r>
              <a:rPr lang="en-US" dirty="0"/>
              <a:t>An instance of a program is called a Process. In simple terms, any command that you give to your Linux machine starts a new process.</a:t>
            </a:r>
          </a:p>
          <a:p>
            <a:endParaRPr lang="en-US" i="1" dirty="0"/>
          </a:p>
          <a:p>
            <a:endParaRPr lang="en-US" dirty="0"/>
          </a:p>
        </p:txBody>
      </p:sp>
      <p:sp>
        <p:nvSpPr>
          <p:cNvPr id="4" name="Rectangle 3"/>
          <p:cNvSpPr/>
          <p:nvPr/>
        </p:nvSpPr>
        <p:spPr>
          <a:xfrm>
            <a:off x="1295401" y="1916667"/>
            <a:ext cx="1688283" cy="523220"/>
          </a:xfrm>
          <a:prstGeom prst="rect">
            <a:avLst/>
          </a:prstGeom>
        </p:spPr>
        <p:txBody>
          <a:bodyPr wrap="none">
            <a:spAutoFit/>
          </a:bodyPr>
          <a:lstStyle/>
          <a:p>
            <a:pPr lvl="0"/>
            <a:r>
              <a:rPr lang="en-US" sz="2800" dirty="0" err="1">
                <a:latin typeface="Times New Roman" panose="02020603050405020304" pitchFamily="18" charset="0"/>
                <a:cs typeface="Times New Roman" panose="02020603050405020304" pitchFamily="18" charset="0"/>
              </a:rPr>
              <a:t>Khái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niệm</a:t>
            </a:r>
            <a:endParaRPr lang="en-US" sz="2800" dirty="0">
              <a:latin typeface="Times New Roman" panose="02020603050405020304" pitchFamily="18" charset="0"/>
              <a:cs typeface="Times New Roman" panose="02020603050405020304" pitchFamily="18" charset="0"/>
            </a:endParaRPr>
          </a:p>
        </p:txBody>
      </p:sp>
      <p:pic>
        <p:nvPicPr>
          <p:cNvPr id="1026" name="Picture 2" descr="Tiến trìn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2262" y="2439887"/>
            <a:ext cx="5024336" cy="3634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8766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Tiến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endParaRPr lang="en-US" dirty="0">
              <a:latin typeface="Times New Roman" panose="02020603050405020304" pitchFamily="18" charset="0"/>
              <a:cs typeface="Times New Roman" panose="02020603050405020304" pitchFamily="18" charset="0"/>
            </a:endParaRPr>
          </a:p>
        </p:txBody>
      </p:sp>
      <p:sp>
        <p:nvSpPr>
          <p:cNvPr id="4" name="Rectangle 3"/>
          <p:cNvSpPr/>
          <p:nvPr/>
        </p:nvSpPr>
        <p:spPr>
          <a:xfrm>
            <a:off x="1295401" y="1916667"/>
            <a:ext cx="1749197" cy="523220"/>
          </a:xfrm>
          <a:prstGeom prst="rect">
            <a:avLst/>
          </a:prstGeom>
        </p:spPr>
        <p:txBody>
          <a:bodyPr wrap="none">
            <a:spAutoFit/>
          </a:bodyPr>
          <a:lstStyle/>
          <a:p>
            <a:pPr lvl="0"/>
            <a:r>
              <a:rPr lang="en-US" sz="2800" dirty="0" err="1">
                <a:latin typeface="Times New Roman" panose="02020603050405020304" pitchFamily="18" charset="0"/>
                <a:cs typeface="Times New Roman" panose="02020603050405020304" pitchFamily="18" charset="0"/>
              </a:rPr>
              <a:t>Thuộc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tính</a:t>
            </a:r>
            <a:endParaRPr lang="en-US" sz="2800" dirty="0">
              <a:latin typeface="Times New Roman" panose="02020603050405020304" pitchFamily="18" charset="0"/>
              <a:cs typeface="Times New Roman" panose="02020603050405020304" pitchFamily="18" charset="0"/>
            </a:endParaRPr>
          </a:p>
        </p:txBody>
      </p:sp>
      <p:sp>
        <p:nvSpPr>
          <p:cNvPr id="8" name="Rectangle 3"/>
          <p:cNvSpPr>
            <a:spLocks noChangeArrowheads="1"/>
          </p:cNvSpPr>
          <p:nvPr/>
        </p:nvSpPr>
        <p:spPr bwMode="auto">
          <a:xfrm>
            <a:off x="1295400" y="2636742"/>
            <a:ext cx="10090355" cy="2831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buFontTx/>
              <a:buChar char="•"/>
            </a:pPr>
            <a:r>
              <a:rPr kumimoji="0" lang="en-US" altLang="en-US" sz="2000" b="1" i="0" u="none" strike="noStrike" cap="none" normalizeH="0" baseline="0" dirty="0">
                <a:ln>
                  <a:noFill/>
                </a:ln>
                <a:solidFill>
                  <a:srgbClr val="000033"/>
                </a:solidFill>
                <a:effectLst/>
                <a:latin typeface="Times New Roman" panose="02020603050405020304" pitchFamily="18" charset="0"/>
                <a:cs typeface="Times New Roman" panose="02020603050405020304" pitchFamily="18" charset="0"/>
              </a:rPr>
              <a:t>PID</a:t>
            </a:r>
            <a:r>
              <a:rPr kumimoji="0" lang="en-US" altLang="en-US" sz="2000" b="0" i="0" u="none" strike="noStrike" cap="none" normalizeH="0" baseline="0" dirty="0">
                <a:ln>
                  <a:noFill/>
                </a:ln>
                <a:solidFill>
                  <a:srgbClr val="000033"/>
                </a:solidFill>
                <a:effectLst/>
                <a:latin typeface="Times New Roman" panose="02020603050405020304" pitchFamily="18" charset="0"/>
                <a:cs typeface="Times New Roman" panose="02020603050405020304" pitchFamily="18" charset="0"/>
              </a:rPr>
              <a:t> or process ID, an integer</a:t>
            </a:r>
            <a:r>
              <a:rPr kumimoji="0" lang="en-US" altLang="en-US" sz="2000" b="0" i="0" u="none" strike="noStrike" cap="none" normalizeH="0" dirty="0">
                <a:ln>
                  <a:noFill/>
                </a:ln>
                <a:solidFill>
                  <a:srgbClr val="000033"/>
                </a:solidFill>
                <a:effectLst/>
                <a:latin typeface="Times New Roman" panose="02020603050405020304" pitchFamily="18" charset="0"/>
                <a:cs typeface="Times New Roman" panose="02020603050405020304" pitchFamily="18" charset="0"/>
              </a:rPr>
              <a:t> – </a:t>
            </a:r>
            <a:r>
              <a:rPr kumimoji="0" lang="en-US" altLang="en-US" sz="2000" b="0" i="0" u="none" strike="noStrike" cap="none" normalizeH="0" dirty="0" err="1">
                <a:ln>
                  <a:noFill/>
                </a:ln>
                <a:solidFill>
                  <a:srgbClr val="000033"/>
                </a:solidFill>
                <a:effectLst/>
                <a:latin typeface="Times New Roman" panose="02020603050405020304" pitchFamily="18" charset="0"/>
                <a:cs typeface="Times New Roman" panose="02020603050405020304" pitchFamily="18" charset="0"/>
              </a:rPr>
              <a:t>là</a:t>
            </a:r>
            <a:r>
              <a:rPr kumimoji="0" lang="en-US" altLang="en-US" sz="2000" b="0" i="0" u="none" strike="noStrike" cap="none" normalizeH="0" dirty="0">
                <a:ln>
                  <a:noFill/>
                </a:ln>
                <a:solidFill>
                  <a:srgbClr val="000033"/>
                </a:solidFill>
                <a:effectLst/>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một số nhận dạng duy nhất được sử dụng để tham chiếu đến </a:t>
            </a:r>
            <a:r>
              <a:rPr lang="en-US" dirty="0" err="1">
                <a:latin typeface="Times New Roman" panose="02020603050405020304" pitchFamily="18" charset="0"/>
                <a:cs typeface="Times New Roman" panose="02020603050405020304" pitchFamily="18" charset="0"/>
              </a:rPr>
              <a:t>tiến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trình.</a:t>
            </a:r>
            <a:endParaRPr kumimoji="0" lang="en-US" altLang="en-US" sz="2000" b="0" i="0" u="none" strike="noStrike" cap="none" normalizeH="0" baseline="0" dirty="0">
              <a:ln>
                <a:noFill/>
              </a:ln>
              <a:solidFill>
                <a:srgbClr val="000033"/>
              </a:solidFill>
              <a:effectLst/>
              <a:latin typeface="Times New Roman" panose="02020603050405020304" pitchFamily="18" charset="0"/>
              <a:cs typeface="Times New Roman" panose="02020603050405020304" pitchFamily="18" charset="0"/>
            </a:endParaRPr>
          </a:p>
          <a:p>
            <a:pPr lvl="0" defTabSz="914400" eaLnBrk="0" fontAlgn="base" hangingPunct="0">
              <a:spcBef>
                <a:spcPct val="0"/>
              </a:spcBef>
              <a:spcAft>
                <a:spcPct val="0"/>
              </a:spcAft>
              <a:buFontTx/>
              <a:buChar char="•"/>
            </a:pPr>
            <a:r>
              <a:rPr kumimoji="0" lang="en-US" altLang="en-US" sz="2000" b="1" i="0" u="none" strike="noStrike" cap="none" normalizeH="0" baseline="0" dirty="0">
                <a:ln>
                  <a:noFill/>
                </a:ln>
                <a:solidFill>
                  <a:srgbClr val="000033"/>
                </a:solidFill>
                <a:effectLst/>
                <a:latin typeface="Times New Roman" panose="02020603050405020304" pitchFamily="18" charset="0"/>
                <a:cs typeface="Times New Roman" panose="02020603050405020304" pitchFamily="18" charset="0"/>
              </a:rPr>
              <a:t>PPID</a:t>
            </a:r>
            <a:r>
              <a:rPr kumimoji="0" lang="en-US" altLang="en-US" sz="2000" b="0" i="0" u="none" strike="noStrike" cap="none" normalizeH="0" baseline="0" dirty="0">
                <a:ln>
                  <a:noFill/>
                </a:ln>
                <a:solidFill>
                  <a:srgbClr val="000033"/>
                </a:solidFill>
                <a:effectLst/>
                <a:latin typeface="Times New Roman" panose="02020603050405020304" pitchFamily="18" charset="0"/>
                <a:cs typeface="Times New Roman" panose="02020603050405020304" pitchFamily="18" charset="0"/>
              </a:rPr>
              <a:t> or parent process ID, an integer – </a:t>
            </a:r>
            <a:r>
              <a:rPr kumimoji="0" lang="en-US" altLang="en-US" sz="2000" b="0" i="0" u="none" strike="noStrike" cap="none" normalizeH="0" baseline="0" dirty="0" err="1">
                <a:ln>
                  <a:noFill/>
                </a:ln>
                <a:solidFill>
                  <a:srgbClr val="000033"/>
                </a:solidFill>
                <a:effectLst/>
                <a:latin typeface="Times New Roman" panose="02020603050405020304" pitchFamily="18" charset="0"/>
                <a:cs typeface="Times New Roman" panose="02020603050405020304" pitchFamily="18" charset="0"/>
              </a:rPr>
              <a:t>số</a:t>
            </a:r>
            <a:r>
              <a:rPr kumimoji="0" lang="en-US" altLang="en-US" sz="2000" b="0" i="0" u="none" strike="noStrike" cap="none" normalizeH="0" baseline="0" dirty="0">
                <a:ln>
                  <a:noFill/>
                </a:ln>
                <a:solidFill>
                  <a:srgbClr val="000033"/>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000033"/>
                </a:solidFill>
                <a:effectLst/>
                <a:latin typeface="Times New Roman" panose="02020603050405020304" pitchFamily="18" charset="0"/>
                <a:cs typeface="Times New Roman" panose="02020603050405020304" pitchFamily="18" charset="0"/>
              </a:rPr>
              <a:t>của</a:t>
            </a:r>
            <a:r>
              <a:rPr kumimoji="0" lang="en-US" altLang="en-US" sz="2000" b="0" i="0" u="none" strike="noStrike" cap="none" normalizeH="0" baseline="0" dirty="0">
                <a:ln>
                  <a:noFill/>
                </a:ln>
                <a:solidFill>
                  <a:srgbClr val="000033"/>
                </a:solidFill>
                <a:effectLst/>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(PID) </a:t>
            </a:r>
            <a:r>
              <a:rPr lang="en-US" dirty="0" err="1">
                <a:latin typeface="Times New Roman" panose="02020603050405020304" pitchFamily="18" charset="0"/>
                <a:cs typeface="Times New Roman" panose="02020603050405020304" pitchFamily="18" charset="0"/>
              </a:rPr>
              <a:t>đã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bắt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này</a:t>
            </a:r>
            <a:r>
              <a:rPr kumimoji="0" lang="en-US" altLang="en-US" sz="2000" b="0" i="0" u="none" strike="noStrike" cap="none" normalizeH="0" baseline="0" dirty="0">
                <a:ln>
                  <a:noFill/>
                </a:ln>
                <a:solidFill>
                  <a:srgbClr val="000033"/>
                </a:solidFill>
                <a:effectLst/>
                <a:latin typeface="Times New Roman" panose="02020603050405020304" pitchFamily="18" charset="0"/>
                <a:cs typeface="Times New Roman" panose="02020603050405020304" pitchFamily="18" charset="0"/>
              </a:rPr>
              <a:t> </a:t>
            </a:r>
          </a:p>
          <a:p>
            <a:pPr lvl="0" defTabSz="914400" eaLnBrk="0" fontAlgn="base" hangingPunct="0">
              <a:spcBef>
                <a:spcPct val="0"/>
              </a:spcBef>
              <a:spcAft>
                <a:spcPct val="0"/>
              </a:spcAft>
              <a:buFontTx/>
              <a:buChar char="•"/>
            </a:pPr>
            <a:r>
              <a:rPr kumimoji="0" lang="en-US" altLang="en-US" sz="2000" b="1" i="0" u="none" strike="noStrike" cap="none" normalizeH="0" baseline="0" dirty="0">
                <a:ln>
                  <a:noFill/>
                </a:ln>
                <a:solidFill>
                  <a:srgbClr val="000033"/>
                </a:solidFill>
                <a:effectLst/>
                <a:latin typeface="Times New Roman" panose="02020603050405020304" pitchFamily="18" charset="0"/>
                <a:cs typeface="Times New Roman" panose="02020603050405020304" pitchFamily="18" charset="0"/>
              </a:rPr>
              <a:t>Nice number</a:t>
            </a:r>
            <a:r>
              <a:rPr kumimoji="0" lang="en-US" altLang="en-US" sz="2000" b="0" i="0" u="none" strike="noStrike" cap="none" normalizeH="0" baseline="0" dirty="0">
                <a:ln>
                  <a:noFill/>
                </a:ln>
                <a:solidFill>
                  <a:srgbClr val="000033"/>
                </a:solidFill>
                <a:effectLst/>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mức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a:t>
            </a:r>
            <a:endParaRPr kumimoji="0" lang="en-US" altLang="en-US" sz="2000" b="0" i="0" u="none" strike="noStrike" cap="none" normalizeH="0" baseline="0" dirty="0">
              <a:ln>
                <a:noFill/>
              </a:ln>
              <a:solidFill>
                <a:srgbClr val="000033"/>
              </a:solidFill>
              <a:effectLst/>
              <a:latin typeface="Times New Roman" panose="02020603050405020304" pitchFamily="18" charset="0"/>
              <a:cs typeface="Times New Roman" panose="02020603050405020304" pitchFamily="18" charset="0"/>
            </a:endParaRPr>
          </a:p>
          <a:p>
            <a:pPr lvl="0" defTabSz="914400" eaLnBrk="0" fontAlgn="base" hangingPunct="0">
              <a:spcBef>
                <a:spcPct val="0"/>
              </a:spcBef>
              <a:spcAft>
                <a:spcPct val="0"/>
              </a:spcAft>
              <a:buFontTx/>
              <a:buChar char="•"/>
            </a:pPr>
            <a:r>
              <a:rPr kumimoji="0" lang="en-US" altLang="en-US" sz="2000" b="0" i="0" u="none" strike="noStrike" cap="none" normalizeH="0" baseline="0" dirty="0">
                <a:ln>
                  <a:noFill/>
                </a:ln>
                <a:solidFill>
                  <a:srgbClr val="000033"/>
                </a:solidFill>
                <a:effectLst/>
                <a:latin typeface="Times New Roman" panose="02020603050405020304" pitchFamily="18" charset="0"/>
                <a:cs typeface="Times New Roman" panose="02020603050405020304" pitchFamily="18" charset="0"/>
              </a:rPr>
              <a:t>TTY -</a:t>
            </a:r>
            <a:r>
              <a:rPr kumimoji="0" lang="en-US" altLang="en-US" sz="2000" b="0" i="0" u="none" strike="noStrike" cap="none" normalizeH="0" dirty="0">
                <a:ln>
                  <a:noFill/>
                </a:ln>
                <a:solidFill>
                  <a:srgbClr val="000033"/>
                </a:solidFill>
                <a:effectLst/>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thiết bị đầu cuối mà quá trình được kết nối</a:t>
            </a:r>
            <a:endParaRPr kumimoji="0" lang="en-US" altLang="en-US" sz="2000" b="0" i="0" u="none" strike="noStrike" cap="none" normalizeH="0" baseline="0" dirty="0">
              <a:ln>
                <a:noFill/>
              </a:ln>
              <a:solidFill>
                <a:srgbClr val="000033"/>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000033"/>
                </a:solidFill>
                <a:effectLst/>
                <a:latin typeface="Times New Roman" panose="02020603050405020304" pitchFamily="18" charset="0"/>
                <a:cs typeface="Times New Roman" panose="02020603050405020304" pitchFamily="18" charset="0"/>
              </a:rPr>
              <a:t>RUID</a:t>
            </a:r>
            <a:r>
              <a:rPr kumimoji="0" lang="en-US" altLang="en-US" sz="2000" b="0" i="0" u="none" strike="noStrike" cap="none" normalizeH="0" baseline="0" dirty="0">
                <a:ln>
                  <a:noFill/>
                </a:ln>
                <a:solidFill>
                  <a:srgbClr val="000033"/>
                </a:solidFill>
                <a:effectLst/>
                <a:latin typeface="Times New Roman" panose="02020603050405020304" pitchFamily="18" charset="0"/>
                <a:cs typeface="Times New Roman" panose="02020603050405020304" pitchFamily="18" charset="0"/>
              </a:rPr>
              <a:t>, or real user ID</a:t>
            </a:r>
            <a:r>
              <a:rPr kumimoji="0" lang="en-US" altLang="en-US" sz="2000" b="0" i="0" u="none" strike="noStrike" cap="none" normalizeH="0" dirty="0">
                <a:ln>
                  <a:noFill/>
                </a:ln>
                <a:solidFill>
                  <a:srgbClr val="000033"/>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000033"/>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dirty="0">
                <a:ln>
                  <a:noFill/>
                </a:ln>
                <a:solidFill>
                  <a:srgbClr val="000033"/>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dirty="0" err="1">
                <a:ln>
                  <a:noFill/>
                </a:ln>
                <a:solidFill>
                  <a:srgbClr val="000033"/>
                </a:solidFill>
                <a:effectLst/>
                <a:latin typeface="Times New Roman" panose="02020603050405020304" pitchFamily="18" charset="0"/>
                <a:cs typeface="Times New Roman" panose="02020603050405020304" pitchFamily="18" charset="0"/>
              </a:rPr>
              <a:t>Người</a:t>
            </a:r>
            <a:r>
              <a:rPr kumimoji="0" lang="en-US" altLang="en-US" sz="2000" b="0" i="0" u="none" strike="noStrike" cap="none" normalizeH="0" dirty="0">
                <a:ln>
                  <a:noFill/>
                </a:ln>
                <a:solidFill>
                  <a:srgbClr val="000033"/>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dirty="0" err="1">
                <a:ln>
                  <a:noFill/>
                </a:ln>
                <a:solidFill>
                  <a:srgbClr val="000033"/>
                </a:solidFill>
                <a:effectLst/>
                <a:latin typeface="Times New Roman" panose="02020603050405020304" pitchFamily="18" charset="0"/>
                <a:cs typeface="Times New Roman" panose="02020603050405020304" pitchFamily="18" charset="0"/>
              </a:rPr>
              <a:t>ra</a:t>
            </a:r>
            <a:r>
              <a:rPr kumimoji="0" lang="en-US" altLang="en-US" sz="2000" b="0" i="0" u="none" strike="noStrike" cap="none" normalizeH="0" dirty="0">
                <a:ln>
                  <a:noFill/>
                </a:ln>
                <a:solidFill>
                  <a:srgbClr val="000033"/>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dirty="0" err="1">
                <a:ln>
                  <a:noFill/>
                </a:ln>
                <a:solidFill>
                  <a:srgbClr val="000033"/>
                </a:solidFill>
                <a:effectLst/>
                <a:latin typeface="Times New Roman" panose="02020603050405020304" pitchFamily="18" charset="0"/>
                <a:cs typeface="Times New Roman" panose="02020603050405020304" pitchFamily="18" charset="0"/>
              </a:rPr>
              <a:t>lệnh</a:t>
            </a:r>
            <a:r>
              <a:rPr kumimoji="0" lang="en-US" altLang="en-US" sz="2000" b="0" i="0" u="none" strike="noStrike" cap="none" normalizeH="0" baseline="0" dirty="0">
                <a:ln>
                  <a:noFill/>
                </a:ln>
                <a:solidFill>
                  <a:srgbClr val="000033"/>
                </a:solidFill>
                <a:effectLst/>
                <a:latin typeface="Times New Roman" panose="02020603050405020304" pitchFamily="18" charset="0"/>
                <a:cs typeface="Times New Roman" panose="02020603050405020304" pitchFamily="18" charset="0"/>
              </a:rPr>
              <a:t>.</a:t>
            </a:r>
          </a:p>
          <a:p>
            <a:pPr lvl="0" defTabSz="914400" eaLnBrk="0" fontAlgn="base" hangingPunct="0">
              <a:spcBef>
                <a:spcPct val="0"/>
              </a:spcBef>
              <a:spcAft>
                <a:spcPct val="0"/>
              </a:spcAft>
              <a:buFontTx/>
              <a:buChar char="•"/>
            </a:pPr>
            <a:r>
              <a:rPr kumimoji="0" lang="en-US" altLang="en-US" sz="2000" b="1" i="0" u="none" strike="noStrike" cap="none" normalizeH="0" baseline="0" dirty="0">
                <a:ln>
                  <a:noFill/>
                </a:ln>
                <a:solidFill>
                  <a:srgbClr val="000033"/>
                </a:solidFill>
                <a:effectLst/>
                <a:latin typeface="Times New Roman" panose="02020603050405020304" pitchFamily="18" charset="0"/>
                <a:cs typeface="Times New Roman" panose="02020603050405020304" pitchFamily="18" charset="0"/>
              </a:rPr>
              <a:t>EUID</a:t>
            </a:r>
            <a:r>
              <a:rPr kumimoji="0" lang="en-US" altLang="en-US" sz="2000" b="0" i="0" u="none" strike="noStrike" cap="none" normalizeH="0" baseline="0" dirty="0">
                <a:ln>
                  <a:noFill/>
                </a:ln>
                <a:solidFill>
                  <a:srgbClr val="000033"/>
                </a:solidFill>
                <a:effectLst/>
                <a:latin typeface="Times New Roman" panose="02020603050405020304" pitchFamily="18" charset="0"/>
                <a:cs typeface="Times New Roman" panose="02020603050405020304" pitchFamily="18" charset="0"/>
              </a:rPr>
              <a:t>, or effective user ID -</a:t>
            </a:r>
            <a:r>
              <a:rPr kumimoji="0" lang="en-US" altLang="en-US" sz="2000" b="0" i="0" u="none" strike="noStrike" cap="none" normalizeH="0" dirty="0">
                <a:ln>
                  <a:noFill/>
                </a:ln>
                <a:solidFill>
                  <a:srgbClr val="000033"/>
                </a:solidFill>
                <a:effectLst/>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Người xác định quyền truy cập vào tài nguyên hệ thống </a:t>
            </a:r>
            <a:endParaRPr lang="en-US" dirty="0">
              <a:latin typeface="Times New Roman" panose="02020603050405020304" pitchFamily="18" charset="0"/>
              <a:cs typeface="Times New Roman" panose="02020603050405020304" pitchFamily="18" charset="0"/>
            </a:endParaRPr>
          </a:p>
          <a:p>
            <a:pPr lvl="0" defTabSz="914400" eaLnBrk="0" fontAlgn="base" hangingPunct="0">
              <a:spcBef>
                <a:spcPct val="0"/>
              </a:spcBef>
              <a:spcAft>
                <a:spcPct val="0"/>
              </a:spcAft>
              <a:buFontTx/>
              <a:buChar char="•"/>
            </a:pPr>
            <a:r>
              <a:rPr kumimoji="0" lang="en-US" altLang="en-US" sz="2000" b="1" i="0" u="none" strike="noStrike" cap="none" normalizeH="0" baseline="0" dirty="0">
                <a:ln>
                  <a:noFill/>
                </a:ln>
                <a:solidFill>
                  <a:srgbClr val="000033"/>
                </a:solidFill>
                <a:effectLst/>
                <a:latin typeface="Times New Roman" panose="02020603050405020304" pitchFamily="18" charset="0"/>
                <a:cs typeface="Times New Roman" panose="02020603050405020304" pitchFamily="18" charset="0"/>
              </a:rPr>
              <a:t>RGID</a:t>
            </a:r>
            <a:r>
              <a:rPr kumimoji="0" lang="en-US" altLang="en-US" sz="2000" b="0" i="0" u="none" strike="noStrike" cap="none" normalizeH="0" baseline="0" dirty="0">
                <a:ln>
                  <a:noFill/>
                </a:ln>
                <a:solidFill>
                  <a:srgbClr val="000033"/>
                </a:solidFill>
                <a:effectLst/>
                <a:latin typeface="Times New Roman" panose="02020603050405020304" pitchFamily="18" charset="0"/>
                <a:cs typeface="Times New Roman" panose="02020603050405020304" pitchFamily="18" charset="0"/>
              </a:rPr>
              <a:t>, or real group owner. – </a:t>
            </a:r>
            <a:r>
              <a:rPr kumimoji="0" lang="en-US" altLang="en-US" sz="2000" b="0" i="0" u="none" strike="noStrike" cap="none" normalizeH="0" baseline="0" dirty="0" err="1">
                <a:ln>
                  <a:noFill/>
                </a:ln>
                <a:solidFill>
                  <a:srgbClr val="000033"/>
                </a:solidFill>
                <a:effectLst/>
                <a:latin typeface="Times New Roman" panose="02020603050405020304" pitchFamily="18" charset="0"/>
                <a:cs typeface="Times New Roman" panose="02020603050405020304" pitchFamily="18" charset="0"/>
              </a:rPr>
              <a:t>Nhóm</a:t>
            </a:r>
            <a:r>
              <a:rPr kumimoji="0" lang="en-US" altLang="en-US" sz="2000" b="0" i="0" u="none" strike="noStrike" cap="none" normalizeH="0" dirty="0">
                <a:ln>
                  <a:noFill/>
                </a:ln>
                <a:solidFill>
                  <a:srgbClr val="000033"/>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dirty="0" err="1">
                <a:ln>
                  <a:noFill/>
                </a:ln>
                <a:solidFill>
                  <a:srgbClr val="000033"/>
                </a:solidFill>
                <a:effectLst/>
                <a:latin typeface="Times New Roman" panose="02020603050405020304" pitchFamily="18" charset="0"/>
                <a:cs typeface="Times New Roman" panose="02020603050405020304" pitchFamily="18" charset="0"/>
              </a:rPr>
              <a:t>người</a:t>
            </a:r>
            <a:r>
              <a:rPr kumimoji="0" lang="en-US" altLang="en-US" sz="2000" b="0" i="0" u="none" strike="noStrike" cap="none" normalizeH="0" dirty="0">
                <a:ln>
                  <a:noFill/>
                </a:ln>
                <a:solidFill>
                  <a:srgbClr val="000033"/>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dirty="0" err="1">
                <a:ln>
                  <a:noFill/>
                </a:ln>
                <a:solidFill>
                  <a:srgbClr val="000033"/>
                </a:solidFill>
                <a:effectLst/>
                <a:latin typeface="Times New Roman" panose="02020603050405020304" pitchFamily="18" charset="0"/>
                <a:cs typeface="Times New Roman" panose="02020603050405020304" pitchFamily="18" charset="0"/>
              </a:rPr>
              <a:t>dùng</a:t>
            </a:r>
            <a:r>
              <a:rPr kumimoji="0" lang="en-US" altLang="en-US" sz="2000" b="0" i="0" u="none" strike="noStrike" cap="none" normalizeH="0" dirty="0">
                <a:ln>
                  <a:noFill/>
                </a:ln>
                <a:solidFill>
                  <a:srgbClr val="000033"/>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dirty="0" err="1">
                <a:ln>
                  <a:noFill/>
                </a:ln>
                <a:solidFill>
                  <a:srgbClr val="000033"/>
                </a:solidFill>
                <a:effectLst/>
                <a:latin typeface="Times New Roman" panose="02020603050405020304" pitchFamily="18" charset="0"/>
                <a:cs typeface="Times New Roman" panose="02020603050405020304" pitchFamily="18" charset="0"/>
              </a:rPr>
              <a:t>sở</a:t>
            </a:r>
            <a:r>
              <a:rPr kumimoji="0" lang="en-US" altLang="en-US" sz="2000" b="0" i="0" u="none" strike="noStrike" cap="none" normalizeH="0" dirty="0">
                <a:ln>
                  <a:noFill/>
                </a:ln>
                <a:solidFill>
                  <a:srgbClr val="000033"/>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dirty="0" err="1">
                <a:ln>
                  <a:noFill/>
                </a:ln>
                <a:solidFill>
                  <a:srgbClr val="000033"/>
                </a:solidFill>
                <a:effectLst/>
                <a:latin typeface="Times New Roman" panose="02020603050405020304" pitchFamily="18" charset="0"/>
                <a:cs typeface="Times New Roman" panose="02020603050405020304" pitchFamily="18" charset="0"/>
              </a:rPr>
              <a:t>hữu</a:t>
            </a:r>
            <a:endParaRPr kumimoji="0" lang="en-US" altLang="en-US" sz="2000" b="0" i="0" u="none" strike="noStrike" cap="none" normalizeH="0" baseline="0" dirty="0">
              <a:ln>
                <a:noFill/>
              </a:ln>
              <a:solidFill>
                <a:srgbClr val="000033"/>
              </a:solidFill>
              <a:effectLst/>
              <a:latin typeface="Times New Roman" panose="02020603050405020304" pitchFamily="18" charset="0"/>
              <a:cs typeface="Times New Roman" panose="02020603050405020304" pitchFamily="18" charset="0"/>
            </a:endParaRPr>
          </a:p>
          <a:p>
            <a:pPr lvl="0" defTabSz="914400" eaLnBrk="0" fontAlgn="base" hangingPunct="0">
              <a:spcBef>
                <a:spcPct val="0"/>
              </a:spcBef>
              <a:spcAft>
                <a:spcPct val="0"/>
              </a:spcAft>
              <a:buFontTx/>
              <a:buChar char="•"/>
            </a:pPr>
            <a:r>
              <a:rPr kumimoji="0" lang="en-US" altLang="en-US" sz="2000" b="1" i="0" u="none" strike="noStrike" cap="none" normalizeH="0" baseline="0" dirty="0">
                <a:ln>
                  <a:noFill/>
                </a:ln>
                <a:solidFill>
                  <a:srgbClr val="000033"/>
                </a:solidFill>
                <a:effectLst/>
                <a:latin typeface="Times New Roman" panose="02020603050405020304" pitchFamily="18" charset="0"/>
                <a:cs typeface="Times New Roman" panose="02020603050405020304" pitchFamily="18" charset="0"/>
              </a:rPr>
              <a:t>EGID</a:t>
            </a:r>
            <a:r>
              <a:rPr kumimoji="0" lang="en-US" altLang="en-US" sz="2000" b="0" i="0" u="none" strike="noStrike" cap="none" normalizeH="0" baseline="0" dirty="0">
                <a:ln>
                  <a:noFill/>
                </a:ln>
                <a:solidFill>
                  <a:srgbClr val="000033"/>
                </a:solidFill>
                <a:effectLst/>
                <a:latin typeface="Times New Roman" panose="02020603050405020304" pitchFamily="18" charset="0"/>
                <a:cs typeface="Times New Roman" panose="02020603050405020304" pitchFamily="18" charset="0"/>
              </a:rPr>
              <a:t>, or </a:t>
            </a:r>
            <a:r>
              <a:rPr lang="vi-VN" dirty="0">
                <a:latin typeface="Times New Roman" panose="02020603050405020304" pitchFamily="18" charset="0"/>
                <a:cs typeface="Times New Roman" panose="02020603050405020304" pitchFamily="18" charset="0"/>
              </a:rPr>
              <a:t>chủ nhóm hiệu quả.</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 Khác với RGID khi SGID đã được áp dụng cho một tệp.</a:t>
            </a:r>
            <a:endParaRPr kumimoji="0" lang="en-US" altLang="en-US" sz="2000" b="0" i="0" u="none" strike="noStrike" cap="none" normalizeH="0" baseline="0" dirty="0">
              <a:ln>
                <a:noFill/>
              </a:ln>
              <a:solidFill>
                <a:srgbClr val="000033"/>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7513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Tiến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endParaRPr lang="en-US" dirty="0">
              <a:latin typeface="Times New Roman" panose="02020603050405020304" pitchFamily="18" charset="0"/>
              <a:cs typeface="Times New Roman" panose="02020603050405020304" pitchFamily="18" charset="0"/>
            </a:endParaRPr>
          </a:p>
        </p:txBody>
      </p:sp>
      <p:sp>
        <p:nvSpPr>
          <p:cNvPr id="4" name="Rectangle 3"/>
          <p:cNvSpPr/>
          <p:nvPr/>
        </p:nvSpPr>
        <p:spPr>
          <a:xfrm>
            <a:off x="1295401" y="1916667"/>
            <a:ext cx="1529586" cy="523220"/>
          </a:xfrm>
          <a:prstGeom prst="rect">
            <a:avLst/>
          </a:prstGeom>
        </p:spPr>
        <p:txBody>
          <a:bodyPr wrap="none">
            <a:spAutoFit/>
          </a:bodyPr>
          <a:lstStyle/>
          <a:p>
            <a:pPr lvl="0"/>
            <a:r>
              <a:rPr lang="en-US" sz="2800" dirty="0" err="1">
                <a:latin typeface="Times New Roman" panose="02020603050405020304" pitchFamily="18" charset="0"/>
                <a:cs typeface="Times New Roman" panose="02020603050405020304" pitchFamily="18" charset="0"/>
              </a:rPr>
              <a:t>Phân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loại</a:t>
            </a:r>
            <a:endParaRPr lang="en-US" sz="2800" dirty="0">
              <a:latin typeface="Times New Roman" panose="02020603050405020304" pitchFamily="18" charset="0"/>
              <a:cs typeface="Times New Roman" panose="02020603050405020304" pitchFamily="18" charset="0"/>
            </a:endParaRPr>
          </a:p>
        </p:txBody>
      </p:sp>
      <p:sp>
        <p:nvSpPr>
          <p:cNvPr id="3" name="Rectangle 1"/>
          <p:cNvSpPr>
            <a:spLocks noChangeArrowheads="1"/>
          </p:cNvSpPr>
          <p:nvPr/>
        </p:nvSpPr>
        <p:spPr bwMode="auto">
          <a:xfrm>
            <a:off x="1295401" y="2221466"/>
            <a:ext cx="950595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0" defTabSz="914400" eaLnBrk="0" fontAlgn="base" hangingPunct="0">
              <a:spcBef>
                <a:spcPct val="0"/>
              </a:spcBef>
              <a:spcAft>
                <a:spcPct val="0"/>
              </a:spcAft>
              <a:buFontTx/>
              <a:buChar char="•"/>
            </a:pPr>
            <a:r>
              <a:rPr lang="vi-VN" sz="2000" dirty="0">
                <a:latin typeface="Times New Roman" panose="02020603050405020304" pitchFamily="18" charset="0"/>
                <a:cs typeface="Times New Roman" panose="02020603050405020304" pitchFamily="18" charset="0"/>
              </a:rPr>
              <a:t>Init process là tiến trình đầu tiên được khởi động sau khi bạn lựa chọn hệ điều hành trong boot loader. Trong cây tiến trình, init process là tiến trình cha của các tiến trình khác. Init process có đặc điểm sau: + PID = 1 + Không thể kill init process</a:t>
            </a:r>
            <a:endParaRPr kumimoji="0" lang="en-US" altLang="en-US" sz="2000" b="0" i="0" u="none" strike="noStrike" cap="none" normalizeH="0" baseline="0" dirty="0">
              <a:ln>
                <a:noFill/>
              </a:ln>
              <a:solidFill>
                <a:srgbClr val="000033"/>
              </a:solidFill>
              <a:effectLst/>
              <a:latin typeface="Times New Roman" panose="02020603050405020304" pitchFamily="18" charset="0"/>
              <a:cs typeface="Times New Roman" panose="02020603050405020304" pitchFamily="18" charset="0"/>
            </a:endParaRPr>
          </a:p>
          <a:p>
            <a:pPr lvl="0" defTabSz="914400" eaLnBrk="0" fontAlgn="base" hangingPunct="0">
              <a:spcBef>
                <a:spcPct val="0"/>
              </a:spcBef>
              <a:spcAft>
                <a:spcPct val="0"/>
              </a:spcAft>
              <a:buFontTx/>
              <a:buChar char="•"/>
            </a:pPr>
            <a:r>
              <a:rPr kumimoji="0" lang="en-US" altLang="en-US" sz="2000" b="1" i="0" u="none" strike="noStrike" cap="none" normalizeH="0" baseline="0" dirty="0">
                <a:ln>
                  <a:noFill/>
                </a:ln>
                <a:solidFill>
                  <a:srgbClr val="000033"/>
                </a:solidFill>
                <a:effectLst/>
                <a:latin typeface="Times New Roman" panose="02020603050405020304" pitchFamily="18" charset="0"/>
                <a:cs typeface="Times New Roman" panose="02020603050405020304" pitchFamily="18" charset="0"/>
              </a:rPr>
              <a:t>Daemons</a:t>
            </a:r>
            <a:r>
              <a:rPr kumimoji="0" lang="en-US" altLang="en-US" sz="2000" b="0" i="0" u="none" strike="noStrike" cap="none" normalizeH="0" baseline="0" dirty="0">
                <a:ln>
                  <a:noFill/>
                </a:ln>
                <a:solidFill>
                  <a:srgbClr val="000033"/>
                </a:solidFill>
                <a:effectLst/>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Một daemon process là một tiến trình chạy nền (background). Các tiến trình này được bắt đầu khi khởi động hệ thống và sẽ tiếp tục được chạy mãi.</a:t>
            </a:r>
            <a:r>
              <a:rPr kumimoji="0" lang="en-US" altLang="en-US" sz="2000" b="0" i="0" u="none" strike="noStrike" cap="none" normalizeH="0" baseline="0" dirty="0">
                <a:ln>
                  <a:noFill/>
                </a:ln>
                <a:solidFill>
                  <a:srgbClr val="000033"/>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000033"/>
                </a:solidFill>
                <a:effectLst/>
                <a:latin typeface="Times New Roman" panose="02020603050405020304" pitchFamily="18" charset="0"/>
                <a:cs typeface="Times New Roman" panose="02020603050405020304" pitchFamily="18" charset="0"/>
              </a:rPr>
              <a:t>Batch processes (</a:t>
            </a:r>
            <a:r>
              <a:rPr kumimoji="0" lang="en-US" altLang="en-US" sz="2000" b="1" i="0" u="none" strike="noStrike" cap="none" normalizeH="0" baseline="0" dirty="0" err="1">
                <a:ln>
                  <a:noFill/>
                </a:ln>
                <a:solidFill>
                  <a:srgbClr val="000033"/>
                </a:solidFill>
                <a:effectLst/>
                <a:latin typeface="Times New Roman" panose="02020603050405020304" pitchFamily="18" charset="0"/>
                <a:cs typeface="Times New Roman" panose="02020603050405020304" pitchFamily="18" charset="0"/>
              </a:rPr>
              <a:t>Quy</a:t>
            </a:r>
            <a:r>
              <a:rPr kumimoji="0" lang="en-US" altLang="en-US" sz="2000" b="1" i="0" u="none" strike="noStrike" cap="none" normalizeH="0" baseline="0" dirty="0">
                <a:ln>
                  <a:noFill/>
                </a:ln>
                <a:solidFill>
                  <a:srgbClr val="000033"/>
                </a:solidFill>
                <a:effectLst/>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err="1">
                <a:ln>
                  <a:noFill/>
                </a:ln>
                <a:solidFill>
                  <a:srgbClr val="000033"/>
                </a:solidFill>
                <a:effectLst/>
                <a:latin typeface="Times New Roman" panose="02020603050405020304" pitchFamily="18" charset="0"/>
                <a:cs typeface="Times New Roman" panose="02020603050405020304" pitchFamily="18" charset="0"/>
              </a:rPr>
              <a:t>trình</a:t>
            </a:r>
            <a:r>
              <a:rPr kumimoji="0" lang="en-US" altLang="en-US" sz="2000" b="1" i="0" u="none" strike="noStrike" cap="none" normalizeH="0" dirty="0">
                <a:ln>
                  <a:noFill/>
                </a:ln>
                <a:solidFill>
                  <a:srgbClr val="000033"/>
                </a:solidFill>
                <a:effectLst/>
                <a:latin typeface="Times New Roman" panose="02020603050405020304" pitchFamily="18" charset="0"/>
                <a:cs typeface="Times New Roman" panose="02020603050405020304" pitchFamily="18" charset="0"/>
              </a:rPr>
              <a:t> </a:t>
            </a:r>
            <a:r>
              <a:rPr kumimoji="0" lang="en-US" altLang="en-US" sz="2000" b="1" i="0" u="none" strike="noStrike" cap="none" normalizeH="0" dirty="0" err="1">
                <a:ln>
                  <a:noFill/>
                </a:ln>
                <a:solidFill>
                  <a:srgbClr val="000033"/>
                </a:solidFill>
                <a:effectLst/>
                <a:latin typeface="Times New Roman" panose="02020603050405020304" pitchFamily="18" charset="0"/>
                <a:cs typeface="Times New Roman" panose="02020603050405020304" pitchFamily="18" charset="0"/>
              </a:rPr>
              <a:t>hàng</a:t>
            </a:r>
            <a:r>
              <a:rPr kumimoji="0" lang="en-US" altLang="en-US" sz="2000" b="1" i="0" u="none" strike="noStrike" cap="none" normalizeH="0" dirty="0">
                <a:ln>
                  <a:noFill/>
                </a:ln>
                <a:solidFill>
                  <a:srgbClr val="000033"/>
                </a:solidFill>
                <a:effectLst/>
                <a:latin typeface="Times New Roman" panose="02020603050405020304" pitchFamily="18" charset="0"/>
                <a:cs typeface="Times New Roman" panose="02020603050405020304" pitchFamily="18" charset="0"/>
              </a:rPr>
              <a:t> </a:t>
            </a:r>
            <a:r>
              <a:rPr kumimoji="0" lang="en-US" altLang="en-US" sz="2000" b="1" i="0" u="none" strike="noStrike" cap="none" normalizeH="0" dirty="0" err="1">
                <a:ln>
                  <a:noFill/>
                </a:ln>
                <a:solidFill>
                  <a:srgbClr val="000033"/>
                </a:solidFill>
                <a:effectLst/>
                <a:latin typeface="Times New Roman" panose="02020603050405020304" pitchFamily="18" charset="0"/>
                <a:cs typeface="Times New Roman" panose="02020603050405020304" pitchFamily="18" charset="0"/>
              </a:rPr>
              <a:t>loạt</a:t>
            </a:r>
            <a:r>
              <a:rPr kumimoji="0" lang="en-US" altLang="en-US" sz="2000" b="1" i="0" u="none" strike="noStrike" cap="none" normalizeH="0" dirty="0">
                <a:ln>
                  <a:noFill/>
                </a:ln>
                <a:solidFill>
                  <a:srgbClr val="000033"/>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000033"/>
                </a:solidFill>
                <a:effectLst/>
                <a:latin typeface="Times New Roman" panose="02020603050405020304" pitchFamily="18" charset="0"/>
                <a:cs typeface="Times New Roman" panose="02020603050405020304" pitchFamily="18" charset="0"/>
              </a:rPr>
              <a:t> - </a:t>
            </a:r>
            <a:r>
              <a:rPr kumimoji="0" lang="en-US" altLang="en-US" sz="2000" b="0" i="0" u="none" strike="noStrike" cap="none" normalizeH="0" baseline="0" dirty="0" err="1">
                <a:ln>
                  <a:noFill/>
                </a:ln>
                <a:solidFill>
                  <a:srgbClr val="000033"/>
                </a:solidFill>
                <a:effectLst/>
                <a:latin typeface="Times New Roman" panose="02020603050405020304" pitchFamily="18" charset="0"/>
                <a:cs typeface="Times New Roman" panose="02020603050405020304" pitchFamily="18" charset="0"/>
              </a:rPr>
              <a:t>Được</a:t>
            </a:r>
            <a:r>
              <a:rPr kumimoji="0" lang="en-US" altLang="en-US" sz="2000" b="0" i="0" u="none" strike="noStrike" cap="none" normalizeH="0" dirty="0">
                <a:ln>
                  <a:noFill/>
                </a:ln>
                <a:solidFill>
                  <a:srgbClr val="000033"/>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dirty="0" err="1">
                <a:ln>
                  <a:noFill/>
                </a:ln>
                <a:solidFill>
                  <a:srgbClr val="000033"/>
                </a:solidFill>
                <a:effectLst/>
                <a:latin typeface="Times New Roman" panose="02020603050405020304" pitchFamily="18" charset="0"/>
                <a:cs typeface="Times New Roman" panose="02020603050405020304" pitchFamily="18" charset="0"/>
              </a:rPr>
              <a:t>xếp</a:t>
            </a:r>
            <a:r>
              <a:rPr kumimoji="0" lang="en-US" altLang="en-US" sz="2000" b="0" i="0" u="none" strike="noStrike" cap="none" normalizeH="0" dirty="0">
                <a:ln>
                  <a:noFill/>
                </a:ln>
                <a:solidFill>
                  <a:srgbClr val="000033"/>
                </a:solidFill>
                <a:effectLst/>
                <a:latin typeface="Times New Roman" panose="02020603050405020304" pitchFamily="18" charset="0"/>
                <a:cs typeface="Times New Roman" panose="02020603050405020304" pitchFamily="18" charset="0"/>
              </a:rPr>
              <a:t> hang </a:t>
            </a:r>
            <a:r>
              <a:rPr kumimoji="0" lang="en-US" altLang="en-US" sz="2000" b="0" i="0" u="none" strike="noStrike" cap="none" normalizeH="0" dirty="0" err="1">
                <a:ln>
                  <a:noFill/>
                </a:ln>
                <a:solidFill>
                  <a:srgbClr val="000033"/>
                </a:solidFill>
                <a:effectLst/>
                <a:latin typeface="Times New Roman" panose="02020603050405020304" pitchFamily="18" charset="0"/>
                <a:cs typeface="Times New Roman" panose="02020603050405020304" pitchFamily="18" charset="0"/>
              </a:rPr>
              <a:t>đọi</a:t>
            </a:r>
            <a:r>
              <a:rPr kumimoji="0" lang="en-US" altLang="en-US" sz="2000" b="0" i="0" u="none" strike="noStrike" cap="none" normalizeH="0" dirty="0">
                <a:ln>
                  <a:noFill/>
                </a:ln>
                <a:solidFill>
                  <a:srgbClr val="000033"/>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dirty="0" err="1">
                <a:ln>
                  <a:noFill/>
                </a:ln>
                <a:solidFill>
                  <a:srgbClr val="000033"/>
                </a:solidFill>
                <a:effectLst/>
                <a:latin typeface="Times New Roman" panose="02020603050405020304" pitchFamily="18" charset="0"/>
                <a:cs typeface="Times New Roman" panose="02020603050405020304" pitchFamily="18" charset="0"/>
              </a:rPr>
              <a:t>vào</a:t>
            </a:r>
            <a:r>
              <a:rPr kumimoji="0" lang="en-US" altLang="en-US" sz="2000" b="0" i="0" u="none" strike="noStrike" cap="none" normalizeH="0" dirty="0">
                <a:ln>
                  <a:noFill/>
                </a:ln>
                <a:solidFill>
                  <a:srgbClr val="000033"/>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dirty="0" err="1">
                <a:ln>
                  <a:noFill/>
                </a:ln>
                <a:solidFill>
                  <a:srgbClr val="000033"/>
                </a:solidFill>
                <a:effectLst/>
                <a:latin typeface="Times New Roman" panose="02020603050405020304" pitchFamily="18" charset="0"/>
                <a:cs typeface="Times New Roman" panose="02020603050405020304" pitchFamily="18" charset="0"/>
              </a:rPr>
              <a:t>một</a:t>
            </a:r>
            <a:r>
              <a:rPr kumimoji="0" lang="en-US" altLang="en-US" sz="2000" b="0" i="0" u="none" strike="noStrike" cap="none" normalizeH="0" dirty="0">
                <a:ln>
                  <a:noFill/>
                </a:ln>
                <a:solidFill>
                  <a:srgbClr val="000033"/>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dirty="0" err="1">
                <a:ln>
                  <a:noFill/>
                </a:ln>
                <a:solidFill>
                  <a:srgbClr val="000033"/>
                </a:solidFill>
                <a:effectLst/>
                <a:latin typeface="Times New Roman" panose="02020603050405020304" pitchFamily="18" charset="0"/>
                <a:cs typeface="Times New Roman" panose="02020603050405020304" pitchFamily="18" charset="0"/>
              </a:rPr>
              <a:t>khu</a:t>
            </a:r>
            <a:r>
              <a:rPr kumimoji="0" lang="en-US" altLang="en-US" sz="2000" b="0" i="0" u="none" strike="noStrike" cap="none" normalizeH="0" dirty="0">
                <a:ln>
                  <a:noFill/>
                </a:ln>
                <a:solidFill>
                  <a:srgbClr val="000033"/>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dirty="0" err="1">
                <a:ln>
                  <a:noFill/>
                </a:ln>
                <a:solidFill>
                  <a:srgbClr val="000033"/>
                </a:solidFill>
                <a:effectLst/>
                <a:latin typeface="Times New Roman" panose="02020603050405020304" pitchFamily="18" charset="0"/>
                <a:cs typeface="Times New Roman" panose="02020603050405020304" pitchFamily="18" charset="0"/>
              </a:rPr>
              <a:t>vực</a:t>
            </a:r>
            <a:r>
              <a:rPr kumimoji="0" lang="en-US" altLang="en-US" sz="2000" b="0" i="0" u="none" strike="noStrike" cap="none" normalizeH="0" dirty="0">
                <a:ln>
                  <a:noFill/>
                </a:ln>
                <a:solidFill>
                  <a:srgbClr val="000033"/>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dirty="0" err="1">
                <a:ln>
                  <a:noFill/>
                </a:ln>
                <a:solidFill>
                  <a:srgbClr val="000033"/>
                </a:solidFill>
                <a:effectLst/>
                <a:latin typeface="Times New Roman" panose="02020603050405020304" pitchFamily="18" charset="0"/>
                <a:cs typeface="Times New Roman" panose="02020603050405020304" pitchFamily="18" charset="0"/>
              </a:rPr>
              <a:t>bộ</a:t>
            </a:r>
            <a:r>
              <a:rPr kumimoji="0" lang="en-US" altLang="en-US" sz="2000" b="0" i="0" u="none" strike="noStrike" cap="none" normalizeH="0" dirty="0">
                <a:ln>
                  <a:noFill/>
                </a:ln>
                <a:solidFill>
                  <a:srgbClr val="000033"/>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dirty="0" err="1">
                <a:ln>
                  <a:noFill/>
                </a:ln>
                <a:solidFill>
                  <a:srgbClr val="000033"/>
                </a:solidFill>
                <a:effectLst/>
                <a:latin typeface="Times New Roman" panose="02020603050405020304" pitchFamily="18" charset="0"/>
                <a:cs typeface="Times New Roman" panose="02020603050405020304" pitchFamily="18" charset="0"/>
              </a:rPr>
              <a:t>đệm</a:t>
            </a:r>
            <a:endParaRPr kumimoji="0" lang="en-US" altLang="en-US" sz="2000" b="0" i="0" u="none" strike="noStrike" cap="none" normalizeH="0" baseline="0" dirty="0">
              <a:ln>
                <a:noFill/>
              </a:ln>
              <a:solidFill>
                <a:srgbClr val="000033"/>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000033"/>
                </a:solidFill>
                <a:effectLst/>
                <a:latin typeface="Times New Roman" panose="02020603050405020304" pitchFamily="18" charset="0"/>
                <a:cs typeface="Times New Roman" panose="02020603050405020304" pitchFamily="18" charset="0"/>
              </a:rPr>
              <a:t>Interactive processes</a:t>
            </a:r>
            <a:r>
              <a:rPr kumimoji="0" lang="en-US" altLang="en-US" sz="2000" b="0" i="0" u="none" strike="noStrike" cap="none" normalizeH="0" baseline="0" dirty="0">
                <a:ln>
                  <a:noFill/>
                </a:ln>
                <a:solidFill>
                  <a:srgbClr val="000033"/>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000033"/>
                </a:solidFill>
                <a:effectLst/>
                <a:latin typeface="Times New Roman" panose="02020603050405020304" pitchFamily="18" charset="0"/>
                <a:cs typeface="Times New Roman" panose="02020603050405020304" pitchFamily="18" charset="0"/>
              </a:rPr>
              <a:t>Các</a:t>
            </a:r>
            <a:r>
              <a:rPr kumimoji="0" lang="en-US" altLang="en-US" sz="2000" b="0" i="0" u="none" strike="noStrike" cap="none" normalizeH="0" dirty="0">
                <a:ln>
                  <a:noFill/>
                </a:ln>
                <a:solidFill>
                  <a:srgbClr val="000033"/>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dirty="0" err="1">
                <a:ln>
                  <a:noFill/>
                </a:ln>
                <a:solidFill>
                  <a:srgbClr val="000033"/>
                </a:solidFill>
                <a:effectLst/>
                <a:latin typeface="Times New Roman" panose="02020603050405020304" pitchFamily="18" charset="0"/>
                <a:cs typeface="Times New Roman" panose="02020603050405020304" pitchFamily="18" charset="0"/>
              </a:rPr>
              <a:t>quy</a:t>
            </a:r>
            <a:r>
              <a:rPr kumimoji="0" lang="en-US" altLang="en-US" sz="2000" b="0" i="0" u="none" strike="noStrike" cap="none" normalizeH="0" dirty="0">
                <a:ln>
                  <a:noFill/>
                </a:ln>
                <a:solidFill>
                  <a:srgbClr val="000033"/>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dirty="0" err="1">
                <a:ln>
                  <a:noFill/>
                </a:ln>
                <a:solidFill>
                  <a:srgbClr val="000033"/>
                </a:solidFill>
                <a:effectLst/>
                <a:latin typeface="Times New Roman" panose="02020603050405020304" pitchFamily="18" charset="0"/>
                <a:cs typeface="Times New Roman" panose="02020603050405020304" pitchFamily="18" charset="0"/>
              </a:rPr>
              <a:t>trình</a:t>
            </a:r>
            <a:r>
              <a:rPr kumimoji="0" lang="en-US" altLang="en-US" sz="2000" b="0" i="0" u="none" strike="noStrike" cap="none" normalizeH="0" dirty="0">
                <a:ln>
                  <a:noFill/>
                </a:ln>
                <a:solidFill>
                  <a:srgbClr val="000033"/>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dirty="0" err="1">
                <a:ln>
                  <a:noFill/>
                </a:ln>
                <a:solidFill>
                  <a:srgbClr val="000033"/>
                </a:solidFill>
                <a:effectLst/>
                <a:latin typeface="Times New Roman" panose="02020603050405020304" pitchFamily="18" charset="0"/>
                <a:cs typeface="Times New Roman" panose="02020603050405020304" pitchFamily="18" charset="0"/>
              </a:rPr>
              <a:t>tương</a:t>
            </a:r>
            <a:r>
              <a:rPr kumimoji="0" lang="en-US" altLang="en-US" sz="2000" b="0" i="0" u="none" strike="noStrike" cap="none" normalizeH="0" dirty="0">
                <a:ln>
                  <a:noFill/>
                </a:ln>
                <a:solidFill>
                  <a:srgbClr val="000033"/>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dirty="0" err="1">
                <a:ln>
                  <a:noFill/>
                </a:ln>
                <a:solidFill>
                  <a:srgbClr val="000033"/>
                </a:solidFill>
                <a:effectLst/>
                <a:latin typeface="Times New Roman" panose="02020603050405020304" pitchFamily="18" charset="0"/>
                <a:cs typeface="Times New Roman" panose="02020603050405020304" pitchFamily="18" charset="0"/>
              </a:rPr>
              <a:t>tác</a:t>
            </a:r>
            <a:r>
              <a:rPr kumimoji="0" lang="en-US" altLang="en-US" sz="2000" b="0" i="0" u="none" strike="noStrike" cap="none" normalizeH="0" dirty="0">
                <a:ln>
                  <a:noFill/>
                </a:ln>
                <a:solidFill>
                  <a:srgbClr val="000033"/>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000033"/>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000033"/>
                </a:solidFill>
                <a:effectLst/>
                <a:latin typeface="Times New Roman" panose="02020603050405020304" pitchFamily="18" charset="0"/>
                <a:cs typeface="Times New Roman" panose="02020603050405020304" pitchFamily="18" charset="0"/>
              </a:rPr>
              <a:t>được</a:t>
            </a:r>
            <a:r>
              <a:rPr kumimoji="0" lang="en-US" altLang="en-US" sz="2000" b="0" i="0" u="none" strike="noStrike" cap="none" normalizeH="0" dirty="0">
                <a:ln>
                  <a:noFill/>
                </a:ln>
                <a:solidFill>
                  <a:srgbClr val="000033"/>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dirty="0" err="1">
                <a:ln>
                  <a:noFill/>
                </a:ln>
                <a:solidFill>
                  <a:srgbClr val="000033"/>
                </a:solidFill>
                <a:effectLst/>
                <a:latin typeface="Times New Roman" panose="02020603050405020304" pitchFamily="18" charset="0"/>
                <a:cs typeface="Times New Roman" panose="02020603050405020304" pitchFamily="18" charset="0"/>
              </a:rPr>
              <a:t>khởi</a:t>
            </a:r>
            <a:r>
              <a:rPr kumimoji="0" lang="en-US" altLang="en-US" sz="2000" b="0" i="0" u="none" strike="noStrike" cap="none" normalizeH="0" dirty="0">
                <a:ln>
                  <a:noFill/>
                </a:ln>
                <a:solidFill>
                  <a:srgbClr val="000033"/>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dirty="0" err="1">
                <a:ln>
                  <a:noFill/>
                </a:ln>
                <a:solidFill>
                  <a:srgbClr val="000033"/>
                </a:solidFill>
                <a:effectLst/>
                <a:latin typeface="Times New Roman" panose="02020603050405020304" pitchFamily="18" charset="0"/>
                <a:cs typeface="Times New Roman" panose="02020603050405020304" pitchFamily="18" charset="0"/>
              </a:rPr>
              <a:t>tạo</a:t>
            </a:r>
            <a:r>
              <a:rPr kumimoji="0" lang="en-US" altLang="en-US" sz="2000" b="0" i="0" u="none" strike="noStrike" cap="none" normalizeH="0" dirty="0">
                <a:ln>
                  <a:noFill/>
                </a:ln>
                <a:solidFill>
                  <a:srgbClr val="000033"/>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dirty="0" err="1">
                <a:ln>
                  <a:noFill/>
                </a:ln>
                <a:solidFill>
                  <a:srgbClr val="000033"/>
                </a:solidFill>
                <a:effectLst/>
                <a:latin typeface="Times New Roman" panose="02020603050405020304" pitchFamily="18" charset="0"/>
                <a:cs typeface="Times New Roman" panose="02020603050405020304" pitchFamily="18" charset="0"/>
              </a:rPr>
              <a:t>và</a:t>
            </a:r>
            <a:r>
              <a:rPr kumimoji="0" lang="en-US" altLang="en-US" sz="2000" b="0" i="0" u="none" strike="noStrike" cap="none" normalizeH="0" dirty="0">
                <a:ln>
                  <a:noFill/>
                </a:ln>
                <a:solidFill>
                  <a:srgbClr val="000033"/>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dirty="0" err="1">
                <a:ln>
                  <a:noFill/>
                </a:ln>
                <a:solidFill>
                  <a:srgbClr val="000033"/>
                </a:solidFill>
                <a:effectLst/>
                <a:latin typeface="Times New Roman" panose="02020603050405020304" pitchFamily="18" charset="0"/>
                <a:cs typeface="Times New Roman" panose="02020603050405020304" pitchFamily="18" charset="0"/>
              </a:rPr>
              <a:t>kiểm</a:t>
            </a:r>
            <a:r>
              <a:rPr kumimoji="0" lang="en-US" altLang="en-US" sz="2000" b="0" i="0" u="none" strike="noStrike" cap="none" normalizeH="0" dirty="0">
                <a:ln>
                  <a:noFill/>
                </a:ln>
                <a:solidFill>
                  <a:srgbClr val="000033"/>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dirty="0" err="1">
                <a:ln>
                  <a:noFill/>
                </a:ln>
                <a:solidFill>
                  <a:srgbClr val="000033"/>
                </a:solidFill>
                <a:effectLst/>
                <a:latin typeface="Times New Roman" panose="02020603050405020304" pitchFamily="18" charset="0"/>
                <a:cs typeface="Times New Roman" panose="02020603050405020304" pitchFamily="18" charset="0"/>
              </a:rPr>
              <a:t>soát</a:t>
            </a:r>
            <a:r>
              <a:rPr kumimoji="0" lang="en-US" altLang="en-US" sz="2000" b="0" i="0" u="none" strike="noStrike" cap="none" normalizeH="0" dirty="0">
                <a:ln>
                  <a:noFill/>
                </a:ln>
                <a:solidFill>
                  <a:srgbClr val="000033"/>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dirty="0" err="1">
                <a:ln>
                  <a:noFill/>
                </a:ln>
                <a:solidFill>
                  <a:srgbClr val="000033"/>
                </a:solidFill>
                <a:effectLst/>
                <a:latin typeface="Times New Roman" panose="02020603050405020304" pitchFamily="18" charset="0"/>
                <a:cs typeface="Times New Roman" panose="02020603050405020304" pitchFamily="18" charset="0"/>
              </a:rPr>
              <a:t>thông</a:t>
            </a:r>
            <a:r>
              <a:rPr kumimoji="0" lang="en-US" altLang="en-US" sz="2000" b="0" i="0" u="none" strike="noStrike" cap="none" normalizeH="0" dirty="0">
                <a:ln>
                  <a:noFill/>
                </a:ln>
                <a:solidFill>
                  <a:srgbClr val="000033"/>
                </a:solidFill>
                <a:effectLst/>
                <a:latin typeface="Times New Roman" panose="02020603050405020304" pitchFamily="18" charset="0"/>
                <a:cs typeface="Times New Roman" panose="02020603050405020304" pitchFamily="18" charset="0"/>
              </a:rPr>
              <a:t> qua </a:t>
            </a:r>
            <a:r>
              <a:rPr kumimoji="0" lang="en-US" altLang="en-US" sz="2000" b="0" i="0" u="none" strike="noStrike" cap="none" normalizeH="0" dirty="0" err="1">
                <a:ln>
                  <a:noFill/>
                </a:ln>
                <a:solidFill>
                  <a:srgbClr val="000033"/>
                </a:solidFill>
                <a:effectLst/>
                <a:latin typeface="Times New Roman" panose="02020603050405020304" pitchFamily="18" charset="0"/>
                <a:cs typeface="Times New Roman" panose="02020603050405020304" pitchFamily="18" charset="0"/>
              </a:rPr>
              <a:t>một</a:t>
            </a:r>
            <a:r>
              <a:rPr kumimoji="0" lang="en-US" altLang="en-US" sz="2000" b="0" i="0" u="none" strike="noStrike" cap="none" normalizeH="0" dirty="0">
                <a:ln>
                  <a:noFill/>
                </a:ln>
                <a:solidFill>
                  <a:srgbClr val="000033"/>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dirty="0" err="1">
                <a:ln>
                  <a:noFill/>
                </a:ln>
                <a:solidFill>
                  <a:srgbClr val="000033"/>
                </a:solidFill>
                <a:effectLst/>
                <a:latin typeface="Times New Roman" panose="02020603050405020304" pitchFamily="18" charset="0"/>
                <a:cs typeface="Times New Roman" panose="02020603050405020304" pitchFamily="18" charset="0"/>
              </a:rPr>
              <a:t>phiên</a:t>
            </a:r>
            <a:r>
              <a:rPr kumimoji="0" lang="en-US" altLang="en-US" sz="2000" b="0" i="0" u="none" strike="noStrike" cap="none" normalizeH="0" dirty="0">
                <a:ln>
                  <a:noFill/>
                </a:ln>
                <a:solidFill>
                  <a:srgbClr val="000033"/>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dirty="0" err="1">
                <a:ln>
                  <a:noFill/>
                </a:ln>
                <a:solidFill>
                  <a:srgbClr val="000033"/>
                </a:solidFill>
                <a:effectLst/>
                <a:latin typeface="Times New Roman" panose="02020603050405020304" pitchFamily="18" charset="0"/>
                <a:cs typeface="Times New Roman" panose="02020603050405020304" pitchFamily="18" charset="0"/>
              </a:rPr>
              <a:t>đầu</a:t>
            </a:r>
            <a:r>
              <a:rPr kumimoji="0" lang="en-US" altLang="en-US" sz="2000" b="0" i="0" u="none" strike="noStrike" cap="none" normalizeH="0" dirty="0">
                <a:ln>
                  <a:noFill/>
                </a:ln>
                <a:solidFill>
                  <a:srgbClr val="000033"/>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dirty="0" err="1">
                <a:ln>
                  <a:noFill/>
                </a:ln>
                <a:solidFill>
                  <a:srgbClr val="000033"/>
                </a:solidFill>
                <a:effectLst/>
                <a:latin typeface="Times New Roman" panose="02020603050405020304" pitchFamily="18" charset="0"/>
                <a:cs typeface="Times New Roman" panose="02020603050405020304" pitchFamily="18" charset="0"/>
              </a:rPr>
              <a:t>cuối</a:t>
            </a:r>
            <a:r>
              <a:rPr kumimoji="0" lang="en-US" altLang="en-US" sz="2000" b="0" i="0" u="none" strike="noStrike" cap="none" normalizeH="0" dirty="0">
                <a:ln>
                  <a:noFill/>
                </a:ln>
                <a:solidFill>
                  <a:srgbClr val="000033"/>
                </a:solidFill>
                <a:effectLst/>
                <a:latin typeface="Times New Roman" panose="02020603050405020304" pitchFamily="18" charset="0"/>
                <a:cs typeface="Times New Roman" panose="02020603050405020304" pitchFamily="18" charset="0"/>
              </a:rPr>
              <a: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6092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Tiến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endParaRPr lang="en-US" dirty="0">
              <a:latin typeface="Times New Roman" panose="02020603050405020304" pitchFamily="18" charset="0"/>
              <a:cs typeface="Times New Roman" panose="02020603050405020304" pitchFamily="18" charset="0"/>
            </a:endParaRPr>
          </a:p>
        </p:txBody>
      </p:sp>
      <p:sp>
        <p:nvSpPr>
          <p:cNvPr id="4" name="Rectangle 3"/>
          <p:cNvSpPr/>
          <p:nvPr/>
        </p:nvSpPr>
        <p:spPr>
          <a:xfrm>
            <a:off x="1295401" y="1916667"/>
            <a:ext cx="2194832" cy="523220"/>
          </a:xfrm>
          <a:prstGeom prst="rect">
            <a:avLst/>
          </a:prstGeom>
        </p:spPr>
        <p:txBody>
          <a:bodyPr wrap="none">
            <a:spAutoFit/>
          </a:bodyPr>
          <a:lstStyle/>
          <a:p>
            <a:pPr lvl="0"/>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trạng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thái</a:t>
            </a:r>
            <a:endParaRPr lang="en-US" sz="2800" dirty="0">
              <a:latin typeface="Times New Roman" panose="02020603050405020304" pitchFamily="18" charset="0"/>
              <a:cs typeface="Times New Roman" panose="02020603050405020304" pitchFamily="18" charset="0"/>
            </a:endParaRPr>
          </a:p>
        </p:txBody>
      </p:sp>
      <p:pic>
        <p:nvPicPr>
          <p:cNvPr id="4098" name="Picture 2" descr="http://dembinhyen.free.fr/UDS/Ebook/CD1/He%20Dieu%20Hanh/Htm/images/re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82563"/>
            <a:ext cx="66675" cy="95250"/>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http://dembinhyen.free.fr/UDS/Ebook/CD1/He%20Dieu%20Hanh/Htm/images/re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92075"/>
            <a:ext cx="66675" cy="9525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dembinhyen.free.fr/UDS/Ebook/CD1/He%20Dieu%20Hanh/Htm/images/re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366713"/>
            <a:ext cx="66675" cy="95250"/>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5" descr="http://dembinhyen.free.fr/UDS/Ebook/CD1/He%20Dieu%20Hanh/Htm/images/re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915988"/>
            <a:ext cx="66675" cy="9525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dembinhyen.free.fr/UDS/Ebook/CD1/He%20Dieu%20Hanh/Htm/images/re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190625"/>
            <a:ext cx="66675" cy="95250"/>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Các trạng thái quy trình trong Unix / Linux là gì?"/>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29715" y="2635491"/>
            <a:ext cx="4238623" cy="338926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11"/>
          <p:cNvSpPr>
            <a:spLocks noChangeArrowheads="1"/>
          </p:cNvSpPr>
          <p:nvPr/>
        </p:nvSpPr>
        <p:spPr bwMode="auto">
          <a:xfrm>
            <a:off x="1190172" y="2789380"/>
            <a:ext cx="6371771" cy="2769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 uninterruptible sleep (usually IO)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 running or runnable (on run queue)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 interruptible sleep (waiting for an event to complete)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 stopped by job control signal t stopped by debugger during the tracing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 paging (not valid since the 2.6.xx kernel)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X dead (should never be seen)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Z defunct ("zombie") process, terminated but not reaped by its parent </a:t>
            </a:r>
          </a:p>
        </p:txBody>
      </p:sp>
    </p:spTree>
    <p:extLst>
      <p:ext uri="{BB962C8B-B14F-4D97-AF65-F5344CB8AC3E}">
        <p14:creationId xmlns:p14="http://schemas.microsoft.com/office/powerpoint/2010/main" val="3621245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Tiến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endParaRPr lang="en-US" dirty="0">
              <a:latin typeface="Times New Roman" panose="02020603050405020304" pitchFamily="18" charset="0"/>
              <a:cs typeface="Times New Roman" panose="02020603050405020304" pitchFamily="18" charset="0"/>
            </a:endParaRPr>
          </a:p>
        </p:txBody>
      </p:sp>
      <p:sp>
        <p:nvSpPr>
          <p:cNvPr id="4" name="Rectangle 3"/>
          <p:cNvSpPr/>
          <p:nvPr/>
        </p:nvSpPr>
        <p:spPr>
          <a:xfrm>
            <a:off x="1295401" y="1916667"/>
            <a:ext cx="1954381" cy="523220"/>
          </a:xfrm>
          <a:prstGeom prst="rect">
            <a:avLst/>
          </a:prstGeom>
        </p:spPr>
        <p:txBody>
          <a:bodyPr wrap="none">
            <a:spAutoFit/>
          </a:bodyPr>
          <a:lstStyle/>
          <a:p>
            <a:pPr lvl="0"/>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thao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tác</a:t>
            </a:r>
            <a:endParaRPr lang="en-US" sz="2800" dirty="0">
              <a:latin typeface="Times New Roman" panose="02020603050405020304" pitchFamily="18" charset="0"/>
              <a:cs typeface="Times New Roman" panose="02020603050405020304" pitchFamily="18" charset="0"/>
            </a:endParaRPr>
          </a:p>
        </p:txBody>
      </p:sp>
      <p:pic>
        <p:nvPicPr>
          <p:cNvPr id="4098" name="Picture 2" descr="http://dembinhyen.free.fr/UDS/Ebook/CD1/He%20Dieu%20Hanh/Htm/images/re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82563"/>
            <a:ext cx="66675" cy="95250"/>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http://dembinhyen.free.fr/UDS/Ebook/CD1/He%20Dieu%20Hanh/Htm/images/re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92075"/>
            <a:ext cx="66675" cy="9525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dembinhyen.free.fr/UDS/Ebook/CD1/He%20Dieu%20Hanh/Htm/images/re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366713"/>
            <a:ext cx="66675" cy="95250"/>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5" descr="http://dembinhyen.free.fr/UDS/Ebook/CD1/He%20Dieu%20Hanh/Htm/images/re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915988"/>
            <a:ext cx="66675" cy="9525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dembinhyen.free.fr/UDS/Ebook/CD1/He%20Dieu%20Hanh/Htm/images/re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190625"/>
            <a:ext cx="66675" cy="9525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625599" y="3204273"/>
            <a:ext cx="5152572" cy="1323439"/>
          </a:xfrm>
          <a:prstGeom prst="rect">
            <a:avLst/>
          </a:prstGeom>
        </p:spPr>
        <p:txBody>
          <a:bodyPr wrap="square">
            <a:spAutoFit/>
          </a:bodyPr>
          <a:lstStyle/>
          <a:p>
            <a:r>
              <a:rPr lang="vi-VN" sz="2000" dirty="0"/>
              <a:t>fork: Tạo ra một tiến trình con bằng cách sao chép vùng nhớ của một tiến trình cha Kết quả trả về: -1 thất bại 0 tiến trình con N tiến trình cha với N là PID (định danh) của tiến trình cha</a:t>
            </a:r>
            <a:endParaRPr lang="en-US" sz="2000" dirty="0"/>
          </a:p>
        </p:txBody>
      </p:sp>
      <p:pic>
        <p:nvPicPr>
          <p:cNvPr id="6" name="Picture 5"/>
          <p:cNvPicPr>
            <a:picLocks noChangeAspect="1"/>
          </p:cNvPicPr>
          <p:nvPr/>
        </p:nvPicPr>
        <p:blipFill>
          <a:blip r:embed="rId4"/>
          <a:stretch>
            <a:fillRect/>
          </a:stretch>
        </p:blipFill>
        <p:spPr>
          <a:xfrm>
            <a:off x="7171872" y="2656114"/>
            <a:ext cx="3886200" cy="2590800"/>
          </a:xfrm>
          <a:prstGeom prst="rect">
            <a:avLst/>
          </a:prstGeom>
        </p:spPr>
      </p:pic>
      <p:sp>
        <p:nvSpPr>
          <p:cNvPr id="7" name="Rectangle 6"/>
          <p:cNvSpPr/>
          <p:nvPr/>
        </p:nvSpPr>
        <p:spPr>
          <a:xfrm>
            <a:off x="1478755" y="2637414"/>
            <a:ext cx="1890261" cy="369332"/>
          </a:xfrm>
          <a:prstGeom prst="rect">
            <a:avLst/>
          </a:prstGeom>
        </p:spPr>
        <p:txBody>
          <a:bodyPr wrap="none">
            <a:spAutoFit/>
          </a:bodyPr>
          <a:lstStyle/>
          <a:p>
            <a:pPr lvl="0" algn="just" defTabSz="914400" eaLnBrk="0" fontAlgn="base" hangingPunct="0">
              <a:spcBef>
                <a:spcPct val="0"/>
              </a:spcBef>
              <a:spcAft>
                <a:spcPct val="0"/>
              </a:spcAft>
            </a:pPr>
            <a:r>
              <a:rPr lang="en-US" altLang="en-US" dirty="0" err="1">
                <a:latin typeface="Times New Roman" panose="02020603050405020304" pitchFamily="18" charset="0"/>
                <a:cs typeface="Times New Roman" panose="02020603050405020304" pitchFamily="18" charset="0"/>
              </a:rPr>
              <a:t>Khởi</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tạo</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tiến</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trình</a:t>
            </a:r>
            <a:endParaRPr lang="en-US"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1032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Tiến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endParaRPr lang="en-US" dirty="0">
              <a:latin typeface="Times New Roman" panose="02020603050405020304" pitchFamily="18" charset="0"/>
              <a:cs typeface="Times New Roman" panose="02020603050405020304" pitchFamily="18" charset="0"/>
            </a:endParaRPr>
          </a:p>
        </p:txBody>
      </p:sp>
      <p:sp>
        <p:nvSpPr>
          <p:cNvPr id="4" name="Rectangle 3"/>
          <p:cNvSpPr/>
          <p:nvPr/>
        </p:nvSpPr>
        <p:spPr>
          <a:xfrm>
            <a:off x="1295401" y="1916667"/>
            <a:ext cx="1954381" cy="523220"/>
          </a:xfrm>
          <a:prstGeom prst="rect">
            <a:avLst/>
          </a:prstGeom>
        </p:spPr>
        <p:txBody>
          <a:bodyPr wrap="none">
            <a:spAutoFit/>
          </a:bodyPr>
          <a:lstStyle/>
          <a:p>
            <a:pPr lvl="0"/>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thao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tác</a:t>
            </a:r>
            <a:endParaRPr lang="en-US" sz="2800" dirty="0">
              <a:latin typeface="Times New Roman" panose="02020603050405020304" pitchFamily="18" charset="0"/>
              <a:cs typeface="Times New Roman" panose="02020603050405020304" pitchFamily="18" charset="0"/>
            </a:endParaRPr>
          </a:p>
        </p:txBody>
      </p:sp>
      <p:pic>
        <p:nvPicPr>
          <p:cNvPr id="4098" name="Picture 2" descr="http://dembinhyen.free.fr/UDS/Ebook/CD1/He%20Dieu%20Hanh/Htm/images/re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82563"/>
            <a:ext cx="66675" cy="95250"/>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http://dembinhyen.free.fr/UDS/Ebook/CD1/He%20Dieu%20Hanh/Htm/images/re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92075"/>
            <a:ext cx="66675" cy="9525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dembinhyen.free.fr/UDS/Ebook/CD1/He%20Dieu%20Hanh/Htm/images/re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366713"/>
            <a:ext cx="66675" cy="95250"/>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5" descr="http://dembinhyen.free.fr/UDS/Ebook/CD1/He%20Dieu%20Hanh/Htm/images/re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915988"/>
            <a:ext cx="66675" cy="9525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dembinhyen.free.fr/UDS/Ebook/CD1/He%20Dieu%20Hanh/Htm/images/re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190625"/>
            <a:ext cx="66675" cy="952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295401" y="2497259"/>
            <a:ext cx="6096000" cy="2585323"/>
          </a:xfrm>
          <a:prstGeom prst="rect">
            <a:avLst/>
          </a:prstGeom>
        </p:spPr>
        <p:txBody>
          <a:bodyPr>
            <a:spAutoFit/>
          </a:bodyPr>
          <a:lstStyle/>
          <a:p>
            <a:r>
              <a:rPr lang="vi-VN" b="1" dirty="0"/>
              <a:t>exec</a:t>
            </a:r>
            <a:r>
              <a:rPr lang="vi-VN" dirty="0"/>
              <a:t>: Thay thế ảnh bộ nhớ bằng nội dung của một file thực thi khác </a:t>
            </a:r>
            <a:endParaRPr lang="en-US" dirty="0"/>
          </a:p>
          <a:p>
            <a:r>
              <a:rPr lang="vi-VN" b="1" dirty="0"/>
              <a:t>wait</a:t>
            </a:r>
            <a:r>
              <a:rPr lang="vi-VN" dirty="0"/>
              <a:t>: Chờ tất cả các tiến trình con kết thúc exit: Kết thúc một tiến trình </a:t>
            </a:r>
            <a:endParaRPr lang="en-US" dirty="0"/>
          </a:p>
          <a:p>
            <a:r>
              <a:rPr lang="vi-VN" b="1" dirty="0"/>
              <a:t>kill</a:t>
            </a:r>
            <a:r>
              <a:rPr lang="vi-VN" dirty="0"/>
              <a:t>: Gởi tín hiệu đến một tiến trình (thường dùng để đồng bộ các tiến trình hoặc buộc một tiến trình kết thúc) </a:t>
            </a:r>
            <a:endParaRPr lang="en-US" dirty="0"/>
          </a:p>
          <a:p>
            <a:r>
              <a:rPr lang="vi-VN" b="1" dirty="0"/>
              <a:t>signal</a:t>
            </a:r>
            <a:r>
              <a:rPr lang="vi-VN" dirty="0"/>
              <a:t>: Chọn cách xử lý phải thực hiên khi nhận được một tín hiệu </a:t>
            </a:r>
            <a:endParaRPr lang="en-US" dirty="0"/>
          </a:p>
          <a:p>
            <a:r>
              <a:rPr lang="vi-VN" b="1" dirty="0"/>
              <a:t>pipe</a:t>
            </a:r>
            <a:r>
              <a:rPr lang="vi-VN" dirty="0"/>
              <a:t>: Tạo một ống dẫn để giao tiếp giữa hai tiến trình </a:t>
            </a:r>
            <a:endParaRPr lang="en-US" dirty="0"/>
          </a:p>
        </p:txBody>
      </p:sp>
    </p:spTree>
    <p:extLst>
      <p:ext uri="{BB962C8B-B14F-4D97-AF65-F5344CB8AC3E}">
        <p14:creationId xmlns:p14="http://schemas.microsoft.com/office/powerpoint/2010/main" val="154830981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4B0F229A9F1A14D9F21283237E529B9" ma:contentTypeVersion="7" ma:contentTypeDescription="Create a new document." ma:contentTypeScope="" ma:versionID="60013da3c506a85e715e81f4b6a7ecbd">
  <xsd:schema xmlns:xsd="http://www.w3.org/2001/XMLSchema" xmlns:xs="http://www.w3.org/2001/XMLSchema" xmlns:p="http://schemas.microsoft.com/office/2006/metadata/properties" xmlns:ns2="34c0c3d1-00da-479e-b97b-046fc088f71b" xmlns:ns3="ae3f6bc4-5225-415d-abd2-4206f31c7ebf" targetNamespace="http://schemas.microsoft.com/office/2006/metadata/properties" ma:root="true" ma:fieldsID="0ed9160997417d52aaf0a72f1eb0a9e8" ns2:_="" ns3:_="">
    <xsd:import namespace="34c0c3d1-00da-479e-b97b-046fc088f71b"/>
    <xsd:import namespace="ae3f6bc4-5225-415d-abd2-4206f31c7eb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c0c3d1-00da-479e-b97b-046fc088f71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ae3f6bc4-5225-415d-abd2-4206f31c7ebf"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47BB1F7-4328-4183-81B8-93FE985D0485}">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8F40E115-EF1E-4F23-BEF1-31CCAE4B16CA}">
  <ds:schemaRefs>
    <ds:schemaRef ds:uri="http://schemas.microsoft.com/sharepoint/v3/contenttype/forms"/>
  </ds:schemaRefs>
</ds:datastoreItem>
</file>

<file path=customXml/itemProps3.xml><?xml version="1.0" encoding="utf-8"?>
<ds:datastoreItem xmlns:ds="http://schemas.openxmlformats.org/officeDocument/2006/customXml" ds:itemID="{40D1ED02-688A-4CFA-9D38-851C9B43F1C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4c0c3d1-00da-479e-b97b-046fc088f71b"/>
    <ds:schemaRef ds:uri="ae3f6bc4-5225-415d-abd2-4206f31c7eb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Organic</Template>
  <TotalTime>1263</TotalTime>
  <Words>3185</Words>
  <Application>Microsoft Office PowerPoint</Application>
  <PresentationFormat>Widescreen</PresentationFormat>
  <Paragraphs>224</Paragraphs>
  <Slides>28</Slides>
  <Notes>18</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Organic</vt:lpstr>
      <vt:lpstr>Quản lý tiến trình và tác vụ</vt:lpstr>
      <vt:lpstr>Mục tiêu</vt:lpstr>
      <vt:lpstr>Nội dung</vt:lpstr>
      <vt:lpstr>Tiến trình</vt:lpstr>
      <vt:lpstr>Tiến trình</vt:lpstr>
      <vt:lpstr>Tiến trình</vt:lpstr>
      <vt:lpstr>Tiến trình</vt:lpstr>
      <vt:lpstr>Tiến trình</vt:lpstr>
      <vt:lpstr>Tiến trình</vt:lpstr>
      <vt:lpstr>Tiến trình</vt:lpstr>
      <vt:lpstr>Tiến trình</vt:lpstr>
      <vt:lpstr>Tiến trình</vt:lpstr>
      <vt:lpstr>Tiến trình</vt:lpstr>
      <vt:lpstr>Tiến trình</vt:lpstr>
      <vt:lpstr>Tiến trình</vt:lpstr>
      <vt:lpstr>Tiến trình</vt:lpstr>
      <vt:lpstr>Tác vụ</vt:lpstr>
      <vt:lpstr>Tác vụ</vt:lpstr>
      <vt:lpstr>Tác vụ</vt:lpstr>
      <vt:lpstr>PowerPoint Presentation</vt:lpstr>
      <vt:lpstr>Cơ chế đường ống</vt:lpstr>
      <vt:lpstr>Cơ chế đường ống</vt:lpstr>
      <vt:lpstr>PowerPoint Presentation</vt:lpstr>
      <vt:lpstr>PowerPoint Presentation</vt:lpstr>
      <vt:lpstr>PowerPoint Presentation</vt:lpstr>
      <vt:lpstr>PowerPoint Presentation</vt:lpstr>
      <vt:lpstr>PowerPoint Presentation</vt:lpstr>
      <vt:lpstr>Tài liệu tham khảo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Quản lý tiến trình và tác vụ</dc:title>
  <dc:creator>An Nguyen Van</dc:creator>
  <cp:lastModifiedBy>Microsoft Office User</cp:lastModifiedBy>
  <cp:revision>100</cp:revision>
  <dcterms:created xsi:type="dcterms:W3CDTF">2022-02-06T15:03:08Z</dcterms:created>
  <dcterms:modified xsi:type="dcterms:W3CDTF">2022-04-08T01:07:44Z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0x010100E4B0F229A9F1A14D9F21283237E529B9</vt:lpwstr>
  </property>
</Properties>
</file>