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0" r:id="rId4"/>
  </p:sldMasterIdLst>
  <p:sldIdLst>
    <p:sldId id="256" r:id="rId5"/>
    <p:sldId id="257" r:id="rId6"/>
    <p:sldId id="258" r:id="rId7"/>
    <p:sldId id="289" r:id="rId8"/>
    <p:sldId id="290" r:id="rId9"/>
    <p:sldId id="291" r:id="rId10"/>
    <p:sldId id="292" r:id="rId11"/>
    <p:sldId id="293" r:id="rId12"/>
    <p:sldId id="294" r:id="rId13"/>
    <p:sldId id="295" r:id="rId14"/>
    <p:sldId id="296" r:id="rId15"/>
    <p:sldId id="297" r:id="rId16"/>
    <p:sldId id="298" r:id="rId17"/>
    <p:sldId id="299" r:id="rId18"/>
    <p:sldId id="316" r:id="rId19"/>
    <p:sldId id="317" r:id="rId20"/>
    <p:sldId id="318" r:id="rId21"/>
    <p:sldId id="300" r:id="rId22"/>
    <p:sldId id="319" r:id="rId23"/>
    <p:sldId id="301" r:id="rId24"/>
    <p:sldId id="302" r:id="rId25"/>
    <p:sldId id="303" r:id="rId26"/>
    <p:sldId id="304" r:id="rId27"/>
    <p:sldId id="305" r:id="rId28"/>
    <p:sldId id="306" r:id="rId29"/>
    <p:sldId id="307" r:id="rId30"/>
    <p:sldId id="308" r:id="rId31"/>
    <p:sldId id="309" r:id="rId32"/>
    <p:sldId id="310" r:id="rId33"/>
    <p:sldId id="311" r:id="rId34"/>
    <p:sldId id="312" r:id="rId35"/>
    <p:sldId id="313" r:id="rId36"/>
    <p:sldId id="314" r:id="rId37"/>
    <p:sldId id="315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12672A-27B0-4D77-B40A-9C51C9CCF6A7}" v="24" dt="2022-04-07T05:28:39.442"/>
    <p1510:client id="{3EE44358-856C-49A7-AFF6-3F10ABA4751B}" v="2" dt="2022-03-21T10:35:07.5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microsoft.com/office/2016/11/relationships/changesInfo" Target="changesInfos/changesInfo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guyễn Trọng Chinh" userId="S::at160108@actvn.edu.vn::ff7643ec-871d-4d69-a355-638ebd5748fc" providerId="AD" clId="Web-{3EE44358-856C-49A7-AFF6-3F10ABA4751B}"/>
    <pc:docChg chg="modSld">
      <pc:chgData name="Nguyễn Trọng Chinh" userId="S::at160108@actvn.edu.vn::ff7643ec-871d-4d69-a355-638ebd5748fc" providerId="AD" clId="Web-{3EE44358-856C-49A7-AFF6-3F10ABA4751B}" dt="2022-03-21T10:35:07.594" v="1" actId="1076"/>
      <pc:docMkLst>
        <pc:docMk/>
      </pc:docMkLst>
      <pc:sldChg chg="modSp">
        <pc:chgData name="Nguyễn Trọng Chinh" userId="S::at160108@actvn.edu.vn::ff7643ec-871d-4d69-a355-638ebd5748fc" providerId="AD" clId="Web-{3EE44358-856C-49A7-AFF6-3F10ABA4751B}" dt="2022-03-21T10:35:07.594" v="1" actId="1076"/>
        <pc:sldMkLst>
          <pc:docMk/>
          <pc:sldMk cId="727502651" sldId="316"/>
        </pc:sldMkLst>
        <pc:picChg chg="mod">
          <ac:chgData name="Nguyễn Trọng Chinh" userId="S::at160108@actvn.edu.vn::ff7643ec-871d-4d69-a355-638ebd5748fc" providerId="AD" clId="Web-{3EE44358-856C-49A7-AFF6-3F10ABA4751B}" dt="2022-03-21T10:35:07.594" v="1" actId="1076"/>
          <ac:picMkLst>
            <pc:docMk/>
            <pc:sldMk cId="727502651" sldId="316"/>
            <ac:picMk id="8" creationId="{B35E863F-DEC6-0B47-BDCD-029A67941146}"/>
          </ac:picMkLst>
        </pc:picChg>
      </pc:sldChg>
    </pc:docChg>
  </pc:docChgLst>
  <pc:docChgLst>
    <pc:chgData clId="Web-{2012672A-27B0-4D77-B40A-9C51C9CCF6A7}"/>
    <pc:docChg chg="modSld">
      <pc:chgData name="" userId="" providerId="" clId="Web-{2012672A-27B0-4D77-B40A-9C51C9CCF6A7}" dt="2022-04-07T05:28:22.333" v="1"/>
      <pc:docMkLst>
        <pc:docMk/>
      </pc:docMkLst>
      <pc:sldChg chg="addSp modSp">
        <pc:chgData name="" userId="" providerId="" clId="Web-{2012672A-27B0-4D77-B40A-9C51C9CCF6A7}" dt="2022-04-07T05:28:22.333" v="1"/>
        <pc:sldMkLst>
          <pc:docMk/>
          <pc:sldMk cId="139537025" sldId="256"/>
        </pc:sldMkLst>
        <pc:spChg chg="add mod">
          <ac:chgData name="" userId="" providerId="" clId="Web-{2012672A-27B0-4D77-B40A-9C51C9CCF6A7}" dt="2022-04-07T05:28:22.333" v="1"/>
          <ac:spMkLst>
            <pc:docMk/>
            <pc:sldMk cId="139537025" sldId="256"/>
            <ac:spMk id="4" creationId="{51068366-4EB4-B0DE-0886-42EAC5975E44}"/>
          </ac:spMkLst>
        </pc:spChg>
      </pc:sldChg>
    </pc:docChg>
  </pc:docChgLst>
  <pc:docChgLst>
    <pc:chgData name="Nguyễn Thị Hương Giang" userId="S::at160415@actvn.edu.vn::e0b5375b-1627-419e-963e-58f615b4191c" providerId="AD" clId="Web-{2012672A-27B0-4D77-B40A-9C51C9CCF6A7}"/>
    <pc:docChg chg="modSld">
      <pc:chgData name="Nguyễn Thị Hương Giang" userId="S::at160415@actvn.edu.vn::e0b5375b-1627-419e-963e-58f615b4191c" providerId="AD" clId="Web-{2012672A-27B0-4D77-B40A-9C51C9CCF6A7}" dt="2022-04-07T05:28:27.567" v="1"/>
      <pc:docMkLst>
        <pc:docMk/>
      </pc:docMkLst>
      <pc:sldChg chg="delSp modSp">
        <pc:chgData name="Nguyễn Thị Hương Giang" userId="S::at160415@actvn.edu.vn::e0b5375b-1627-419e-963e-58f615b4191c" providerId="AD" clId="Web-{2012672A-27B0-4D77-B40A-9C51C9CCF6A7}" dt="2022-04-07T05:28:27.567" v="1"/>
        <pc:sldMkLst>
          <pc:docMk/>
          <pc:sldMk cId="139537025" sldId="256"/>
        </pc:sldMkLst>
        <pc:spChg chg="del mod">
          <ac:chgData name="Nguyễn Thị Hương Giang" userId="S::at160415@actvn.edu.vn::e0b5375b-1627-419e-963e-58f615b4191c" providerId="AD" clId="Web-{2012672A-27B0-4D77-B40A-9C51C9CCF6A7}" dt="2022-04-07T05:28:27.567" v="1"/>
          <ac:spMkLst>
            <pc:docMk/>
            <pc:sldMk cId="139537025" sldId="256"/>
            <ac:spMk id="4" creationId="{51068366-4EB4-B0DE-0886-42EAC5975E44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CC4AA8E-BD0D-8F4F-BB03-B1E4F445ED07}" type="doc">
      <dgm:prSet loTypeId="urn:microsoft.com/office/officeart/2008/layout/HorizontalMultiLevelHierarchy" loCatId="" qsTypeId="urn:microsoft.com/office/officeart/2005/8/quickstyle/simple2" qsCatId="simple" csTypeId="urn:microsoft.com/office/officeart/2005/8/colors/accent1_2" csCatId="accent1" phldr="1"/>
      <dgm:spPr/>
    </dgm:pt>
    <dgm:pt modelId="{65BC73E0-AE49-3C49-A60B-E615FD90037D}">
      <dgm:prSet/>
      <dgm:spPr/>
      <dgm:t>
        <a:bodyPr/>
        <a:lstStyle/>
        <a:p>
          <a:r>
            <a:rPr lang="en-US" err="1"/>
            <a:t>Nội</a:t>
          </a:r>
          <a:r>
            <a:rPr lang="en-US"/>
            <a:t> dung</a:t>
          </a:r>
        </a:p>
      </dgm:t>
    </dgm:pt>
    <dgm:pt modelId="{35307762-816F-344E-A8D0-FDFE4C0B4E00}" type="parTrans" cxnId="{3DBEE4E3-ADF1-8F44-AFA6-D0C44C11B54C}">
      <dgm:prSet/>
      <dgm:spPr/>
      <dgm:t>
        <a:bodyPr/>
        <a:lstStyle/>
        <a:p>
          <a:endParaRPr lang="en-US"/>
        </a:p>
      </dgm:t>
    </dgm:pt>
    <dgm:pt modelId="{010DFC2D-719F-ED45-805C-F692F761BCE5}" type="sibTrans" cxnId="{3DBEE4E3-ADF1-8F44-AFA6-D0C44C11B54C}">
      <dgm:prSet/>
      <dgm:spPr/>
      <dgm:t>
        <a:bodyPr/>
        <a:lstStyle/>
        <a:p>
          <a:endParaRPr lang="en-US"/>
        </a:p>
      </dgm:t>
    </dgm:pt>
    <dgm:pt modelId="{C935D59A-9EB8-2048-9388-28893F52B90A}">
      <dgm:prSet/>
      <dgm:spPr/>
      <dgm:t>
        <a:bodyPr/>
        <a:lstStyle/>
        <a:p>
          <a:r>
            <a:rPr lang="en-US" err="1"/>
            <a:t>Các</a:t>
          </a:r>
          <a:r>
            <a:rPr lang="en-US"/>
            <a:t> </a:t>
          </a:r>
          <a:r>
            <a:rPr lang="en-US" err="1"/>
            <a:t>thông</a:t>
          </a:r>
          <a:r>
            <a:rPr lang="en-US"/>
            <a:t> tin </a:t>
          </a:r>
          <a:r>
            <a:rPr lang="en-US" err="1"/>
            <a:t>về</a:t>
          </a:r>
          <a:r>
            <a:rPr lang="en-US"/>
            <a:t> </a:t>
          </a:r>
          <a:r>
            <a:rPr lang="en-US" err="1"/>
            <a:t>cấu</a:t>
          </a:r>
          <a:r>
            <a:rPr lang="en-US"/>
            <a:t> </a:t>
          </a:r>
          <a:r>
            <a:rPr lang="en-US" err="1"/>
            <a:t>hình</a:t>
          </a:r>
          <a:endParaRPr lang="en-US"/>
        </a:p>
      </dgm:t>
    </dgm:pt>
    <dgm:pt modelId="{AA6E93F6-9206-0640-A87C-68099E05963B}" type="parTrans" cxnId="{D36A1AB3-84FD-9F4C-9FEA-B16C0FBB5C13}">
      <dgm:prSet/>
      <dgm:spPr/>
      <dgm:t>
        <a:bodyPr/>
        <a:lstStyle/>
        <a:p>
          <a:endParaRPr lang="en-US"/>
        </a:p>
      </dgm:t>
    </dgm:pt>
    <dgm:pt modelId="{B9D8DD87-9ABD-7840-94F5-69499221D421}" type="sibTrans" cxnId="{D36A1AB3-84FD-9F4C-9FEA-B16C0FBB5C13}">
      <dgm:prSet/>
      <dgm:spPr/>
      <dgm:t>
        <a:bodyPr/>
        <a:lstStyle/>
        <a:p>
          <a:endParaRPr lang="en-US"/>
        </a:p>
      </dgm:t>
    </dgm:pt>
    <dgm:pt modelId="{4E39AF19-4193-F84E-8C8D-53894FCF2EF2}">
      <dgm:prSet/>
      <dgm:spPr/>
      <dgm:t>
        <a:bodyPr/>
        <a:lstStyle/>
        <a:p>
          <a:r>
            <a:rPr lang="en-US" err="1"/>
            <a:t>Kiểm</a:t>
          </a:r>
          <a:r>
            <a:rPr lang="en-US"/>
            <a:t> </a:t>
          </a:r>
          <a:r>
            <a:rPr lang="en-US" err="1"/>
            <a:t>tra</a:t>
          </a:r>
          <a:r>
            <a:rPr lang="en-US"/>
            <a:t> </a:t>
          </a:r>
          <a:r>
            <a:rPr lang="en-US" err="1"/>
            <a:t>cấu</a:t>
          </a:r>
          <a:r>
            <a:rPr lang="en-US"/>
            <a:t> </a:t>
          </a:r>
          <a:r>
            <a:rPr lang="en-US" err="1"/>
            <a:t>hình</a:t>
          </a:r>
          <a:endParaRPr lang="en-US"/>
        </a:p>
      </dgm:t>
    </dgm:pt>
    <dgm:pt modelId="{7EB9972A-0E8D-084D-BF6D-542546600D5E}" type="parTrans" cxnId="{8EE2BEE3-7681-CB42-88BC-3B9D1BF916EB}">
      <dgm:prSet/>
      <dgm:spPr/>
      <dgm:t>
        <a:bodyPr/>
        <a:lstStyle/>
        <a:p>
          <a:endParaRPr lang="en-US"/>
        </a:p>
      </dgm:t>
    </dgm:pt>
    <dgm:pt modelId="{71D8D8CE-A124-FE4C-8CD0-9313FB3D4006}" type="sibTrans" cxnId="{8EE2BEE3-7681-CB42-88BC-3B9D1BF916EB}">
      <dgm:prSet/>
      <dgm:spPr/>
      <dgm:t>
        <a:bodyPr/>
        <a:lstStyle/>
        <a:p>
          <a:endParaRPr lang="en-US"/>
        </a:p>
      </dgm:t>
    </dgm:pt>
    <dgm:pt modelId="{6A1ED52B-09EB-C64B-B58C-08491F17995E}">
      <dgm:prSet/>
      <dgm:spPr/>
      <dgm:t>
        <a:bodyPr/>
        <a:lstStyle/>
        <a:p>
          <a:r>
            <a:rPr lang="en-US" err="1"/>
            <a:t>Cấu</a:t>
          </a:r>
          <a:r>
            <a:rPr lang="en-US"/>
            <a:t> </a:t>
          </a:r>
          <a:r>
            <a:rPr lang="en-US" err="1"/>
            <a:t>hình</a:t>
          </a:r>
          <a:r>
            <a:rPr lang="en-US"/>
            <a:t> </a:t>
          </a:r>
          <a:r>
            <a:rPr lang="en-US" err="1"/>
            <a:t>bằng</a:t>
          </a:r>
          <a:r>
            <a:rPr lang="en-US"/>
            <a:t> </a:t>
          </a:r>
          <a:r>
            <a:rPr lang="en-US" err="1"/>
            <a:t>lệnh</a:t>
          </a:r>
          <a:endParaRPr lang="en-US"/>
        </a:p>
      </dgm:t>
    </dgm:pt>
    <dgm:pt modelId="{38AA4FF7-E941-2340-8C11-79FE81CEBCDF}" type="parTrans" cxnId="{1BA5B427-8C60-0A43-8F49-9AC71DD6C3D7}">
      <dgm:prSet/>
      <dgm:spPr/>
      <dgm:t>
        <a:bodyPr/>
        <a:lstStyle/>
        <a:p>
          <a:endParaRPr lang="en-US"/>
        </a:p>
      </dgm:t>
    </dgm:pt>
    <dgm:pt modelId="{93B4CC75-741D-4045-8E71-F27DA7258646}" type="sibTrans" cxnId="{1BA5B427-8C60-0A43-8F49-9AC71DD6C3D7}">
      <dgm:prSet/>
      <dgm:spPr/>
      <dgm:t>
        <a:bodyPr/>
        <a:lstStyle/>
        <a:p>
          <a:endParaRPr lang="en-US"/>
        </a:p>
      </dgm:t>
    </dgm:pt>
    <dgm:pt modelId="{7C590E63-7BC5-1A40-9DBA-90FF9C5909D1}">
      <dgm:prSet/>
      <dgm:spPr/>
      <dgm:t>
        <a:bodyPr/>
        <a:lstStyle/>
        <a:p>
          <a:r>
            <a:rPr lang="en-US"/>
            <a:t>Sửa file </a:t>
          </a:r>
          <a:r>
            <a:rPr lang="en-US" err="1"/>
            <a:t>cấu</a:t>
          </a:r>
          <a:r>
            <a:rPr lang="en-US"/>
            <a:t> </a:t>
          </a:r>
          <a:r>
            <a:rPr lang="en-US" err="1"/>
            <a:t>hình</a:t>
          </a:r>
          <a:r>
            <a:rPr lang="en-US"/>
            <a:t> </a:t>
          </a:r>
          <a:r>
            <a:rPr lang="en-US" err="1"/>
            <a:t>hệ</a:t>
          </a:r>
          <a:r>
            <a:rPr lang="en-US"/>
            <a:t> </a:t>
          </a:r>
          <a:r>
            <a:rPr lang="en-US" err="1"/>
            <a:t>thống</a:t>
          </a:r>
          <a:endParaRPr lang="en-US"/>
        </a:p>
      </dgm:t>
    </dgm:pt>
    <dgm:pt modelId="{0F40985E-01EE-2943-A01D-AC6BC5604E4E}" type="parTrans" cxnId="{9D948559-D7DF-AE49-86C7-953C3970A911}">
      <dgm:prSet/>
      <dgm:spPr/>
      <dgm:t>
        <a:bodyPr/>
        <a:lstStyle/>
        <a:p>
          <a:endParaRPr lang="en-US"/>
        </a:p>
      </dgm:t>
    </dgm:pt>
    <dgm:pt modelId="{7F167864-2BF0-3A49-B36D-2E994DBEAAE6}" type="sibTrans" cxnId="{9D948559-D7DF-AE49-86C7-953C3970A911}">
      <dgm:prSet/>
      <dgm:spPr/>
      <dgm:t>
        <a:bodyPr/>
        <a:lstStyle/>
        <a:p>
          <a:endParaRPr lang="en-US"/>
        </a:p>
      </dgm:t>
    </dgm:pt>
    <dgm:pt modelId="{2E48A2E3-AFB5-3048-80D8-7EAA88AE23F8}" type="pres">
      <dgm:prSet presAssocID="{6CC4AA8E-BD0D-8F4F-BB03-B1E4F445ED07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6FAAA279-2F49-F64C-9CB6-D5A1F7C760CA}" type="pres">
      <dgm:prSet presAssocID="{65BC73E0-AE49-3C49-A60B-E615FD90037D}" presName="root1" presStyleCnt="0"/>
      <dgm:spPr/>
    </dgm:pt>
    <dgm:pt modelId="{0291E5E8-AB94-DB4E-BD59-6A9A6C8B59C3}" type="pres">
      <dgm:prSet presAssocID="{65BC73E0-AE49-3C49-A60B-E615FD90037D}" presName="LevelOneTextNode" presStyleLbl="node0" presStyleIdx="0" presStyleCnt="1">
        <dgm:presLayoutVars>
          <dgm:chPref val="3"/>
        </dgm:presLayoutVars>
      </dgm:prSet>
      <dgm:spPr/>
    </dgm:pt>
    <dgm:pt modelId="{4D4192AA-BB89-704C-A489-C6CFF30FFE17}" type="pres">
      <dgm:prSet presAssocID="{65BC73E0-AE49-3C49-A60B-E615FD90037D}" presName="level2hierChild" presStyleCnt="0"/>
      <dgm:spPr/>
    </dgm:pt>
    <dgm:pt modelId="{1B2615CE-95C1-CA4F-AD1A-B2D691AFD705}" type="pres">
      <dgm:prSet presAssocID="{AA6E93F6-9206-0640-A87C-68099E05963B}" presName="conn2-1" presStyleLbl="parChTrans1D2" presStyleIdx="0" presStyleCnt="4"/>
      <dgm:spPr/>
    </dgm:pt>
    <dgm:pt modelId="{4175FDBE-E48D-2E41-A38E-77AE9DFF96A2}" type="pres">
      <dgm:prSet presAssocID="{AA6E93F6-9206-0640-A87C-68099E05963B}" presName="connTx" presStyleLbl="parChTrans1D2" presStyleIdx="0" presStyleCnt="4"/>
      <dgm:spPr/>
    </dgm:pt>
    <dgm:pt modelId="{9EBE1729-0C5C-5642-A9FD-3D4623AE8F5E}" type="pres">
      <dgm:prSet presAssocID="{C935D59A-9EB8-2048-9388-28893F52B90A}" presName="root2" presStyleCnt="0"/>
      <dgm:spPr/>
    </dgm:pt>
    <dgm:pt modelId="{A87DCEEE-875A-7348-9369-3CB6F6F24CFE}" type="pres">
      <dgm:prSet presAssocID="{C935D59A-9EB8-2048-9388-28893F52B90A}" presName="LevelTwoTextNode" presStyleLbl="node2" presStyleIdx="0" presStyleCnt="4">
        <dgm:presLayoutVars>
          <dgm:chPref val="3"/>
        </dgm:presLayoutVars>
      </dgm:prSet>
      <dgm:spPr/>
    </dgm:pt>
    <dgm:pt modelId="{5082505C-4FFD-204B-93DB-B9BD03EEE07B}" type="pres">
      <dgm:prSet presAssocID="{C935D59A-9EB8-2048-9388-28893F52B90A}" presName="level3hierChild" presStyleCnt="0"/>
      <dgm:spPr/>
    </dgm:pt>
    <dgm:pt modelId="{01041489-4CFC-C148-9165-50DEED81D416}" type="pres">
      <dgm:prSet presAssocID="{7EB9972A-0E8D-084D-BF6D-542546600D5E}" presName="conn2-1" presStyleLbl="parChTrans1D2" presStyleIdx="1" presStyleCnt="4"/>
      <dgm:spPr/>
    </dgm:pt>
    <dgm:pt modelId="{85280F8F-E45F-214C-AE55-3CF6AB121A64}" type="pres">
      <dgm:prSet presAssocID="{7EB9972A-0E8D-084D-BF6D-542546600D5E}" presName="connTx" presStyleLbl="parChTrans1D2" presStyleIdx="1" presStyleCnt="4"/>
      <dgm:spPr/>
    </dgm:pt>
    <dgm:pt modelId="{24400322-D7A9-9643-A746-1F515B39C268}" type="pres">
      <dgm:prSet presAssocID="{4E39AF19-4193-F84E-8C8D-53894FCF2EF2}" presName="root2" presStyleCnt="0"/>
      <dgm:spPr/>
    </dgm:pt>
    <dgm:pt modelId="{536F515C-2AF1-AE42-8DEA-22EF8E264492}" type="pres">
      <dgm:prSet presAssocID="{4E39AF19-4193-F84E-8C8D-53894FCF2EF2}" presName="LevelTwoTextNode" presStyleLbl="node2" presStyleIdx="1" presStyleCnt="4">
        <dgm:presLayoutVars>
          <dgm:chPref val="3"/>
        </dgm:presLayoutVars>
      </dgm:prSet>
      <dgm:spPr/>
    </dgm:pt>
    <dgm:pt modelId="{7A8BFF36-4A4A-A44A-992C-4AFCD373B83E}" type="pres">
      <dgm:prSet presAssocID="{4E39AF19-4193-F84E-8C8D-53894FCF2EF2}" presName="level3hierChild" presStyleCnt="0"/>
      <dgm:spPr/>
    </dgm:pt>
    <dgm:pt modelId="{864A65BE-8E8B-3144-9427-CFAB546C213F}" type="pres">
      <dgm:prSet presAssocID="{38AA4FF7-E941-2340-8C11-79FE81CEBCDF}" presName="conn2-1" presStyleLbl="parChTrans1D2" presStyleIdx="2" presStyleCnt="4"/>
      <dgm:spPr/>
    </dgm:pt>
    <dgm:pt modelId="{FB931FB0-CDA2-B447-BDFC-F6BFE0D57F5A}" type="pres">
      <dgm:prSet presAssocID="{38AA4FF7-E941-2340-8C11-79FE81CEBCDF}" presName="connTx" presStyleLbl="parChTrans1D2" presStyleIdx="2" presStyleCnt="4"/>
      <dgm:spPr/>
    </dgm:pt>
    <dgm:pt modelId="{4063BCC8-4424-C447-BE45-F38E343F0DC8}" type="pres">
      <dgm:prSet presAssocID="{6A1ED52B-09EB-C64B-B58C-08491F17995E}" presName="root2" presStyleCnt="0"/>
      <dgm:spPr/>
    </dgm:pt>
    <dgm:pt modelId="{FC254E64-4269-E849-AEF1-7104BA1C1BA6}" type="pres">
      <dgm:prSet presAssocID="{6A1ED52B-09EB-C64B-B58C-08491F17995E}" presName="LevelTwoTextNode" presStyleLbl="node2" presStyleIdx="2" presStyleCnt="4">
        <dgm:presLayoutVars>
          <dgm:chPref val="3"/>
        </dgm:presLayoutVars>
      </dgm:prSet>
      <dgm:spPr/>
    </dgm:pt>
    <dgm:pt modelId="{52A2A3D8-7241-7C4B-9431-F706D8345CE5}" type="pres">
      <dgm:prSet presAssocID="{6A1ED52B-09EB-C64B-B58C-08491F17995E}" presName="level3hierChild" presStyleCnt="0"/>
      <dgm:spPr/>
    </dgm:pt>
    <dgm:pt modelId="{ABF0A5C1-2A8A-2548-B421-D8545F57FDAB}" type="pres">
      <dgm:prSet presAssocID="{0F40985E-01EE-2943-A01D-AC6BC5604E4E}" presName="conn2-1" presStyleLbl="parChTrans1D2" presStyleIdx="3" presStyleCnt="4"/>
      <dgm:spPr/>
    </dgm:pt>
    <dgm:pt modelId="{D5100D40-468D-F94F-A94C-F554705F970C}" type="pres">
      <dgm:prSet presAssocID="{0F40985E-01EE-2943-A01D-AC6BC5604E4E}" presName="connTx" presStyleLbl="parChTrans1D2" presStyleIdx="3" presStyleCnt="4"/>
      <dgm:spPr/>
    </dgm:pt>
    <dgm:pt modelId="{C72BC3DA-F009-5545-ABF6-EE3E69380CDC}" type="pres">
      <dgm:prSet presAssocID="{7C590E63-7BC5-1A40-9DBA-90FF9C5909D1}" presName="root2" presStyleCnt="0"/>
      <dgm:spPr/>
    </dgm:pt>
    <dgm:pt modelId="{D854032D-4DEB-2D4C-8B27-E964F0DA55CB}" type="pres">
      <dgm:prSet presAssocID="{7C590E63-7BC5-1A40-9DBA-90FF9C5909D1}" presName="LevelTwoTextNode" presStyleLbl="node2" presStyleIdx="3" presStyleCnt="4">
        <dgm:presLayoutVars>
          <dgm:chPref val="3"/>
        </dgm:presLayoutVars>
      </dgm:prSet>
      <dgm:spPr/>
    </dgm:pt>
    <dgm:pt modelId="{D6134571-2B98-DD47-846A-48592A19AAB8}" type="pres">
      <dgm:prSet presAssocID="{7C590E63-7BC5-1A40-9DBA-90FF9C5909D1}" presName="level3hierChild" presStyleCnt="0"/>
      <dgm:spPr/>
    </dgm:pt>
  </dgm:ptLst>
  <dgm:cxnLst>
    <dgm:cxn modelId="{6980811E-2B61-8943-9FFD-9C2E34D643A6}" type="presOf" srcId="{7EB9972A-0E8D-084D-BF6D-542546600D5E}" destId="{01041489-4CFC-C148-9165-50DEED81D416}" srcOrd="0" destOrd="0" presId="urn:microsoft.com/office/officeart/2008/layout/HorizontalMultiLevelHierarchy"/>
    <dgm:cxn modelId="{1BA5B427-8C60-0A43-8F49-9AC71DD6C3D7}" srcId="{65BC73E0-AE49-3C49-A60B-E615FD90037D}" destId="{6A1ED52B-09EB-C64B-B58C-08491F17995E}" srcOrd="2" destOrd="0" parTransId="{38AA4FF7-E941-2340-8C11-79FE81CEBCDF}" sibTransId="{93B4CC75-741D-4045-8E71-F27DA7258646}"/>
    <dgm:cxn modelId="{65F4EA32-C6C2-554E-84BE-8C77A138C4F7}" type="presOf" srcId="{38AA4FF7-E941-2340-8C11-79FE81CEBCDF}" destId="{FB931FB0-CDA2-B447-BDFC-F6BFE0D57F5A}" srcOrd="1" destOrd="0" presId="urn:microsoft.com/office/officeart/2008/layout/HorizontalMultiLevelHierarchy"/>
    <dgm:cxn modelId="{3C6FC271-DCE2-A443-97F1-142C1C99F947}" type="presOf" srcId="{38AA4FF7-E941-2340-8C11-79FE81CEBCDF}" destId="{864A65BE-8E8B-3144-9427-CFAB546C213F}" srcOrd="0" destOrd="0" presId="urn:microsoft.com/office/officeart/2008/layout/HorizontalMultiLevelHierarchy"/>
    <dgm:cxn modelId="{A1C9F575-157D-BA4A-AC58-A4D59474C80E}" type="presOf" srcId="{0F40985E-01EE-2943-A01D-AC6BC5604E4E}" destId="{D5100D40-468D-F94F-A94C-F554705F970C}" srcOrd="1" destOrd="0" presId="urn:microsoft.com/office/officeart/2008/layout/HorizontalMultiLevelHierarchy"/>
    <dgm:cxn modelId="{4F303678-A97E-9B41-883B-2B61012624D4}" type="presOf" srcId="{6A1ED52B-09EB-C64B-B58C-08491F17995E}" destId="{FC254E64-4269-E849-AEF1-7104BA1C1BA6}" srcOrd="0" destOrd="0" presId="urn:microsoft.com/office/officeart/2008/layout/HorizontalMultiLevelHierarchy"/>
    <dgm:cxn modelId="{9D948559-D7DF-AE49-86C7-953C3970A911}" srcId="{65BC73E0-AE49-3C49-A60B-E615FD90037D}" destId="{7C590E63-7BC5-1A40-9DBA-90FF9C5909D1}" srcOrd="3" destOrd="0" parTransId="{0F40985E-01EE-2943-A01D-AC6BC5604E4E}" sibTransId="{7F167864-2BF0-3A49-B36D-2E994DBEAAE6}"/>
    <dgm:cxn modelId="{9D36F87E-A512-6B49-9CB1-CECC8C689F99}" type="presOf" srcId="{65BC73E0-AE49-3C49-A60B-E615FD90037D}" destId="{0291E5E8-AB94-DB4E-BD59-6A9A6C8B59C3}" srcOrd="0" destOrd="0" presId="urn:microsoft.com/office/officeart/2008/layout/HorizontalMultiLevelHierarchy"/>
    <dgm:cxn modelId="{5A304087-B0DB-0C4F-A7EB-BB7A770E9405}" type="presOf" srcId="{C935D59A-9EB8-2048-9388-28893F52B90A}" destId="{A87DCEEE-875A-7348-9369-3CB6F6F24CFE}" srcOrd="0" destOrd="0" presId="urn:microsoft.com/office/officeart/2008/layout/HorizontalMultiLevelHierarchy"/>
    <dgm:cxn modelId="{D36A1AB3-84FD-9F4C-9FEA-B16C0FBB5C13}" srcId="{65BC73E0-AE49-3C49-A60B-E615FD90037D}" destId="{C935D59A-9EB8-2048-9388-28893F52B90A}" srcOrd="0" destOrd="0" parTransId="{AA6E93F6-9206-0640-A87C-68099E05963B}" sibTransId="{B9D8DD87-9ABD-7840-94F5-69499221D421}"/>
    <dgm:cxn modelId="{F2BA86B4-B1C4-E040-819B-CC57E6ADC344}" type="presOf" srcId="{AA6E93F6-9206-0640-A87C-68099E05963B}" destId="{4175FDBE-E48D-2E41-A38E-77AE9DFF96A2}" srcOrd="1" destOrd="0" presId="urn:microsoft.com/office/officeart/2008/layout/HorizontalMultiLevelHierarchy"/>
    <dgm:cxn modelId="{B00011CD-7D2C-F848-84B7-58006C45A6D8}" type="presOf" srcId="{4E39AF19-4193-F84E-8C8D-53894FCF2EF2}" destId="{536F515C-2AF1-AE42-8DEA-22EF8E264492}" srcOrd="0" destOrd="0" presId="urn:microsoft.com/office/officeart/2008/layout/HorizontalMultiLevelHierarchy"/>
    <dgm:cxn modelId="{33080BD2-32E4-2D4A-A845-74D79A313CA9}" type="presOf" srcId="{7C590E63-7BC5-1A40-9DBA-90FF9C5909D1}" destId="{D854032D-4DEB-2D4C-8B27-E964F0DA55CB}" srcOrd="0" destOrd="0" presId="urn:microsoft.com/office/officeart/2008/layout/HorizontalMultiLevelHierarchy"/>
    <dgm:cxn modelId="{8EE2BEE3-7681-CB42-88BC-3B9D1BF916EB}" srcId="{65BC73E0-AE49-3C49-A60B-E615FD90037D}" destId="{4E39AF19-4193-F84E-8C8D-53894FCF2EF2}" srcOrd="1" destOrd="0" parTransId="{7EB9972A-0E8D-084D-BF6D-542546600D5E}" sibTransId="{71D8D8CE-A124-FE4C-8CD0-9313FB3D4006}"/>
    <dgm:cxn modelId="{3DBEE4E3-ADF1-8F44-AFA6-D0C44C11B54C}" srcId="{6CC4AA8E-BD0D-8F4F-BB03-B1E4F445ED07}" destId="{65BC73E0-AE49-3C49-A60B-E615FD90037D}" srcOrd="0" destOrd="0" parTransId="{35307762-816F-344E-A8D0-FDFE4C0B4E00}" sibTransId="{010DFC2D-719F-ED45-805C-F692F761BCE5}"/>
    <dgm:cxn modelId="{216F79EC-6EFF-E14D-85C5-BE48AA2A76F0}" type="presOf" srcId="{7EB9972A-0E8D-084D-BF6D-542546600D5E}" destId="{85280F8F-E45F-214C-AE55-3CF6AB121A64}" srcOrd="1" destOrd="0" presId="urn:microsoft.com/office/officeart/2008/layout/HorizontalMultiLevelHierarchy"/>
    <dgm:cxn modelId="{0104E3F1-B88C-BA4C-979B-4CB3ECCF6A03}" type="presOf" srcId="{0F40985E-01EE-2943-A01D-AC6BC5604E4E}" destId="{ABF0A5C1-2A8A-2548-B421-D8545F57FDAB}" srcOrd="0" destOrd="0" presId="urn:microsoft.com/office/officeart/2008/layout/HorizontalMultiLevelHierarchy"/>
    <dgm:cxn modelId="{082262F3-3449-0E49-AF82-F903C1C5FC1E}" type="presOf" srcId="{6CC4AA8E-BD0D-8F4F-BB03-B1E4F445ED07}" destId="{2E48A2E3-AFB5-3048-80D8-7EAA88AE23F8}" srcOrd="0" destOrd="0" presId="urn:microsoft.com/office/officeart/2008/layout/HorizontalMultiLevelHierarchy"/>
    <dgm:cxn modelId="{1FB2ADFF-328E-2F46-B96F-1F00619C6C89}" type="presOf" srcId="{AA6E93F6-9206-0640-A87C-68099E05963B}" destId="{1B2615CE-95C1-CA4F-AD1A-B2D691AFD705}" srcOrd="0" destOrd="0" presId="urn:microsoft.com/office/officeart/2008/layout/HorizontalMultiLevelHierarchy"/>
    <dgm:cxn modelId="{4505ABF2-CCBF-0B45-A450-3B06441BCC69}" type="presParOf" srcId="{2E48A2E3-AFB5-3048-80D8-7EAA88AE23F8}" destId="{6FAAA279-2F49-F64C-9CB6-D5A1F7C760CA}" srcOrd="0" destOrd="0" presId="urn:microsoft.com/office/officeart/2008/layout/HorizontalMultiLevelHierarchy"/>
    <dgm:cxn modelId="{705BD1D2-FAE1-F040-AB59-4449598E6E09}" type="presParOf" srcId="{6FAAA279-2F49-F64C-9CB6-D5A1F7C760CA}" destId="{0291E5E8-AB94-DB4E-BD59-6A9A6C8B59C3}" srcOrd="0" destOrd="0" presId="urn:microsoft.com/office/officeart/2008/layout/HorizontalMultiLevelHierarchy"/>
    <dgm:cxn modelId="{F7CFC11F-EFA1-3A42-A88B-C68A374B9945}" type="presParOf" srcId="{6FAAA279-2F49-F64C-9CB6-D5A1F7C760CA}" destId="{4D4192AA-BB89-704C-A489-C6CFF30FFE17}" srcOrd="1" destOrd="0" presId="urn:microsoft.com/office/officeart/2008/layout/HorizontalMultiLevelHierarchy"/>
    <dgm:cxn modelId="{82FC43BC-A5B3-4744-A829-144DF736F75A}" type="presParOf" srcId="{4D4192AA-BB89-704C-A489-C6CFF30FFE17}" destId="{1B2615CE-95C1-CA4F-AD1A-B2D691AFD705}" srcOrd="0" destOrd="0" presId="urn:microsoft.com/office/officeart/2008/layout/HorizontalMultiLevelHierarchy"/>
    <dgm:cxn modelId="{F37F18EC-847E-5244-AEB8-3B1706F01D22}" type="presParOf" srcId="{1B2615CE-95C1-CA4F-AD1A-B2D691AFD705}" destId="{4175FDBE-E48D-2E41-A38E-77AE9DFF96A2}" srcOrd="0" destOrd="0" presId="urn:microsoft.com/office/officeart/2008/layout/HorizontalMultiLevelHierarchy"/>
    <dgm:cxn modelId="{45EEF040-5661-1B43-BA81-09ABE788B6C8}" type="presParOf" srcId="{4D4192AA-BB89-704C-A489-C6CFF30FFE17}" destId="{9EBE1729-0C5C-5642-A9FD-3D4623AE8F5E}" srcOrd="1" destOrd="0" presId="urn:microsoft.com/office/officeart/2008/layout/HorizontalMultiLevelHierarchy"/>
    <dgm:cxn modelId="{2D1DFBC8-D483-1742-8704-A907E9F7C6C4}" type="presParOf" srcId="{9EBE1729-0C5C-5642-A9FD-3D4623AE8F5E}" destId="{A87DCEEE-875A-7348-9369-3CB6F6F24CFE}" srcOrd="0" destOrd="0" presId="urn:microsoft.com/office/officeart/2008/layout/HorizontalMultiLevelHierarchy"/>
    <dgm:cxn modelId="{A11AC88C-1294-C243-88F4-816B6F34600E}" type="presParOf" srcId="{9EBE1729-0C5C-5642-A9FD-3D4623AE8F5E}" destId="{5082505C-4FFD-204B-93DB-B9BD03EEE07B}" srcOrd="1" destOrd="0" presId="urn:microsoft.com/office/officeart/2008/layout/HorizontalMultiLevelHierarchy"/>
    <dgm:cxn modelId="{0E6D5F74-D84E-FB45-BC68-872457A86C66}" type="presParOf" srcId="{4D4192AA-BB89-704C-A489-C6CFF30FFE17}" destId="{01041489-4CFC-C148-9165-50DEED81D416}" srcOrd="2" destOrd="0" presId="urn:microsoft.com/office/officeart/2008/layout/HorizontalMultiLevelHierarchy"/>
    <dgm:cxn modelId="{7B730C09-F710-784C-A781-ABACE544DFDF}" type="presParOf" srcId="{01041489-4CFC-C148-9165-50DEED81D416}" destId="{85280F8F-E45F-214C-AE55-3CF6AB121A64}" srcOrd="0" destOrd="0" presId="urn:microsoft.com/office/officeart/2008/layout/HorizontalMultiLevelHierarchy"/>
    <dgm:cxn modelId="{677F1EDB-BF20-EF45-808E-F44E8C38355A}" type="presParOf" srcId="{4D4192AA-BB89-704C-A489-C6CFF30FFE17}" destId="{24400322-D7A9-9643-A746-1F515B39C268}" srcOrd="3" destOrd="0" presId="urn:microsoft.com/office/officeart/2008/layout/HorizontalMultiLevelHierarchy"/>
    <dgm:cxn modelId="{F38CDCCC-8394-B749-AD6C-3C9B2CB8CB35}" type="presParOf" srcId="{24400322-D7A9-9643-A746-1F515B39C268}" destId="{536F515C-2AF1-AE42-8DEA-22EF8E264492}" srcOrd="0" destOrd="0" presId="urn:microsoft.com/office/officeart/2008/layout/HorizontalMultiLevelHierarchy"/>
    <dgm:cxn modelId="{6EB163EE-CB86-5048-BAC4-55B9B2CC38C2}" type="presParOf" srcId="{24400322-D7A9-9643-A746-1F515B39C268}" destId="{7A8BFF36-4A4A-A44A-992C-4AFCD373B83E}" srcOrd="1" destOrd="0" presId="urn:microsoft.com/office/officeart/2008/layout/HorizontalMultiLevelHierarchy"/>
    <dgm:cxn modelId="{C2B5B946-162F-4B4B-9A68-BDE527BC83CE}" type="presParOf" srcId="{4D4192AA-BB89-704C-A489-C6CFF30FFE17}" destId="{864A65BE-8E8B-3144-9427-CFAB546C213F}" srcOrd="4" destOrd="0" presId="urn:microsoft.com/office/officeart/2008/layout/HorizontalMultiLevelHierarchy"/>
    <dgm:cxn modelId="{A7F0DD23-449A-C047-A4D4-458089D90748}" type="presParOf" srcId="{864A65BE-8E8B-3144-9427-CFAB546C213F}" destId="{FB931FB0-CDA2-B447-BDFC-F6BFE0D57F5A}" srcOrd="0" destOrd="0" presId="urn:microsoft.com/office/officeart/2008/layout/HorizontalMultiLevelHierarchy"/>
    <dgm:cxn modelId="{7A94B003-CF23-AB4F-A0D2-33115C21CE0C}" type="presParOf" srcId="{4D4192AA-BB89-704C-A489-C6CFF30FFE17}" destId="{4063BCC8-4424-C447-BE45-F38E343F0DC8}" srcOrd="5" destOrd="0" presId="urn:microsoft.com/office/officeart/2008/layout/HorizontalMultiLevelHierarchy"/>
    <dgm:cxn modelId="{EB48B797-CCF0-CD42-8826-D06E7F0D4CED}" type="presParOf" srcId="{4063BCC8-4424-C447-BE45-F38E343F0DC8}" destId="{FC254E64-4269-E849-AEF1-7104BA1C1BA6}" srcOrd="0" destOrd="0" presId="urn:microsoft.com/office/officeart/2008/layout/HorizontalMultiLevelHierarchy"/>
    <dgm:cxn modelId="{E8A54E6F-531F-644F-85DA-19842AD9A6B9}" type="presParOf" srcId="{4063BCC8-4424-C447-BE45-F38E343F0DC8}" destId="{52A2A3D8-7241-7C4B-9431-F706D8345CE5}" srcOrd="1" destOrd="0" presId="urn:microsoft.com/office/officeart/2008/layout/HorizontalMultiLevelHierarchy"/>
    <dgm:cxn modelId="{A828A1BB-E342-5444-AB4F-E5B6C4FFE2A1}" type="presParOf" srcId="{4D4192AA-BB89-704C-A489-C6CFF30FFE17}" destId="{ABF0A5C1-2A8A-2548-B421-D8545F57FDAB}" srcOrd="6" destOrd="0" presId="urn:microsoft.com/office/officeart/2008/layout/HorizontalMultiLevelHierarchy"/>
    <dgm:cxn modelId="{7E0C0F70-6329-9F4C-A820-8D5BFCEAFE55}" type="presParOf" srcId="{ABF0A5C1-2A8A-2548-B421-D8545F57FDAB}" destId="{D5100D40-468D-F94F-A94C-F554705F970C}" srcOrd="0" destOrd="0" presId="urn:microsoft.com/office/officeart/2008/layout/HorizontalMultiLevelHierarchy"/>
    <dgm:cxn modelId="{5AA17FFC-8948-9B4A-8A86-08FE75969296}" type="presParOf" srcId="{4D4192AA-BB89-704C-A489-C6CFF30FFE17}" destId="{C72BC3DA-F009-5545-ABF6-EE3E69380CDC}" srcOrd="7" destOrd="0" presId="urn:microsoft.com/office/officeart/2008/layout/HorizontalMultiLevelHierarchy"/>
    <dgm:cxn modelId="{B7E8682F-9B04-034F-9F40-C8F437E325E2}" type="presParOf" srcId="{C72BC3DA-F009-5545-ABF6-EE3E69380CDC}" destId="{D854032D-4DEB-2D4C-8B27-E964F0DA55CB}" srcOrd="0" destOrd="0" presId="urn:microsoft.com/office/officeart/2008/layout/HorizontalMultiLevelHierarchy"/>
    <dgm:cxn modelId="{3ACFA0DF-6719-BA4C-8EE8-BE79DCBF4C6B}" type="presParOf" srcId="{C72BC3DA-F009-5545-ABF6-EE3E69380CDC}" destId="{D6134571-2B98-DD47-846A-48592A19AAB8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F0A5C1-2A8A-2548-B421-D8545F57FDAB}">
      <dsp:nvSpPr>
        <dsp:cNvPr id="0" name=""/>
        <dsp:cNvSpPr/>
      </dsp:nvSpPr>
      <dsp:spPr>
        <a:xfrm>
          <a:off x="3722753" y="2615170"/>
          <a:ext cx="651909" cy="18633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25954" y="0"/>
              </a:lnTo>
              <a:lnTo>
                <a:pt x="325954" y="1863308"/>
              </a:lnTo>
              <a:lnTo>
                <a:pt x="651909" y="1863308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3999356" y="3497472"/>
        <a:ext cx="98702" cy="98702"/>
      </dsp:txXfrm>
    </dsp:sp>
    <dsp:sp modelId="{864A65BE-8E8B-3144-9427-CFAB546C213F}">
      <dsp:nvSpPr>
        <dsp:cNvPr id="0" name=""/>
        <dsp:cNvSpPr/>
      </dsp:nvSpPr>
      <dsp:spPr>
        <a:xfrm>
          <a:off x="3722753" y="2615170"/>
          <a:ext cx="651909" cy="6211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25954" y="0"/>
              </a:lnTo>
              <a:lnTo>
                <a:pt x="325954" y="621102"/>
              </a:lnTo>
              <a:lnTo>
                <a:pt x="651909" y="621102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026197" y="2903210"/>
        <a:ext cx="45020" cy="45020"/>
      </dsp:txXfrm>
    </dsp:sp>
    <dsp:sp modelId="{01041489-4CFC-C148-9165-50DEED81D416}">
      <dsp:nvSpPr>
        <dsp:cNvPr id="0" name=""/>
        <dsp:cNvSpPr/>
      </dsp:nvSpPr>
      <dsp:spPr>
        <a:xfrm>
          <a:off x="3722753" y="1994067"/>
          <a:ext cx="651909" cy="621102"/>
        </a:xfrm>
        <a:custGeom>
          <a:avLst/>
          <a:gdLst/>
          <a:ahLst/>
          <a:cxnLst/>
          <a:rect l="0" t="0" r="0" b="0"/>
          <a:pathLst>
            <a:path>
              <a:moveTo>
                <a:pt x="0" y="621102"/>
              </a:moveTo>
              <a:lnTo>
                <a:pt x="325954" y="621102"/>
              </a:lnTo>
              <a:lnTo>
                <a:pt x="325954" y="0"/>
              </a:lnTo>
              <a:lnTo>
                <a:pt x="651909" y="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026197" y="2282108"/>
        <a:ext cx="45020" cy="45020"/>
      </dsp:txXfrm>
    </dsp:sp>
    <dsp:sp modelId="{1B2615CE-95C1-CA4F-AD1A-B2D691AFD705}">
      <dsp:nvSpPr>
        <dsp:cNvPr id="0" name=""/>
        <dsp:cNvSpPr/>
      </dsp:nvSpPr>
      <dsp:spPr>
        <a:xfrm>
          <a:off x="3722753" y="751861"/>
          <a:ext cx="651909" cy="1863308"/>
        </a:xfrm>
        <a:custGeom>
          <a:avLst/>
          <a:gdLst/>
          <a:ahLst/>
          <a:cxnLst/>
          <a:rect l="0" t="0" r="0" b="0"/>
          <a:pathLst>
            <a:path>
              <a:moveTo>
                <a:pt x="0" y="1863308"/>
              </a:moveTo>
              <a:lnTo>
                <a:pt x="325954" y="1863308"/>
              </a:lnTo>
              <a:lnTo>
                <a:pt x="325954" y="0"/>
              </a:lnTo>
              <a:lnTo>
                <a:pt x="651909" y="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3999356" y="1634164"/>
        <a:ext cx="98702" cy="98702"/>
      </dsp:txXfrm>
    </dsp:sp>
    <dsp:sp modelId="{0291E5E8-AB94-DB4E-BD59-6A9A6C8B59C3}">
      <dsp:nvSpPr>
        <dsp:cNvPr id="0" name=""/>
        <dsp:cNvSpPr/>
      </dsp:nvSpPr>
      <dsp:spPr>
        <a:xfrm rot="16200000">
          <a:off x="610701" y="2118287"/>
          <a:ext cx="5230340" cy="9937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err="1"/>
            <a:t>Nội</a:t>
          </a:r>
          <a:r>
            <a:rPr lang="en-US" sz="6500" kern="1200"/>
            <a:t> dung</a:t>
          </a:r>
        </a:p>
      </dsp:txBody>
      <dsp:txXfrm>
        <a:off x="610701" y="2118287"/>
        <a:ext cx="5230340" cy="993764"/>
      </dsp:txXfrm>
    </dsp:sp>
    <dsp:sp modelId="{A87DCEEE-875A-7348-9369-3CB6F6F24CFE}">
      <dsp:nvSpPr>
        <dsp:cNvPr id="0" name=""/>
        <dsp:cNvSpPr/>
      </dsp:nvSpPr>
      <dsp:spPr>
        <a:xfrm>
          <a:off x="4374663" y="254979"/>
          <a:ext cx="3259547" cy="9937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err="1"/>
            <a:t>Các</a:t>
          </a:r>
          <a:r>
            <a:rPr lang="en-US" sz="3400" kern="1200"/>
            <a:t> </a:t>
          </a:r>
          <a:r>
            <a:rPr lang="en-US" sz="3400" kern="1200" err="1"/>
            <a:t>thông</a:t>
          </a:r>
          <a:r>
            <a:rPr lang="en-US" sz="3400" kern="1200"/>
            <a:t> tin </a:t>
          </a:r>
          <a:r>
            <a:rPr lang="en-US" sz="3400" kern="1200" err="1"/>
            <a:t>về</a:t>
          </a:r>
          <a:r>
            <a:rPr lang="en-US" sz="3400" kern="1200"/>
            <a:t> </a:t>
          </a:r>
          <a:r>
            <a:rPr lang="en-US" sz="3400" kern="1200" err="1"/>
            <a:t>cấu</a:t>
          </a:r>
          <a:r>
            <a:rPr lang="en-US" sz="3400" kern="1200"/>
            <a:t> </a:t>
          </a:r>
          <a:r>
            <a:rPr lang="en-US" sz="3400" kern="1200" err="1"/>
            <a:t>hình</a:t>
          </a:r>
          <a:endParaRPr lang="en-US" sz="3400" kern="1200"/>
        </a:p>
      </dsp:txBody>
      <dsp:txXfrm>
        <a:off x="4374663" y="254979"/>
        <a:ext cx="3259547" cy="993764"/>
      </dsp:txXfrm>
    </dsp:sp>
    <dsp:sp modelId="{536F515C-2AF1-AE42-8DEA-22EF8E264492}">
      <dsp:nvSpPr>
        <dsp:cNvPr id="0" name=""/>
        <dsp:cNvSpPr/>
      </dsp:nvSpPr>
      <dsp:spPr>
        <a:xfrm>
          <a:off x="4374663" y="1497184"/>
          <a:ext cx="3259547" cy="9937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err="1"/>
            <a:t>Kiểm</a:t>
          </a:r>
          <a:r>
            <a:rPr lang="en-US" sz="3400" kern="1200"/>
            <a:t> </a:t>
          </a:r>
          <a:r>
            <a:rPr lang="en-US" sz="3400" kern="1200" err="1"/>
            <a:t>tra</a:t>
          </a:r>
          <a:r>
            <a:rPr lang="en-US" sz="3400" kern="1200"/>
            <a:t> </a:t>
          </a:r>
          <a:r>
            <a:rPr lang="en-US" sz="3400" kern="1200" err="1"/>
            <a:t>cấu</a:t>
          </a:r>
          <a:r>
            <a:rPr lang="en-US" sz="3400" kern="1200"/>
            <a:t> </a:t>
          </a:r>
          <a:r>
            <a:rPr lang="en-US" sz="3400" kern="1200" err="1"/>
            <a:t>hình</a:t>
          </a:r>
          <a:endParaRPr lang="en-US" sz="3400" kern="1200"/>
        </a:p>
      </dsp:txBody>
      <dsp:txXfrm>
        <a:off x="4374663" y="1497184"/>
        <a:ext cx="3259547" cy="993764"/>
      </dsp:txXfrm>
    </dsp:sp>
    <dsp:sp modelId="{FC254E64-4269-E849-AEF1-7104BA1C1BA6}">
      <dsp:nvSpPr>
        <dsp:cNvPr id="0" name=""/>
        <dsp:cNvSpPr/>
      </dsp:nvSpPr>
      <dsp:spPr>
        <a:xfrm>
          <a:off x="4374663" y="2739390"/>
          <a:ext cx="3259547" cy="9937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err="1"/>
            <a:t>Cấu</a:t>
          </a:r>
          <a:r>
            <a:rPr lang="en-US" sz="3400" kern="1200"/>
            <a:t> </a:t>
          </a:r>
          <a:r>
            <a:rPr lang="en-US" sz="3400" kern="1200" err="1"/>
            <a:t>hình</a:t>
          </a:r>
          <a:r>
            <a:rPr lang="en-US" sz="3400" kern="1200"/>
            <a:t> </a:t>
          </a:r>
          <a:r>
            <a:rPr lang="en-US" sz="3400" kern="1200" err="1"/>
            <a:t>bằng</a:t>
          </a:r>
          <a:r>
            <a:rPr lang="en-US" sz="3400" kern="1200"/>
            <a:t> </a:t>
          </a:r>
          <a:r>
            <a:rPr lang="en-US" sz="3400" kern="1200" err="1"/>
            <a:t>lệnh</a:t>
          </a:r>
          <a:endParaRPr lang="en-US" sz="3400" kern="1200"/>
        </a:p>
      </dsp:txBody>
      <dsp:txXfrm>
        <a:off x="4374663" y="2739390"/>
        <a:ext cx="3259547" cy="993764"/>
      </dsp:txXfrm>
    </dsp:sp>
    <dsp:sp modelId="{D854032D-4DEB-2D4C-8B27-E964F0DA55CB}">
      <dsp:nvSpPr>
        <dsp:cNvPr id="0" name=""/>
        <dsp:cNvSpPr/>
      </dsp:nvSpPr>
      <dsp:spPr>
        <a:xfrm>
          <a:off x="4374663" y="3981596"/>
          <a:ext cx="3259547" cy="9937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Sửa file </a:t>
          </a:r>
          <a:r>
            <a:rPr lang="en-US" sz="3400" kern="1200" err="1"/>
            <a:t>cấu</a:t>
          </a:r>
          <a:r>
            <a:rPr lang="en-US" sz="3400" kern="1200"/>
            <a:t> </a:t>
          </a:r>
          <a:r>
            <a:rPr lang="en-US" sz="3400" kern="1200" err="1"/>
            <a:t>hình</a:t>
          </a:r>
          <a:r>
            <a:rPr lang="en-US" sz="3400" kern="1200"/>
            <a:t> </a:t>
          </a:r>
          <a:r>
            <a:rPr lang="en-US" sz="3400" kern="1200" err="1"/>
            <a:t>hệ</a:t>
          </a:r>
          <a:r>
            <a:rPr lang="en-US" sz="3400" kern="1200"/>
            <a:t> </a:t>
          </a:r>
          <a:r>
            <a:rPr lang="en-US" sz="3400" kern="1200" err="1"/>
            <a:t>thống</a:t>
          </a:r>
          <a:endParaRPr lang="en-US" sz="3400" kern="1200"/>
        </a:p>
      </dsp:txBody>
      <dsp:txXfrm>
        <a:off x="4374663" y="3981596"/>
        <a:ext cx="3259547" cy="9937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07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514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3771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503204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267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1656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1098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8432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0438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298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184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851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12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080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783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037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188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637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4/6/2022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230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  <p:sldLayoutId id="2147483772" r:id="rId12"/>
    <p:sldLayoutId id="2147483773" r:id="rId13"/>
    <p:sldLayoutId id="2147483774" r:id="rId14"/>
    <p:sldLayoutId id="2147483775" r:id="rId15"/>
    <p:sldLayoutId id="2147483776" r:id="rId16"/>
    <p:sldLayoutId id="2147483777" r:id="rId17"/>
    <p:sldLayoutId id="2147483778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mailto:netctl@ens33.service" TargetMode="Externa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5.tif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if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tiff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tif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oogle.com.vn/" TargetMode="Externa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emtek.com.vn/webmin-la-gi/" TargetMode="External"/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://www.webmin.com/download/rpm/webmin-current.rpm" TargetMode="External"/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961AB-49C3-1447-8A3B-2096CCA449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err="1"/>
              <a:t>CHương</a:t>
            </a:r>
            <a:r>
              <a:rPr lang="en-US"/>
              <a:t> 6: </a:t>
            </a:r>
            <a:r>
              <a:rPr lang="en-US" err="1"/>
              <a:t>Cấu</a:t>
            </a:r>
            <a:r>
              <a:rPr lang="en-US"/>
              <a:t> </a:t>
            </a:r>
            <a:r>
              <a:rPr lang="en-US" err="1"/>
              <a:t>hình</a:t>
            </a:r>
            <a:r>
              <a:rPr lang="en-US"/>
              <a:t> </a:t>
            </a:r>
            <a:r>
              <a:rPr lang="en-US" err="1"/>
              <a:t>hệ</a:t>
            </a:r>
            <a:r>
              <a:rPr lang="en-US"/>
              <a:t> </a:t>
            </a:r>
            <a:r>
              <a:rPr lang="en-US" err="1"/>
              <a:t>thống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C6DF70-20D0-5149-B530-8C15039B67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31161" y="1053392"/>
            <a:ext cx="3381982" cy="950507"/>
          </a:xfrm>
        </p:spPr>
        <p:txBody>
          <a:bodyPr>
            <a:normAutofit lnSpcReduction="10000"/>
          </a:bodyPr>
          <a:lstStyle/>
          <a:p>
            <a:r>
              <a:rPr lang="en-US">
                <a:solidFill>
                  <a:schemeClr val="tx1"/>
                </a:solidFill>
              </a:rPr>
              <a:t>LT: 1 </a:t>
            </a:r>
            <a:r>
              <a:rPr lang="en-US" err="1">
                <a:solidFill>
                  <a:schemeClr val="tx1"/>
                </a:solidFill>
              </a:rPr>
              <a:t>tiết</a:t>
            </a:r>
            <a:endParaRPr lang="en-US">
              <a:solidFill>
                <a:schemeClr val="tx1"/>
              </a:solidFill>
            </a:endParaRPr>
          </a:p>
          <a:p>
            <a:r>
              <a:rPr lang="en-US">
                <a:solidFill>
                  <a:schemeClr val="tx1"/>
                </a:solidFill>
              </a:rPr>
              <a:t>TH: 2 </a:t>
            </a:r>
            <a:r>
              <a:rPr lang="en-US" err="1">
                <a:solidFill>
                  <a:schemeClr val="tx1"/>
                </a:solidFill>
              </a:rPr>
              <a:t>Tiết</a:t>
            </a:r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5370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56695" y="981462"/>
            <a:ext cx="5453380" cy="452120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spcBef>
                <a:spcPts val="95"/>
              </a:spcBef>
              <a:tabLst>
                <a:tab pos="630555" algn="l"/>
              </a:tabLst>
            </a:pPr>
            <a:r>
              <a:rPr lang="vi-VN" sz="2800" spc="-5">
                <a:latin typeface="Carlito"/>
                <a:cs typeface="Carlito"/>
              </a:rPr>
              <a:t>2: </a:t>
            </a:r>
            <a:r>
              <a:rPr sz="2800" spc="-5" err="1">
                <a:latin typeface="Carlito"/>
                <a:cs typeface="Carlito"/>
              </a:rPr>
              <a:t>Kiểm</a:t>
            </a:r>
            <a:r>
              <a:rPr sz="2800" spc="-5">
                <a:latin typeface="Carlito"/>
                <a:cs typeface="Carlito"/>
              </a:rPr>
              <a:t> </a:t>
            </a:r>
            <a:r>
              <a:rPr sz="2800" spc="-20">
                <a:latin typeface="Carlito"/>
                <a:cs typeface="Carlito"/>
              </a:rPr>
              <a:t>tra </a:t>
            </a:r>
            <a:r>
              <a:rPr sz="2800" spc="-40">
                <a:latin typeface="Carlito"/>
                <a:cs typeface="Carlito"/>
              </a:rPr>
              <a:t>kết </a:t>
            </a:r>
            <a:r>
              <a:rPr sz="2800" spc="-5">
                <a:latin typeface="Carlito"/>
                <a:cs typeface="Carlito"/>
              </a:rPr>
              <a:t>nối mạng </a:t>
            </a:r>
            <a:r>
              <a:rPr sz="2800" spc="-15">
                <a:latin typeface="Carlito"/>
                <a:cs typeface="Carlito"/>
              </a:rPr>
              <a:t>trên</a:t>
            </a:r>
            <a:r>
              <a:rPr sz="2800" spc="120">
                <a:latin typeface="Carlito"/>
                <a:cs typeface="Carlito"/>
              </a:rPr>
              <a:t> </a:t>
            </a:r>
            <a:r>
              <a:rPr sz="2800" spc="-5">
                <a:latin typeface="Carlito"/>
                <a:cs typeface="Carlito"/>
              </a:rPr>
              <a:t>Linux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1" i="0" kern="1200">
                <a:solidFill>
                  <a:srgbClr val="045C75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430"/>
              </a:lnSpc>
            </a:pPr>
            <a:fld id="{81D60167-4931-47E6-BA6A-407CBD079E47}" type="slidenum">
              <a:rPr lang="en-US" smtClean="0"/>
              <a:pPr marL="38100">
                <a:lnSpc>
                  <a:spcPts val="1430"/>
                </a:lnSpc>
              </a:pPr>
              <a:t>10</a:t>
            </a:fld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020507" y="3199076"/>
            <a:ext cx="4533987" cy="1717778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4965" indent="-342900">
              <a:spcBef>
                <a:spcPts val="675"/>
              </a:spcBef>
              <a:buClr>
                <a:srgbClr val="0AD0D9"/>
              </a:buClr>
              <a:buSzPct val="93750"/>
              <a:buFont typeface="Arial" panose="020B0604020202020204" pitchFamily="34" charset="0"/>
              <a:buChar char="•"/>
              <a:tabLst>
                <a:tab pos="285750" algn="l"/>
              </a:tabLst>
            </a:pPr>
            <a:r>
              <a:rPr sz="2400" spc="95" err="1">
                <a:latin typeface="Times New Roman"/>
                <a:cs typeface="Times New Roman"/>
              </a:rPr>
              <a:t>Thiết</a:t>
            </a:r>
            <a:r>
              <a:rPr sz="2400" spc="-70">
                <a:latin typeface="Times New Roman"/>
                <a:cs typeface="Times New Roman"/>
              </a:rPr>
              <a:t> </a:t>
            </a:r>
            <a:r>
              <a:rPr sz="2400" spc="75">
                <a:latin typeface="Times New Roman"/>
                <a:cs typeface="Times New Roman"/>
              </a:rPr>
              <a:t>lập</a:t>
            </a:r>
            <a:r>
              <a:rPr sz="2400" spc="-60">
                <a:latin typeface="Times New Roman"/>
                <a:cs typeface="Times New Roman"/>
              </a:rPr>
              <a:t> </a:t>
            </a:r>
            <a:r>
              <a:rPr sz="2400" spc="155">
                <a:latin typeface="Times New Roman"/>
                <a:cs typeface="Times New Roman"/>
              </a:rPr>
              <a:t>một</a:t>
            </a:r>
            <a:r>
              <a:rPr sz="2400" spc="-55">
                <a:latin typeface="Times New Roman"/>
                <a:cs typeface="Times New Roman"/>
              </a:rPr>
              <a:t> </a:t>
            </a:r>
            <a:r>
              <a:rPr sz="2400" spc="120">
                <a:latin typeface="Times New Roman"/>
                <a:cs typeface="Times New Roman"/>
              </a:rPr>
              <a:t>mạng</a:t>
            </a:r>
            <a:r>
              <a:rPr sz="2400" spc="-45">
                <a:latin typeface="Times New Roman"/>
                <a:cs typeface="Times New Roman"/>
              </a:rPr>
              <a:t> </a:t>
            </a:r>
            <a:r>
              <a:rPr sz="2400" spc="125">
                <a:latin typeface="Times New Roman"/>
                <a:cs typeface="Times New Roman"/>
              </a:rPr>
              <a:t>qua</a:t>
            </a:r>
            <a:r>
              <a:rPr sz="2400" spc="-65">
                <a:latin typeface="Times New Roman"/>
                <a:cs typeface="Times New Roman"/>
              </a:rPr>
              <a:t> </a:t>
            </a:r>
            <a:r>
              <a:rPr sz="2400" spc="114">
                <a:latin typeface="Times New Roman"/>
                <a:cs typeface="Times New Roman"/>
              </a:rPr>
              <a:t>Cáp/</a:t>
            </a:r>
            <a:r>
              <a:rPr sz="2400" spc="-40">
                <a:latin typeface="Times New Roman"/>
                <a:cs typeface="Times New Roman"/>
              </a:rPr>
              <a:t> </a:t>
            </a:r>
            <a:r>
              <a:rPr sz="2400" spc="35">
                <a:latin typeface="Times New Roman"/>
                <a:cs typeface="Times New Roman"/>
              </a:rPr>
              <a:t>WiFi</a:t>
            </a:r>
            <a:endParaRPr sz="2400">
              <a:latin typeface="Times New Roman"/>
              <a:cs typeface="Times New Roman"/>
            </a:endParaRPr>
          </a:p>
          <a:p>
            <a:pPr marL="354965" indent="-342900">
              <a:spcBef>
                <a:spcPts val="575"/>
              </a:spcBef>
              <a:buClr>
                <a:srgbClr val="0AD0D9"/>
              </a:buClr>
              <a:buSzPct val="93750"/>
              <a:buFont typeface="Arial" panose="020B0604020202020204" pitchFamily="34" charset="0"/>
              <a:buChar char="•"/>
              <a:tabLst>
                <a:tab pos="285750" algn="l"/>
              </a:tabLst>
            </a:pPr>
            <a:r>
              <a:rPr sz="2400" spc="40" err="1">
                <a:latin typeface="Times New Roman"/>
                <a:cs typeface="Times New Roman"/>
              </a:rPr>
              <a:t>Kiểm</a:t>
            </a:r>
            <a:r>
              <a:rPr sz="2400" spc="-75">
                <a:latin typeface="Times New Roman"/>
                <a:cs typeface="Times New Roman"/>
              </a:rPr>
              <a:t> </a:t>
            </a:r>
            <a:r>
              <a:rPr sz="2400" spc="114">
                <a:latin typeface="Times New Roman"/>
                <a:cs typeface="Times New Roman"/>
              </a:rPr>
              <a:t>tra</a:t>
            </a:r>
            <a:r>
              <a:rPr sz="2400" spc="-130">
                <a:latin typeface="Times New Roman"/>
                <a:cs typeface="Times New Roman"/>
              </a:rPr>
              <a:t> </a:t>
            </a:r>
            <a:r>
              <a:rPr sz="2400" spc="10">
                <a:latin typeface="Times New Roman"/>
                <a:cs typeface="Times New Roman"/>
              </a:rPr>
              <a:t>và</a:t>
            </a:r>
            <a:r>
              <a:rPr sz="2400" spc="-85">
                <a:latin typeface="Times New Roman"/>
                <a:cs typeface="Times New Roman"/>
              </a:rPr>
              <a:t> </a:t>
            </a:r>
            <a:r>
              <a:rPr sz="2400" spc="125">
                <a:latin typeface="Times New Roman"/>
                <a:cs typeface="Times New Roman"/>
              </a:rPr>
              <a:t>thiết</a:t>
            </a:r>
            <a:r>
              <a:rPr sz="2400" spc="-65">
                <a:latin typeface="Times New Roman"/>
                <a:cs typeface="Times New Roman"/>
              </a:rPr>
              <a:t> </a:t>
            </a:r>
            <a:r>
              <a:rPr sz="2400" spc="75">
                <a:latin typeface="Times New Roman"/>
                <a:cs typeface="Times New Roman"/>
              </a:rPr>
              <a:t>lập</a:t>
            </a:r>
            <a:r>
              <a:rPr sz="2400" spc="-65">
                <a:latin typeface="Times New Roman"/>
                <a:cs typeface="Times New Roman"/>
              </a:rPr>
              <a:t> </a:t>
            </a:r>
            <a:r>
              <a:rPr sz="2400" spc="35">
                <a:latin typeface="Times New Roman"/>
                <a:cs typeface="Times New Roman"/>
              </a:rPr>
              <a:t>IP</a:t>
            </a:r>
            <a:r>
              <a:rPr sz="2400" spc="-55">
                <a:latin typeface="Times New Roman"/>
                <a:cs typeface="Times New Roman"/>
              </a:rPr>
              <a:t> </a:t>
            </a:r>
            <a:r>
              <a:rPr sz="2400" spc="60">
                <a:latin typeface="Times New Roman"/>
                <a:cs typeface="Times New Roman"/>
              </a:rPr>
              <a:t>Address</a:t>
            </a:r>
            <a:endParaRPr sz="2400">
              <a:latin typeface="Times New Roman"/>
              <a:cs typeface="Times New Roman"/>
            </a:endParaRPr>
          </a:p>
          <a:p>
            <a:pPr marL="354965" indent="-342900">
              <a:spcBef>
                <a:spcPts val="575"/>
              </a:spcBef>
              <a:buClr>
                <a:srgbClr val="0AD0D9"/>
              </a:buClr>
              <a:buSzPct val="93750"/>
              <a:buFont typeface="Arial" panose="020B0604020202020204" pitchFamily="34" charset="0"/>
              <a:buChar char="•"/>
              <a:tabLst>
                <a:tab pos="285750" algn="l"/>
              </a:tabLst>
            </a:pPr>
            <a:r>
              <a:rPr sz="2400" spc="25" err="1">
                <a:latin typeface="Times New Roman"/>
                <a:cs typeface="Times New Roman"/>
              </a:rPr>
              <a:t>Các</a:t>
            </a:r>
            <a:r>
              <a:rPr sz="2400" spc="-55">
                <a:latin typeface="Times New Roman"/>
                <a:cs typeface="Times New Roman"/>
              </a:rPr>
              <a:t> </a:t>
            </a:r>
            <a:r>
              <a:rPr sz="2400" spc="100">
                <a:latin typeface="Times New Roman"/>
                <a:cs typeface="Times New Roman"/>
              </a:rPr>
              <a:t>kết</a:t>
            </a:r>
            <a:r>
              <a:rPr sz="2400" spc="-65">
                <a:latin typeface="Times New Roman"/>
                <a:cs typeface="Times New Roman"/>
              </a:rPr>
              <a:t> </a:t>
            </a:r>
            <a:r>
              <a:rPr sz="2400" spc="100">
                <a:latin typeface="Times New Roman"/>
                <a:cs typeface="Times New Roman"/>
              </a:rPr>
              <a:t>nối</a:t>
            </a:r>
            <a:r>
              <a:rPr sz="2400" spc="5">
                <a:latin typeface="Times New Roman"/>
                <a:cs typeface="Times New Roman"/>
              </a:rPr>
              <a:t> </a:t>
            </a:r>
            <a:r>
              <a:rPr sz="2400" spc="125">
                <a:latin typeface="Times New Roman"/>
                <a:cs typeface="Times New Roman"/>
              </a:rPr>
              <a:t>mạng</a:t>
            </a:r>
            <a:r>
              <a:rPr sz="2400" spc="-65">
                <a:latin typeface="Times New Roman"/>
                <a:cs typeface="Times New Roman"/>
              </a:rPr>
              <a:t> </a:t>
            </a:r>
            <a:r>
              <a:rPr sz="2400" spc="80">
                <a:latin typeface="Times New Roman"/>
                <a:cs typeface="Times New Roman"/>
              </a:rPr>
              <a:t>cục</a:t>
            </a:r>
            <a:r>
              <a:rPr sz="2400" spc="-55">
                <a:latin typeface="Times New Roman"/>
                <a:cs typeface="Times New Roman"/>
              </a:rPr>
              <a:t> </a:t>
            </a:r>
            <a:r>
              <a:rPr sz="2400" spc="114">
                <a:latin typeface="Times New Roman"/>
                <a:cs typeface="Times New Roman"/>
              </a:rPr>
              <a:t>bộ</a:t>
            </a:r>
            <a:r>
              <a:rPr sz="2400" spc="-60">
                <a:latin typeface="Times New Roman"/>
                <a:cs typeface="Times New Roman"/>
              </a:rPr>
              <a:t> </a:t>
            </a:r>
            <a:r>
              <a:rPr sz="2400" spc="5">
                <a:latin typeface="Times New Roman"/>
                <a:cs typeface="Times New Roman"/>
              </a:rPr>
              <a:t>(LAN)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719864" y="2426816"/>
            <a:ext cx="5920902" cy="388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23269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5400" y="1611865"/>
            <a:ext cx="4091940" cy="452120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spcBef>
                <a:spcPts val="95"/>
              </a:spcBef>
            </a:pPr>
            <a:r>
              <a:rPr sz="2800" spc="-10" dirty="0" err="1">
                <a:latin typeface="Carlito"/>
                <a:cs typeface="Carlito"/>
              </a:rPr>
              <a:t>Thiết</a:t>
            </a:r>
            <a:r>
              <a:rPr sz="2800" spc="-10" dirty="0">
                <a:latin typeface="Carlito"/>
                <a:cs typeface="Carlito"/>
              </a:rPr>
              <a:t> </a:t>
            </a:r>
            <a:r>
              <a:rPr sz="2800" spc="-5" dirty="0" err="1">
                <a:latin typeface="Carlito"/>
                <a:cs typeface="Carlito"/>
              </a:rPr>
              <a:t>lập</a:t>
            </a:r>
            <a:r>
              <a:rPr sz="2800" spc="-5" dirty="0">
                <a:latin typeface="Carlito"/>
                <a:cs typeface="Carlito"/>
              </a:rPr>
              <a:t> </a:t>
            </a:r>
            <a:r>
              <a:rPr sz="2800" spc="-5" dirty="0" err="1">
                <a:latin typeface="Carlito"/>
                <a:cs typeface="Carlito"/>
              </a:rPr>
              <a:t>một</a:t>
            </a:r>
            <a:r>
              <a:rPr sz="2800" spc="-5" dirty="0">
                <a:latin typeface="Carlito"/>
                <a:cs typeface="Carlito"/>
              </a:rPr>
              <a:t> </a:t>
            </a:r>
            <a:r>
              <a:rPr sz="2800" spc="-5" dirty="0" err="1">
                <a:latin typeface="Carlito"/>
                <a:cs typeface="Carlito"/>
              </a:rPr>
              <a:t>mạng</a:t>
            </a:r>
            <a:r>
              <a:rPr sz="2800" spc="-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qua</a:t>
            </a:r>
            <a:r>
              <a:rPr sz="2800" spc="5" dirty="0">
                <a:latin typeface="Carlito"/>
                <a:cs typeface="Carlito"/>
              </a:rPr>
              <a:t> </a:t>
            </a:r>
            <a:r>
              <a:rPr sz="2800" spc="-10" dirty="0" err="1">
                <a:latin typeface="Carlito"/>
                <a:cs typeface="Carlito"/>
              </a:rPr>
              <a:t>Cáp</a:t>
            </a:r>
            <a:endParaRPr sz="2800" dirty="0" err="1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1" i="0" kern="1200">
                <a:solidFill>
                  <a:srgbClr val="045C75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430"/>
              </a:lnSpc>
            </a:pPr>
            <a:fld id="{81D60167-4931-47E6-BA6A-407CBD079E47}" type="slidenum">
              <a:rPr lang="en-US" dirty="0" smtClean="0"/>
              <a:pPr marL="38100">
                <a:lnSpc>
                  <a:spcPts val="1430"/>
                </a:lnSpc>
              </a:pPr>
              <a:t>11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59093" y="2550344"/>
            <a:ext cx="3686810" cy="3441968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54965" indent="-342900">
              <a:spcBef>
                <a:spcPts val="700"/>
              </a:spcBef>
              <a:buClr>
                <a:srgbClr val="0AD0D9"/>
              </a:buClr>
              <a:buSzPct val="93750"/>
              <a:buFont typeface="Arial" panose="020B0604020202020204" pitchFamily="34" charset="0"/>
              <a:buChar char="•"/>
              <a:tabLst>
                <a:tab pos="285750" algn="l"/>
              </a:tabLst>
            </a:pPr>
            <a:r>
              <a:rPr sz="2400" spc="45" dirty="0">
                <a:latin typeface="Times New Roman"/>
                <a:cs typeface="Times New Roman"/>
              </a:rPr>
              <a:t>Driver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spc="45" dirty="0">
                <a:latin typeface="Times New Roman"/>
                <a:cs typeface="Times New Roman"/>
              </a:rPr>
              <a:t>Card:</a:t>
            </a:r>
            <a:endParaRPr sz="2400">
              <a:latin typeface="Times New Roman"/>
              <a:cs typeface="Times New Roman"/>
            </a:endParaRPr>
          </a:p>
          <a:p>
            <a:pPr marL="748030" lvl="1" indent="-342900">
              <a:spcBef>
                <a:spcPts val="550"/>
              </a:spcBef>
              <a:buClr>
                <a:srgbClr val="0E6EC5"/>
              </a:buClr>
              <a:buSzPct val="84090"/>
              <a:buFont typeface="Arial" panose="020B0604020202020204" pitchFamily="34" charset="0"/>
              <a:buChar char="•"/>
              <a:tabLst>
                <a:tab pos="653415" algn="l"/>
              </a:tabLst>
            </a:pPr>
            <a:r>
              <a:rPr sz="2200" spc="40" dirty="0">
                <a:latin typeface="Times New Roman"/>
                <a:cs typeface="Times New Roman"/>
              </a:rPr>
              <a:t>Driver</a:t>
            </a:r>
            <a:r>
              <a:rPr sz="2200" spc="-105" dirty="0">
                <a:latin typeface="Times New Roman"/>
                <a:cs typeface="Times New Roman"/>
              </a:rPr>
              <a:t> </a:t>
            </a:r>
            <a:r>
              <a:rPr sz="2200" spc="200" dirty="0" err="1">
                <a:latin typeface="Times New Roman"/>
                <a:cs typeface="Times New Roman"/>
              </a:rPr>
              <a:t>tự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145" dirty="0" err="1">
                <a:latin typeface="Times New Roman"/>
                <a:cs typeface="Times New Roman"/>
              </a:rPr>
              <a:t>nhận</a:t>
            </a:r>
            <a:r>
              <a:rPr sz="2200" spc="-110" dirty="0">
                <a:latin typeface="Times New Roman"/>
                <a:cs typeface="Times New Roman"/>
              </a:rPr>
              <a:t> </a:t>
            </a:r>
            <a:r>
              <a:rPr sz="2200" spc="100" dirty="0" err="1">
                <a:latin typeface="Times New Roman"/>
                <a:cs typeface="Times New Roman"/>
              </a:rPr>
              <a:t>diện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25" dirty="0" err="1">
                <a:latin typeface="Times New Roman"/>
                <a:cs typeface="Times New Roman"/>
              </a:rPr>
              <a:t>hoặc</a:t>
            </a:r>
            <a:r>
              <a:rPr lang="vi-VN" sz="2200" dirty="0">
                <a:latin typeface="Times New Roman"/>
                <a:cs typeface="Times New Roman"/>
              </a:rPr>
              <a:t> </a:t>
            </a:r>
            <a:r>
              <a:rPr sz="2200" spc="35" dirty="0" err="1">
                <a:latin typeface="Times New Roman"/>
                <a:cs typeface="Times New Roman"/>
              </a:rPr>
              <a:t>cài</a:t>
            </a:r>
            <a:r>
              <a:rPr sz="2200" spc="35" dirty="0">
                <a:latin typeface="Times New Roman"/>
                <a:cs typeface="Times New Roman"/>
              </a:rPr>
              <a:t> </a:t>
            </a:r>
            <a:r>
              <a:rPr sz="2200" spc="125" dirty="0" err="1">
                <a:latin typeface="Times New Roman"/>
                <a:cs typeface="Times New Roman"/>
              </a:rPr>
              <a:t>đặt</a:t>
            </a:r>
            <a:r>
              <a:rPr sz="2200" spc="125" dirty="0">
                <a:latin typeface="Times New Roman"/>
                <a:cs typeface="Times New Roman"/>
              </a:rPr>
              <a:t> </a:t>
            </a:r>
            <a:r>
              <a:rPr sz="2200" spc="160" dirty="0" err="1">
                <a:latin typeface="Times New Roman"/>
                <a:cs typeface="Times New Roman"/>
              </a:rPr>
              <a:t>thủ</a:t>
            </a:r>
            <a:r>
              <a:rPr sz="2200" spc="-395" dirty="0">
                <a:latin typeface="Times New Roman"/>
                <a:cs typeface="Times New Roman"/>
              </a:rPr>
              <a:t> </a:t>
            </a:r>
            <a:r>
              <a:rPr sz="2200" spc="65" dirty="0" err="1">
                <a:latin typeface="Times New Roman"/>
                <a:cs typeface="Times New Roman"/>
              </a:rPr>
              <a:t>công</a:t>
            </a:r>
            <a:endParaRPr sz="2200">
              <a:latin typeface="Times New Roman"/>
              <a:cs typeface="Times New Roman"/>
            </a:endParaRPr>
          </a:p>
          <a:p>
            <a:pPr marL="748665" marR="498475" lvl="1" indent="-342900">
              <a:spcBef>
                <a:spcPts val="530"/>
              </a:spcBef>
              <a:buClr>
                <a:srgbClr val="0E6EC5"/>
              </a:buClr>
              <a:buSzPct val="84090"/>
              <a:buFont typeface="Arial" panose="020B0604020202020204" pitchFamily="34" charset="0"/>
              <a:buChar char="•"/>
              <a:tabLst>
                <a:tab pos="653415" algn="l"/>
              </a:tabLst>
            </a:pPr>
            <a:r>
              <a:rPr sz="2200" spc="85" dirty="0">
                <a:latin typeface="Times New Roman"/>
                <a:cs typeface="Times New Roman"/>
              </a:rPr>
              <a:t>Name </a:t>
            </a:r>
            <a:r>
              <a:rPr sz="2200" spc="65" dirty="0">
                <a:latin typeface="Times New Roman"/>
                <a:cs typeface="Times New Roman"/>
              </a:rPr>
              <a:t>Network </a:t>
            </a:r>
            <a:r>
              <a:rPr sz="2200" spc="-35" dirty="0">
                <a:latin typeface="Times New Roman"/>
                <a:cs typeface="Times New Roman"/>
              </a:rPr>
              <a:t>Card:  </a:t>
            </a:r>
            <a:r>
              <a:rPr sz="2200" spc="100" dirty="0">
                <a:latin typeface="Times New Roman"/>
                <a:cs typeface="Times New Roman"/>
              </a:rPr>
              <a:t>eth0,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spc="5" dirty="0">
                <a:latin typeface="Times New Roman"/>
                <a:cs typeface="Times New Roman"/>
              </a:rPr>
              <a:t>eth1,..</a:t>
            </a:r>
            <a:endParaRPr sz="2200">
              <a:latin typeface="Times New Roman"/>
              <a:cs typeface="Times New Roman"/>
            </a:endParaRPr>
          </a:p>
          <a:p>
            <a:pPr marL="354965" indent="-342900">
              <a:spcBef>
                <a:spcPts val="490"/>
              </a:spcBef>
              <a:buClr>
                <a:srgbClr val="0AD0D9"/>
              </a:buClr>
              <a:buSzPct val="95000"/>
              <a:buFont typeface="Arial" panose="020B0604020202020204" pitchFamily="34" charset="0"/>
              <a:buChar char="•"/>
              <a:tabLst>
                <a:tab pos="285115" algn="l"/>
                <a:tab pos="285750" algn="l"/>
              </a:tabLst>
            </a:pPr>
            <a:r>
              <a:rPr sz="2000" spc="20" dirty="0" err="1">
                <a:latin typeface="Times New Roman"/>
                <a:cs typeface="Times New Roman"/>
              </a:rPr>
              <a:t>Kết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spc="80" dirty="0" err="1">
                <a:latin typeface="Times New Roman"/>
                <a:cs typeface="Times New Roman"/>
              </a:rPr>
              <a:t>nối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spc="100" dirty="0">
                <a:latin typeface="Times New Roman"/>
                <a:cs typeface="Times New Roman"/>
              </a:rPr>
              <a:t>qua</a:t>
            </a:r>
            <a:r>
              <a:rPr sz="2000" spc="-105" dirty="0">
                <a:latin typeface="Times New Roman"/>
                <a:cs typeface="Times New Roman"/>
              </a:rPr>
              <a:t> </a:t>
            </a:r>
            <a:r>
              <a:rPr sz="2000" spc="70" dirty="0" err="1">
                <a:latin typeface="Times New Roman"/>
                <a:cs typeface="Times New Roman"/>
              </a:rPr>
              <a:t>cáp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105" dirty="0" err="1">
                <a:latin typeface="Times New Roman"/>
                <a:cs typeface="Times New Roman"/>
              </a:rPr>
              <a:t>mạng</a:t>
            </a:r>
            <a:endParaRPr sz="2000">
              <a:latin typeface="Times New Roman"/>
              <a:cs typeface="Times New Roman"/>
            </a:endParaRPr>
          </a:p>
          <a:p>
            <a:pPr marL="354965" indent="-342900">
              <a:spcBef>
                <a:spcPts val="480"/>
              </a:spcBef>
              <a:buClr>
                <a:srgbClr val="0AD0D9"/>
              </a:buClr>
              <a:buSzPct val="95000"/>
              <a:buFont typeface="Arial" panose="020B0604020202020204" pitchFamily="34" charset="0"/>
              <a:buChar char="•"/>
              <a:tabLst>
                <a:tab pos="285115" algn="l"/>
                <a:tab pos="285750" algn="l"/>
              </a:tabLst>
            </a:pPr>
            <a:r>
              <a:rPr sz="2000" spc="50" dirty="0" err="1">
                <a:latin typeface="Times New Roman"/>
                <a:cs typeface="Times New Roman"/>
              </a:rPr>
              <a:t>Cáp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-50" dirty="0">
                <a:latin typeface="Times New Roman"/>
                <a:cs typeface="Times New Roman"/>
              </a:rPr>
              <a:t>RJ45, </a:t>
            </a:r>
            <a:r>
              <a:rPr sz="2000" spc="50" dirty="0" err="1">
                <a:latin typeface="Times New Roman"/>
                <a:cs typeface="Times New Roman"/>
              </a:rPr>
              <a:t>Cáp</a:t>
            </a:r>
            <a:r>
              <a:rPr sz="2000" spc="-160" dirty="0">
                <a:latin typeface="Times New Roman"/>
                <a:cs typeface="Times New Roman"/>
              </a:rPr>
              <a:t> </a:t>
            </a:r>
            <a:r>
              <a:rPr sz="2000" spc="105" dirty="0">
                <a:latin typeface="Times New Roman"/>
                <a:cs typeface="Times New Roman"/>
              </a:rPr>
              <a:t>Quang</a:t>
            </a:r>
            <a:endParaRPr sz="2000">
              <a:latin typeface="Times New Roman"/>
              <a:cs typeface="Times New Roman"/>
            </a:endParaRPr>
          </a:p>
          <a:p>
            <a:pPr marL="354965" indent="-342900">
              <a:spcBef>
                <a:spcPts val="480"/>
              </a:spcBef>
              <a:buClr>
                <a:srgbClr val="0AD0D9"/>
              </a:buClr>
              <a:buSzPct val="95000"/>
              <a:buFont typeface="Arial" panose="020B0604020202020204" pitchFamily="34" charset="0"/>
              <a:buChar char="•"/>
              <a:tabLst>
                <a:tab pos="285115" algn="l"/>
                <a:tab pos="285750" algn="l"/>
              </a:tabLst>
            </a:pPr>
            <a:r>
              <a:rPr sz="2000" spc="30" dirty="0" err="1">
                <a:latin typeface="Times New Roman"/>
                <a:cs typeface="Times New Roman"/>
              </a:rPr>
              <a:t>Kiểm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95" dirty="0" err="1">
                <a:latin typeface="Times New Roman"/>
                <a:cs typeface="Times New Roman"/>
              </a:rPr>
              <a:t>tra</a:t>
            </a:r>
            <a:r>
              <a:rPr sz="2000" spc="-85" dirty="0">
                <a:latin typeface="Times New Roman"/>
                <a:cs typeface="Times New Roman"/>
              </a:rPr>
              <a:t> </a:t>
            </a:r>
            <a:r>
              <a:rPr sz="2000" spc="105" dirty="0" err="1">
                <a:latin typeface="Times New Roman"/>
                <a:cs typeface="Times New Roman"/>
              </a:rPr>
              <a:t>thiết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spc="60" dirty="0" err="1">
                <a:latin typeface="Times New Roman"/>
                <a:cs typeface="Times New Roman"/>
              </a:rPr>
              <a:t>bị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80" dirty="0" err="1">
                <a:latin typeface="Times New Roman"/>
                <a:cs typeface="Times New Roman"/>
              </a:rPr>
              <a:t>kết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80" dirty="0" err="1">
                <a:latin typeface="Times New Roman"/>
                <a:cs typeface="Times New Roman"/>
              </a:rPr>
              <a:t>nối</a:t>
            </a:r>
            <a:endParaRPr sz="2000">
              <a:latin typeface="Times New Roman"/>
              <a:cs typeface="Times New Roman"/>
            </a:endParaRPr>
          </a:p>
          <a:p>
            <a:pPr marL="354965" indent="-342900">
              <a:spcBef>
                <a:spcPts val="480"/>
              </a:spcBef>
              <a:buClr>
                <a:srgbClr val="0AD0D9"/>
              </a:buClr>
              <a:buSzPct val="95000"/>
              <a:buFont typeface="Arial" panose="020B0604020202020204" pitchFamily="34" charset="0"/>
              <a:buChar char="•"/>
              <a:tabLst>
                <a:tab pos="285115" algn="l"/>
                <a:tab pos="285750" algn="l"/>
              </a:tabLst>
            </a:pPr>
            <a:r>
              <a:rPr sz="2000" spc="30" dirty="0" err="1">
                <a:latin typeface="Times New Roman"/>
                <a:cs typeface="Times New Roman"/>
              </a:rPr>
              <a:t>Kiểm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95" dirty="0" err="1">
                <a:latin typeface="Times New Roman"/>
                <a:cs typeface="Times New Roman"/>
              </a:rPr>
              <a:t>tra</a:t>
            </a:r>
            <a:r>
              <a:rPr sz="2000" spc="-110" dirty="0">
                <a:latin typeface="Times New Roman"/>
                <a:cs typeface="Times New Roman"/>
              </a:rPr>
              <a:t> </a:t>
            </a:r>
            <a:r>
              <a:rPr sz="2000" spc="70" dirty="0" err="1">
                <a:latin typeface="Times New Roman"/>
                <a:cs typeface="Times New Roman"/>
              </a:rPr>
              <a:t>cáp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80" dirty="0">
                <a:latin typeface="Times New Roman"/>
                <a:cs typeface="Times New Roman"/>
              </a:rPr>
              <a:t>(</a:t>
            </a:r>
            <a:r>
              <a:rPr sz="2000" spc="80" dirty="0" err="1">
                <a:latin typeface="Times New Roman"/>
                <a:cs typeface="Times New Roman"/>
              </a:rPr>
              <a:t>biểu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145" dirty="0" err="1">
                <a:latin typeface="Times New Roman"/>
                <a:cs typeface="Times New Roman"/>
              </a:rPr>
              <a:t>tượng</a:t>
            </a:r>
            <a:r>
              <a:rPr sz="2000" spc="145" dirty="0">
                <a:latin typeface="Times New Roman"/>
                <a:cs typeface="Times New Roman"/>
              </a:rPr>
              <a:t>)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638800" y="950068"/>
            <a:ext cx="5257800" cy="5181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586503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06233" y="570840"/>
            <a:ext cx="4186554" cy="452120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spcBef>
                <a:spcPts val="95"/>
              </a:spcBef>
            </a:pPr>
            <a:r>
              <a:rPr sz="2800" spc="-10" dirty="0" err="1">
                <a:latin typeface="Carlito"/>
                <a:cs typeface="Carlito"/>
              </a:rPr>
              <a:t>Thiết</a:t>
            </a:r>
            <a:r>
              <a:rPr sz="2800" spc="-10" dirty="0">
                <a:latin typeface="Carlito"/>
                <a:cs typeface="Carlito"/>
              </a:rPr>
              <a:t> </a:t>
            </a:r>
            <a:r>
              <a:rPr sz="2800" spc="-5" dirty="0" err="1">
                <a:latin typeface="Carlito"/>
                <a:cs typeface="Carlito"/>
              </a:rPr>
              <a:t>lập</a:t>
            </a:r>
            <a:r>
              <a:rPr sz="2800" spc="-5" dirty="0">
                <a:latin typeface="Carlito"/>
                <a:cs typeface="Carlito"/>
              </a:rPr>
              <a:t> </a:t>
            </a:r>
            <a:r>
              <a:rPr sz="2800" spc="-5" dirty="0" err="1">
                <a:latin typeface="Carlito"/>
                <a:cs typeface="Carlito"/>
              </a:rPr>
              <a:t>một</a:t>
            </a:r>
            <a:r>
              <a:rPr sz="2800" spc="-5" dirty="0">
                <a:latin typeface="Carlito"/>
                <a:cs typeface="Carlito"/>
              </a:rPr>
              <a:t> </a:t>
            </a:r>
            <a:r>
              <a:rPr sz="2800" spc="-5" dirty="0" err="1">
                <a:latin typeface="Carlito"/>
                <a:cs typeface="Carlito"/>
              </a:rPr>
              <a:t>mạng</a:t>
            </a:r>
            <a:r>
              <a:rPr sz="2800" spc="-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qua</a:t>
            </a:r>
            <a:r>
              <a:rPr sz="2800" dirty="0">
                <a:latin typeface="Carlito"/>
                <a:cs typeface="Carlito"/>
              </a:rPr>
              <a:t> </a:t>
            </a:r>
            <a:r>
              <a:rPr sz="2800" spc="-10" dirty="0" err="1">
                <a:latin typeface="Carlito"/>
                <a:cs typeface="Carlito"/>
              </a:rPr>
              <a:t>WiFi</a:t>
            </a:r>
            <a:endParaRPr sz="2800" dirty="0" err="1">
              <a:latin typeface="Carlito"/>
              <a:cs typeface="Carlito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1" i="0" kern="1200">
                <a:solidFill>
                  <a:srgbClr val="045C75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430"/>
              </a:lnSpc>
            </a:pPr>
            <a:fld id="{81D60167-4931-47E6-BA6A-407CBD079E47}" type="slidenum">
              <a:rPr lang="en-US" dirty="0" smtClean="0"/>
              <a:pPr marL="38100">
                <a:lnSpc>
                  <a:spcPts val="1430"/>
                </a:lnSpc>
              </a:pPr>
              <a:t>12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524000" y="935411"/>
            <a:ext cx="4345940" cy="148907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spcBef>
                <a:spcPts val="580"/>
              </a:spcBef>
            </a:pPr>
            <a:r>
              <a:rPr sz="2000" spc="110" dirty="0" err="1">
                <a:latin typeface="Times New Roman"/>
                <a:cs typeface="Times New Roman"/>
              </a:rPr>
              <a:t>Nhận</a:t>
            </a:r>
            <a:r>
              <a:rPr sz="2000" spc="-90" dirty="0">
                <a:latin typeface="Times New Roman"/>
                <a:cs typeface="Times New Roman"/>
              </a:rPr>
              <a:t> </a:t>
            </a:r>
            <a:r>
              <a:rPr sz="2000" spc="90" dirty="0" err="1">
                <a:latin typeface="Times New Roman"/>
                <a:cs typeface="Times New Roman"/>
              </a:rPr>
              <a:t>diện</a:t>
            </a:r>
            <a:r>
              <a:rPr sz="2000" spc="-90" dirty="0">
                <a:latin typeface="Times New Roman"/>
                <a:cs typeface="Times New Roman"/>
              </a:rPr>
              <a:t> </a:t>
            </a:r>
            <a:r>
              <a:rPr sz="2000" spc="45" dirty="0" err="1">
                <a:latin typeface="Times New Roman"/>
                <a:cs typeface="Times New Roman"/>
              </a:rPr>
              <a:t>các</a:t>
            </a:r>
            <a:r>
              <a:rPr sz="2000" spc="-95" dirty="0">
                <a:latin typeface="Times New Roman"/>
                <a:cs typeface="Times New Roman"/>
              </a:rPr>
              <a:t> </a:t>
            </a:r>
            <a:r>
              <a:rPr sz="2000" spc="95" dirty="0" err="1">
                <a:latin typeface="Times New Roman"/>
                <a:cs typeface="Times New Roman"/>
              </a:rPr>
              <a:t>điểm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145" dirty="0" err="1">
                <a:latin typeface="Times New Roman"/>
                <a:cs typeface="Times New Roman"/>
              </a:rPr>
              <a:t>thu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120" dirty="0" err="1">
                <a:latin typeface="Times New Roman"/>
                <a:cs typeface="Times New Roman"/>
              </a:rPr>
              <a:t>phát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000" spc="110" dirty="0" err="1">
                <a:latin typeface="Times New Roman"/>
                <a:cs typeface="Times New Roman"/>
              </a:rPr>
              <a:t>trung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130" dirty="0" err="1">
                <a:latin typeface="Times New Roman"/>
                <a:cs typeface="Times New Roman"/>
              </a:rPr>
              <a:t>tâm</a:t>
            </a:r>
            <a:endParaRPr sz="2000">
              <a:latin typeface="Times New Roman"/>
              <a:cs typeface="Times New Roman"/>
            </a:endParaRPr>
          </a:p>
          <a:p>
            <a:pPr marL="71755">
              <a:spcBef>
                <a:spcPts val="480"/>
              </a:spcBef>
            </a:pPr>
            <a:r>
              <a:rPr sz="2000" spc="-25" dirty="0">
                <a:latin typeface="Times New Roman"/>
                <a:cs typeface="Times New Roman"/>
              </a:rPr>
              <a:t>AP </a:t>
            </a:r>
            <a:r>
              <a:rPr sz="2000" spc="10" dirty="0">
                <a:latin typeface="Times New Roman"/>
                <a:cs typeface="Times New Roman"/>
              </a:rPr>
              <a:t>(Access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70" dirty="0">
                <a:latin typeface="Times New Roman"/>
                <a:cs typeface="Times New Roman"/>
              </a:rPr>
              <a:t>Point)</a:t>
            </a:r>
            <a:endParaRPr sz="2000">
              <a:latin typeface="Times New Roman"/>
              <a:cs typeface="Times New Roman"/>
            </a:endParaRPr>
          </a:p>
          <a:p>
            <a:pPr marL="12700">
              <a:spcBef>
                <a:spcPts val="480"/>
              </a:spcBef>
            </a:pPr>
            <a:r>
              <a:rPr sz="2000" spc="100" dirty="0" err="1">
                <a:latin typeface="Times New Roman"/>
                <a:cs typeface="Times New Roman"/>
              </a:rPr>
              <a:t>Thực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100" dirty="0" err="1">
                <a:latin typeface="Times New Roman"/>
                <a:cs typeface="Times New Roman"/>
              </a:rPr>
              <a:t>hiện</a:t>
            </a:r>
            <a:r>
              <a:rPr sz="2000" spc="-90" dirty="0">
                <a:latin typeface="Times New Roman"/>
                <a:cs typeface="Times New Roman"/>
              </a:rPr>
              <a:t> </a:t>
            </a:r>
            <a:r>
              <a:rPr sz="2000" spc="45" dirty="0" err="1">
                <a:latin typeface="Times New Roman"/>
                <a:cs typeface="Times New Roman"/>
              </a:rPr>
              <a:t>các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80" dirty="0" err="1">
                <a:latin typeface="Times New Roman"/>
                <a:cs typeface="Times New Roman"/>
              </a:rPr>
              <a:t>kết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80" dirty="0" err="1">
                <a:latin typeface="Times New Roman"/>
                <a:cs typeface="Times New Roman"/>
              </a:rPr>
              <a:t>nối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105" dirty="0">
                <a:latin typeface="Times New Roman"/>
                <a:cs typeface="Times New Roman"/>
              </a:rPr>
              <a:t>Connect/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130" dirty="0" err="1">
                <a:latin typeface="Times New Roman"/>
                <a:cs typeface="Times New Roman"/>
              </a:rPr>
              <a:t>mật</a:t>
            </a:r>
            <a:endParaRPr sz="2000">
              <a:latin typeface="Times New Roman"/>
              <a:cs typeface="Times New Roman"/>
            </a:endParaRPr>
          </a:p>
          <a:p>
            <a:pPr marL="12700">
              <a:spcBef>
                <a:spcPts val="480"/>
              </a:spcBef>
            </a:pPr>
            <a:r>
              <a:rPr sz="2000" spc="110" dirty="0" err="1">
                <a:latin typeface="Times New Roman"/>
                <a:cs typeface="Times New Roman"/>
              </a:rPr>
              <a:t>khẩu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80" dirty="0" err="1">
                <a:latin typeface="Times New Roman"/>
                <a:cs typeface="Times New Roman"/>
              </a:rPr>
              <a:t>truy</a:t>
            </a:r>
            <a:r>
              <a:rPr sz="2000" spc="-110" dirty="0">
                <a:latin typeface="Times New Roman"/>
                <a:cs typeface="Times New Roman"/>
              </a:rPr>
              <a:t> </a:t>
            </a:r>
            <a:r>
              <a:rPr sz="2000" spc="70" dirty="0" err="1">
                <a:latin typeface="Times New Roman"/>
                <a:cs typeface="Times New Roman"/>
              </a:rPr>
              <a:t>cập</a:t>
            </a:r>
            <a:r>
              <a:rPr sz="2000" spc="-80" dirty="0">
                <a:latin typeface="Times New Roman"/>
                <a:cs typeface="Times New Roman"/>
              </a:rPr>
              <a:t> </a:t>
            </a:r>
            <a:r>
              <a:rPr sz="2000" spc="25" dirty="0" err="1">
                <a:latin typeface="Times New Roman"/>
                <a:cs typeface="Times New Roman"/>
              </a:rPr>
              <a:t>WiFi</a:t>
            </a:r>
            <a:endParaRPr sz="2000" dirty="0" err="1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019800" y="838200"/>
            <a:ext cx="4648200" cy="5372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24000" y="2819401"/>
            <a:ext cx="4419600" cy="34107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398243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20509" y="471802"/>
            <a:ext cx="8715712" cy="399981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spcBef>
                <a:spcPts val="95"/>
              </a:spcBef>
            </a:pPr>
            <a:r>
              <a:rPr sz="2800" spc="-5" dirty="0" err="1">
                <a:latin typeface="Carlito"/>
                <a:cs typeface="Carlito"/>
              </a:rPr>
              <a:t>Kiểm</a:t>
            </a:r>
            <a:r>
              <a:rPr sz="2800" spc="-5" dirty="0">
                <a:latin typeface="Carlito"/>
                <a:cs typeface="Carlito"/>
              </a:rPr>
              <a:t> </a:t>
            </a:r>
            <a:r>
              <a:rPr sz="2800" spc="-25" dirty="0" err="1">
                <a:latin typeface="Carlito"/>
                <a:cs typeface="Carlito"/>
              </a:rPr>
              <a:t>tra</a:t>
            </a:r>
            <a:r>
              <a:rPr sz="2800" spc="-25" dirty="0">
                <a:latin typeface="Carlito"/>
                <a:cs typeface="Carlito"/>
              </a:rPr>
              <a:t> </a:t>
            </a:r>
            <a:r>
              <a:rPr sz="2800" spc="-25" dirty="0" err="1">
                <a:latin typeface="Carlito"/>
                <a:cs typeface="Carlito"/>
              </a:rPr>
              <a:t>và</a:t>
            </a:r>
            <a:r>
              <a:rPr sz="2800" spc="-25" dirty="0">
                <a:latin typeface="Carlito"/>
                <a:cs typeface="Carlito"/>
              </a:rPr>
              <a:t> </a:t>
            </a:r>
            <a:r>
              <a:rPr sz="2800" spc="-10" dirty="0" err="1">
                <a:latin typeface="Carlito"/>
                <a:cs typeface="Carlito"/>
              </a:rPr>
              <a:t>thiết</a:t>
            </a:r>
            <a:r>
              <a:rPr sz="2800" spc="-10" dirty="0">
                <a:latin typeface="Carlito"/>
                <a:cs typeface="Carlito"/>
              </a:rPr>
              <a:t> </a:t>
            </a:r>
            <a:r>
              <a:rPr sz="2800" spc="-5" dirty="0" err="1">
                <a:latin typeface="Carlito"/>
                <a:cs typeface="Carlito"/>
              </a:rPr>
              <a:t>lập</a:t>
            </a:r>
            <a:r>
              <a:rPr sz="2800" spc="-5" dirty="0">
                <a:latin typeface="Carlito"/>
                <a:cs typeface="Carlito"/>
              </a:rPr>
              <a:t> IP </a:t>
            </a:r>
            <a:r>
              <a:rPr sz="2800" spc="-10" dirty="0">
                <a:latin typeface="Carlito"/>
                <a:cs typeface="Carlito"/>
              </a:rPr>
              <a:t>Address </a:t>
            </a:r>
            <a:r>
              <a:rPr sz="2800" spc="-5" dirty="0" err="1">
                <a:solidFill>
                  <a:srgbClr val="04607A"/>
                </a:solidFill>
                <a:latin typeface="Carlito"/>
                <a:cs typeface="Carlito"/>
              </a:rPr>
              <a:t>Bằng</a:t>
            </a:r>
            <a:r>
              <a:rPr sz="2800" spc="-5" dirty="0">
                <a:solidFill>
                  <a:srgbClr val="04607A"/>
                </a:solidFill>
                <a:latin typeface="Carlito"/>
                <a:cs typeface="Carlito"/>
              </a:rPr>
              <a:t> </a:t>
            </a:r>
            <a:r>
              <a:rPr sz="2800" spc="-10" dirty="0" err="1">
                <a:solidFill>
                  <a:srgbClr val="04607A"/>
                </a:solidFill>
                <a:latin typeface="Carlito"/>
                <a:cs typeface="Carlito"/>
              </a:rPr>
              <a:t>câu</a:t>
            </a:r>
            <a:r>
              <a:rPr sz="2800" spc="114" dirty="0">
                <a:solidFill>
                  <a:srgbClr val="04607A"/>
                </a:solidFill>
                <a:latin typeface="Carlito"/>
                <a:cs typeface="Carlito"/>
              </a:rPr>
              <a:t> </a:t>
            </a:r>
            <a:r>
              <a:rPr sz="2800" spc="-5" dirty="0" err="1">
                <a:solidFill>
                  <a:srgbClr val="04607A"/>
                </a:solidFill>
                <a:latin typeface="Carlito"/>
                <a:cs typeface="Carlito"/>
              </a:rPr>
              <a:t>lệnh</a:t>
            </a:r>
            <a:endParaRPr sz="2800" dirty="0" err="1">
              <a:latin typeface="Carlito"/>
              <a:cs typeface="Carlito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1" i="0" kern="1200">
                <a:solidFill>
                  <a:srgbClr val="045C75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430"/>
              </a:lnSpc>
            </a:pPr>
            <a:fld id="{81D60167-4931-47E6-BA6A-407CBD079E47}" type="slidenum">
              <a:rPr lang="en-US" dirty="0" smtClean="0"/>
              <a:pPr marL="38100">
                <a:lnSpc>
                  <a:spcPts val="1430"/>
                </a:lnSpc>
              </a:pPr>
              <a:t>13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614791" y="943583"/>
            <a:ext cx="9545429" cy="551657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405765">
              <a:spcBef>
                <a:spcPts val="530"/>
              </a:spcBef>
              <a:tabLst>
                <a:tab pos="652780" algn="l"/>
              </a:tabLst>
            </a:pPr>
            <a:r>
              <a:rPr sz="1500" spc="-365" dirty="0">
                <a:solidFill>
                  <a:srgbClr val="0E6EC5"/>
                </a:solidFill>
                <a:latin typeface="Arial"/>
                <a:cs typeface="Arial"/>
              </a:rPr>
              <a:t>	</a:t>
            </a:r>
            <a:r>
              <a:rPr b="1" dirty="0">
                <a:latin typeface="Times New Roman"/>
                <a:cs typeface="Times New Roman"/>
              </a:rPr>
              <a:t># </a:t>
            </a:r>
            <a:r>
              <a:rPr b="1" dirty="0" err="1">
                <a:latin typeface="Times New Roman"/>
                <a:cs typeface="Times New Roman"/>
              </a:rPr>
              <a:t>ifconfig</a:t>
            </a:r>
            <a:r>
              <a:rPr b="1" dirty="0">
                <a:latin typeface="Times New Roman"/>
                <a:cs typeface="Times New Roman"/>
              </a:rPr>
              <a:t> eth0 </a:t>
            </a:r>
            <a:r>
              <a:rPr b="1" dirty="0">
                <a:solidFill>
                  <a:srgbClr val="FF0000"/>
                </a:solidFill>
                <a:latin typeface="Times New Roman"/>
                <a:cs typeface="Times New Roman"/>
              </a:rPr>
              <a:t>192.168.0.1 </a:t>
            </a:r>
            <a:r>
              <a:rPr b="1" spc="-5" dirty="0">
                <a:latin typeface="Times New Roman"/>
                <a:cs typeface="Times New Roman"/>
              </a:rPr>
              <a:t>netmask </a:t>
            </a:r>
            <a:r>
              <a:rPr b="1" dirty="0">
                <a:solidFill>
                  <a:srgbClr val="FF0000"/>
                </a:solidFill>
                <a:latin typeface="Times New Roman"/>
                <a:cs typeface="Times New Roman"/>
              </a:rPr>
              <a:t>255.255.255.0</a:t>
            </a:r>
            <a:r>
              <a:rPr b="1" spc="4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b="1" dirty="0">
                <a:solidFill>
                  <a:srgbClr val="FF0000"/>
                </a:solidFill>
                <a:latin typeface="Times New Roman"/>
                <a:cs typeface="Times New Roman"/>
              </a:rPr>
              <a:t>[up/down]</a:t>
            </a:r>
            <a:endParaRPr>
              <a:latin typeface="Times New Roman"/>
              <a:cs typeface="Times New Roman"/>
            </a:endParaRPr>
          </a:p>
          <a:p>
            <a:pPr marL="652780" indent="-247650">
              <a:spcBef>
                <a:spcPts val="434"/>
              </a:spcBef>
              <a:buClr>
                <a:srgbClr val="0E6EC5"/>
              </a:buClr>
              <a:buSzPct val="83333"/>
              <a:buFont typeface="Arial"/>
              <a:buChar char=""/>
              <a:tabLst>
                <a:tab pos="652780" algn="l"/>
                <a:tab pos="653415" algn="l"/>
              </a:tabLst>
            </a:pPr>
            <a:r>
              <a:rPr b="1" spc="-10" dirty="0">
                <a:latin typeface="Times New Roman"/>
                <a:cs typeface="Times New Roman"/>
              </a:rPr>
              <a:t>#route </a:t>
            </a:r>
            <a:r>
              <a:rPr b="1" spc="-5" dirty="0">
                <a:latin typeface="Times New Roman"/>
                <a:cs typeface="Times New Roman"/>
              </a:rPr>
              <a:t>add default </a:t>
            </a:r>
            <a:r>
              <a:rPr b="1" spc="-5" dirty="0" err="1">
                <a:latin typeface="Times New Roman"/>
                <a:cs typeface="Times New Roman"/>
              </a:rPr>
              <a:t>gw</a:t>
            </a:r>
            <a:r>
              <a:rPr b="1" spc="-5" dirty="0">
                <a:latin typeface="Times New Roman"/>
                <a:cs typeface="Times New Roman"/>
              </a:rPr>
              <a:t> </a:t>
            </a:r>
            <a:r>
              <a:rPr b="1" dirty="0">
                <a:solidFill>
                  <a:srgbClr val="FF0000"/>
                </a:solidFill>
                <a:latin typeface="Times New Roman"/>
                <a:cs typeface="Times New Roman"/>
              </a:rPr>
              <a:t>192.168.0.254</a:t>
            </a:r>
            <a:r>
              <a:rPr b="1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eth0</a:t>
            </a:r>
            <a:endParaRPr>
              <a:latin typeface="Times New Roman"/>
              <a:cs typeface="Times New Roman"/>
            </a:endParaRPr>
          </a:p>
          <a:p>
            <a:pPr marL="405765">
              <a:spcBef>
                <a:spcPts val="430"/>
              </a:spcBef>
              <a:tabLst>
                <a:tab pos="652780" algn="l"/>
              </a:tabLst>
            </a:pPr>
            <a:r>
              <a:rPr sz="1500" spc="-365" dirty="0">
                <a:solidFill>
                  <a:srgbClr val="0E6EC5"/>
                </a:solidFill>
                <a:latin typeface="Arial"/>
                <a:cs typeface="Arial"/>
              </a:rPr>
              <a:t>	</a:t>
            </a:r>
            <a:r>
              <a:rPr b="1" spc="-10" dirty="0">
                <a:latin typeface="Times New Roman"/>
                <a:cs typeface="Times New Roman"/>
              </a:rPr>
              <a:t>#route </a:t>
            </a:r>
            <a:r>
              <a:rPr b="1" spc="-5" dirty="0">
                <a:latin typeface="Times New Roman"/>
                <a:cs typeface="Times New Roman"/>
              </a:rPr>
              <a:t>add </a:t>
            </a:r>
            <a:r>
              <a:rPr b="1" dirty="0">
                <a:latin typeface="Times New Roman"/>
                <a:cs typeface="Times New Roman"/>
              </a:rPr>
              <a:t>10.0.0.0 </a:t>
            </a:r>
            <a:r>
              <a:rPr b="1" spc="-5" dirty="0">
                <a:latin typeface="Times New Roman"/>
                <a:cs typeface="Times New Roman"/>
              </a:rPr>
              <a:t>netmask </a:t>
            </a:r>
            <a:r>
              <a:rPr b="1" dirty="0">
                <a:latin typeface="Times New Roman"/>
                <a:cs typeface="Times New Roman"/>
              </a:rPr>
              <a:t>255.255.255.0 </a:t>
            </a:r>
            <a:r>
              <a:rPr b="1" spc="-5" dirty="0" err="1">
                <a:latin typeface="Times New Roman"/>
                <a:cs typeface="Times New Roman"/>
              </a:rPr>
              <a:t>gw</a:t>
            </a:r>
            <a:r>
              <a:rPr b="1" spc="-5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192.168.1.254</a:t>
            </a:r>
            <a:r>
              <a:rPr b="1" spc="-55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eth0</a:t>
            </a:r>
            <a:endParaRPr>
              <a:latin typeface="Times New Roman"/>
              <a:cs typeface="Times New Roman"/>
            </a:endParaRPr>
          </a:p>
          <a:p>
            <a:pPr marL="652780" indent="-247650">
              <a:spcBef>
                <a:spcPts val="470"/>
              </a:spcBef>
              <a:buClr>
                <a:srgbClr val="0E6EC5"/>
              </a:buClr>
              <a:buSzPct val="85000"/>
              <a:buFont typeface="Arial"/>
              <a:buChar char=""/>
              <a:tabLst>
                <a:tab pos="652780" algn="l"/>
                <a:tab pos="653415" algn="l"/>
                <a:tab pos="2833370" algn="l"/>
              </a:tabLst>
            </a:pPr>
            <a:r>
              <a:rPr sz="2000" spc="-5" dirty="0">
                <a:latin typeface="Times New Roman"/>
                <a:cs typeface="Times New Roman"/>
              </a:rPr>
              <a:t>#/etc/init.d/network	start/restart/stop</a:t>
            </a:r>
            <a:endParaRPr sz="2000">
              <a:latin typeface="Times New Roman"/>
              <a:cs typeface="Times New Roman"/>
            </a:endParaRPr>
          </a:p>
          <a:p>
            <a:pPr marL="652780" indent="-247650">
              <a:spcBef>
                <a:spcPts val="484"/>
              </a:spcBef>
              <a:buClr>
                <a:srgbClr val="0E6EC5"/>
              </a:buClr>
              <a:buSzPct val="85000"/>
              <a:buFont typeface="Arial"/>
              <a:buChar char=""/>
              <a:tabLst>
                <a:tab pos="652780" algn="l"/>
                <a:tab pos="653415" algn="l"/>
              </a:tabLst>
            </a:pPr>
            <a:r>
              <a:rPr sz="2000" dirty="0">
                <a:latin typeface="Times New Roman"/>
                <a:cs typeface="Times New Roman"/>
              </a:rPr>
              <a:t>#ifconfig - </a:t>
            </a:r>
            <a:r>
              <a:rPr sz="2000" dirty="0" err="1">
                <a:latin typeface="Times New Roman"/>
                <a:cs typeface="Times New Roman"/>
              </a:rPr>
              <a:t>xem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dirty="0" err="1">
                <a:latin typeface="Times New Roman"/>
                <a:cs typeface="Times New Roman"/>
              </a:rPr>
              <a:t>địa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dirty="0" err="1">
                <a:latin typeface="Times New Roman"/>
                <a:cs typeface="Times New Roman"/>
              </a:rPr>
              <a:t>chỉ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dirty="0" err="1">
                <a:latin typeface="Times New Roman"/>
                <a:cs typeface="Times New Roman"/>
              </a:rPr>
              <a:t>ip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30" dirty="0">
                <a:latin typeface="Times New Roman"/>
                <a:cs typeface="Times New Roman"/>
              </a:rPr>
              <a:t>(</a:t>
            </a:r>
            <a:r>
              <a:rPr i="1" spc="30" dirty="0" err="1">
                <a:latin typeface="Times New Roman"/>
                <a:cs typeface="Times New Roman"/>
              </a:rPr>
              <a:t>ifconfig</a:t>
            </a:r>
            <a:r>
              <a:rPr i="1" spc="30" dirty="0">
                <a:latin typeface="Times New Roman"/>
                <a:cs typeface="Times New Roman"/>
              </a:rPr>
              <a:t> </a:t>
            </a:r>
            <a:r>
              <a:rPr i="1" spc="10" dirty="0">
                <a:latin typeface="Times New Roman"/>
                <a:cs typeface="Times New Roman"/>
              </a:rPr>
              <a:t>–a </a:t>
            </a:r>
            <a:r>
              <a:rPr i="1" spc="-225" dirty="0">
                <a:latin typeface="Times New Roman"/>
                <a:cs typeface="Times New Roman"/>
              </a:rPr>
              <a:t>=</a:t>
            </a:r>
            <a:r>
              <a:rPr i="1" spc="-265" dirty="0">
                <a:latin typeface="Times New Roman"/>
                <a:cs typeface="Times New Roman"/>
              </a:rPr>
              <a:t> </a:t>
            </a:r>
            <a:r>
              <a:rPr i="1" spc="10" dirty="0">
                <a:latin typeface="Times New Roman"/>
                <a:cs typeface="Times New Roman"/>
              </a:rPr>
              <a:t>all)</a:t>
            </a:r>
            <a:endParaRPr dirty="0">
              <a:latin typeface="Times New Roman"/>
              <a:cs typeface="Times New Roman"/>
            </a:endParaRPr>
          </a:p>
          <a:p>
            <a:pPr marL="652780" indent="-247650">
              <a:spcBef>
                <a:spcPts val="480"/>
              </a:spcBef>
              <a:buClr>
                <a:srgbClr val="0E6EC5"/>
              </a:buClr>
              <a:buSzPct val="85000"/>
              <a:buFont typeface="Arial"/>
              <a:buChar char=""/>
              <a:tabLst>
                <a:tab pos="652780" algn="l"/>
                <a:tab pos="653415" algn="l"/>
              </a:tabLst>
            </a:pPr>
            <a:r>
              <a:rPr sz="2000">
                <a:latin typeface="Times New Roman"/>
                <a:cs typeface="Times New Roman"/>
              </a:rPr>
              <a:t>#ping IP_address – </a:t>
            </a:r>
            <a:r>
              <a:rPr sz="2000" spc="-5">
                <a:latin typeface="Times New Roman"/>
                <a:cs typeface="Times New Roman"/>
              </a:rPr>
              <a:t>Kiểm </a:t>
            </a:r>
            <a:r>
              <a:rPr sz="2000">
                <a:latin typeface="Times New Roman"/>
                <a:cs typeface="Times New Roman"/>
              </a:rPr>
              <a:t>tra gí </a:t>
            </a:r>
            <a:r>
              <a:rPr sz="2000" spc="-5">
                <a:latin typeface="Times New Roman"/>
                <a:cs typeface="Times New Roman"/>
              </a:rPr>
              <a:t>tin </a:t>
            </a:r>
            <a:r>
              <a:rPr sz="2000">
                <a:latin typeface="Times New Roman"/>
                <a:cs typeface="Times New Roman"/>
              </a:rPr>
              <a:t>đến </a:t>
            </a:r>
            <a:r>
              <a:rPr sz="2000" spc="-10">
                <a:latin typeface="Times New Roman"/>
                <a:cs typeface="Times New Roman"/>
              </a:rPr>
              <a:t>máy </a:t>
            </a:r>
            <a:r>
              <a:rPr sz="2000" spc="-5">
                <a:latin typeface="Times New Roman"/>
                <a:cs typeface="Times New Roman"/>
              </a:rPr>
              <a:t>tính</a:t>
            </a:r>
            <a:r>
              <a:rPr sz="2000" spc="-114">
                <a:latin typeface="Times New Roman"/>
                <a:cs typeface="Times New Roman"/>
              </a:rPr>
              <a:t> </a:t>
            </a:r>
            <a:r>
              <a:rPr sz="2000">
                <a:latin typeface="Times New Roman"/>
                <a:cs typeface="Times New Roman"/>
              </a:rPr>
              <a:t>ip_address</a:t>
            </a:r>
          </a:p>
          <a:p>
            <a:pPr marL="652780" indent="-247650">
              <a:spcBef>
                <a:spcPts val="440"/>
              </a:spcBef>
              <a:buClr>
                <a:srgbClr val="0E6EC5"/>
              </a:buClr>
              <a:buSzPct val="83333"/>
              <a:buFont typeface="Arial"/>
              <a:buChar char=""/>
              <a:tabLst>
                <a:tab pos="652780" algn="l"/>
                <a:tab pos="653415" algn="l"/>
              </a:tabLst>
            </a:pPr>
            <a:r>
              <a:rPr>
                <a:latin typeface="Times New Roman"/>
                <a:cs typeface="Times New Roman"/>
              </a:rPr>
              <a:t>#ip addr</a:t>
            </a:r>
            <a:r>
              <a:rPr spc="-5">
                <a:latin typeface="Times New Roman"/>
                <a:cs typeface="Times New Roman"/>
              </a:rPr>
              <a:t> show</a:t>
            </a:r>
            <a:endParaRPr>
              <a:latin typeface="Times New Roman"/>
              <a:cs typeface="Times New Roman"/>
            </a:endParaRPr>
          </a:p>
          <a:p>
            <a:pPr marL="652780" indent="-247650">
              <a:spcBef>
                <a:spcPts val="470"/>
              </a:spcBef>
              <a:buClr>
                <a:srgbClr val="0E6EC5"/>
              </a:buClr>
              <a:buSzPct val="85000"/>
              <a:buFont typeface="Arial"/>
              <a:buChar char=""/>
              <a:tabLst>
                <a:tab pos="652780" algn="l"/>
                <a:tab pos="653415" algn="l"/>
              </a:tabLst>
            </a:pPr>
            <a:r>
              <a:rPr sz="2000" b="1" spc="70">
                <a:latin typeface="Times New Roman"/>
                <a:cs typeface="Times New Roman"/>
              </a:rPr>
              <a:t>#</a:t>
            </a:r>
            <a:r>
              <a:rPr spc="70">
                <a:latin typeface="Times New Roman"/>
                <a:cs typeface="Times New Roman"/>
              </a:rPr>
              <a:t>route</a:t>
            </a:r>
            <a:r>
              <a:rPr spc="-60">
                <a:latin typeface="Times New Roman"/>
                <a:cs typeface="Times New Roman"/>
              </a:rPr>
              <a:t> </a:t>
            </a:r>
            <a:r>
              <a:rPr spc="70">
                <a:latin typeface="Times New Roman"/>
                <a:cs typeface="Times New Roman"/>
              </a:rPr>
              <a:t>–n</a:t>
            </a:r>
            <a:endParaRPr>
              <a:latin typeface="Times New Roman"/>
              <a:cs typeface="Times New Roman"/>
            </a:endParaRPr>
          </a:p>
          <a:p>
            <a:pPr marL="652780" indent="-247650">
              <a:spcBef>
                <a:spcPts val="440"/>
              </a:spcBef>
              <a:buClr>
                <a:srgbClr val="0E6EC5"/>
              </a:buClr>
              <a:buSzPct val="83333"/>
              <a:buFont typeface="Arial"/>
              <a:buChar char=""/>
              <a:tabLst>
                <a:tab pos="652780" algn="l"/>
                <a:tab pos="653415" algn="l"/>
              </a:tabLst>
            </a:pPr>
            <a:r>
              <a:rPr>
                <a:latin typeface="Times New Roman"/>
                <a:cs typeface="Times New Roman"/>
              </a:rPr>
              <a:t>/etc/sysconfig/network-scripts/ifup eth0 [ifdown</a:t>
            </a:r>
            <a:r>
              <a:rPr spc="-75">
                <a:latin typeface="Times New Roman"/>
                <a:cs typeface="Times New Roman"/>
              </a:rPr>
              <a:t> </a:t>
            </a:r>
            <a:r>
              <a:rPr>
                <a:latin typeface="Times New Roman"/>
                <a:cs typeface="Times New Roman"/>
              </a:rPr>
              <a:t>eth0]</a:t>
            </a:r>
          </a:p>
          <a:p>
            <a:pPr marL="12700">
              <a:spcBef>
                <a:spcPts val="415"/>
              </a:spcBef>
            </a:pPr>
            <a:r>
              <a:rPr sz="2000" b="1" spc="15">
                <a:latin typeface="Times New Roman"/>
                <a:cs typeface="Times New Roman"/>
              </a:rPr>
              <a:t>Arch </a:t>
            </a:r>
            <a:r>
              <a:rPr sz="2000" b="1" spc="60">
                <a:latin typeface="Times New Roman"/>
                <a:cs typeface="Times New Roman"/>
              </a:rPr>
              <a:t>Linux </a:t>
            </a:r>
            <a:r>
              <a:rPr sz="2000" b="1" spc="110">
                <a:latin typeface="Times New Roman"/>
                <a:cs typeface="Times New Roman"/>
              </a:rPr>
              <a:t>bằng </a:t>
            </a:r>
            <a:r>
              <a:rPr sz="2000" b="1" spc="114">
                <a:latin typeface="Times New Roman"/>
                <a:cs typeface="Times New Roman"/>
              </a:rPr>
              <a:t>#systemctl </a:t>
            </a:r>
            <a:r>
              <a:rPr sz="2000" b="1" spc="120">
                <a:latin typeface="Times New Roman"/>
                <a:cs typeface="Times New Roman"/>
              </a:rPr>
              <a:t>hoặc</a:t>
            </a:r>
            <a:r>
              <a:rPr sz="2000" b="1" spc="-120">
                <a:latin typeface="Times New Roman"/>
                <a:cs typeface="Times New Roman"/>
              </a:rPr>
              <a:t> </a:t>
            </a:r>
            <a:r>
              <a:rPr sz="2000" b="1" spc="114">
                <a:latin typeface="Times New Roman"/>
                <a:cs typeface="Times New Roman"/>
              </a:rPr>
              <a:t>#netctl</a:t>
            </a:r>
            <a:endParaRPr sz="2000">
              <a:latin typeface="Times New Roman"/>
              <a:cs typeface="Times New Roman"/>
            </a:endParaRPr>
          </a:p>
          <a:p>
            <a:pPr marL="285115" marR="276860">
              <a:lnSpc>
                <a:spcPct val="122200"/>
              </a:lnSpc>
              <a:spcBef>
                <a:spcPts val="200"/>
              </a:spcBef>
              <a:tabLst>
                <a:tab pos="4281805" algn="l"/>
              </a:tabLst>
            </a:pPr>
            <a:r>
              <a:rPr spc="75">
                <a:latin typeface="Times New Roman"/>
                <a:cs typeface="Times New Roman"/>
              </a:rPr>
              <a:t>#/etc/systemd/network/ens33.network	</a:t>
            </a:r>
            <a:r>
              <a:rPr spc="45">
                <a:latin typeface="Times New Roman"/>
                <a:cs typeface="Times New Roman"/>
              </a:rPr>
              <a:t>-</a:t>
            </a:r>
            <a:r>
              <a:rPr spc="-55">
                <a:latin typeface="Times New Roman"/>
                <a:cs typeface="Times New Roman"/>
              </a:rPr>
              <a:t> </a:t>
            </a:r>
            <a:r>
              <a:rPr spc="-10">
                <a:latin typeface="Times New Roman"/>
                <a:cs typeface="Times New Roman"/>
              </a:rPr>
              <a:t>ens333</a:t>
            </a:r>
            <a:r>
              <a:rPr>
                <a:latin typeface="Times New Roman"/>
                <a:cs typeface="Times New Roman"/>
              </a:rPr>
              <a:t> </a:t>
            </a:r>
            <a:r>
              <a:rPr spc="35">
                <a:latin typeface="Times New Roman"/>
                <a:cs typeface="Times New Roman"/>
              </a:rPr>
              <a:t>là</a:t>
            </a:r>
            <a:r>
              <a:rPr spc="-75">
                <a:latin typeface="Times New Roman"/>
                <a:cs typeface="Times New Roman"/>
              </a:rPr>
              <a:t> </a:t>
            </a:r>
            <a:r>
              <a:rPr spc="105">
                <a:latin typeface="Times New Roman"/>
                <a:cs typeface="Times New Roman"/>
              </a:rPr>
              <a:t>tên</a:t>
            </a:r>
            <a:r>
              <a:rPr spc="-75">
                <a:latin typeface="Times New Roman"/>
                <a:cs typeface="Times New Roman"/>
              </a:rPr>
              <a:t> </a:t>
            </a:r>
            <a:r>
              <a:rPr spc="65">
                <a:latin typeface="Times New Roman"/>
                <a:cs typeface="Times New Roman"/>
              </a:rPr>
              <a:t>card</a:t>
            </a:r>
            <a:r>
              <a:rPr spc="-15">
                <a:latin typeface="Times New Roman"/>
                <a:cs typeface="Times New Roman"/>
              </a:rPr>
              <a:t> </a:t>
            </a:r>
            <a:r>
              <a:rPr spc="70">
                <a:latin typeface="Times New Roman"/>
                <a:cs typeface="Times New Roman"/>
              </a:rPr>
              <a:t>network  </a:t>
            </a:r>
            <a:r>
              <a:rPr spc="60">
                <a:latin typeface="Times New Roman"/>
                <a:cs typeface="Times New Roman"/>
              </a:rPr>
              <a:t>#systemctl</a:t>
            </a:r>
            <a:r>
              <a:rPr spc="-35">
                <a:latin typeface="Times New Roman"/>
                <a:cs typeface="Times New Roman"/>
              </a:rPr>
              <a:t> </a:t>
            </a:r>
            <a:r>
              <a:rPr spc="45">
                <a:latin typeface="Times New Roman"/>
                <a:cs typeface="Times New Roman"/>
              </a:rPr>
              <a:t>list-unit-files</a:t>
            </a:r>
            <a:endParaRPr>
              <a:latin typeface="Times New Roman"/>
              <a:cs typeface="Times New Roman"/>
            </a:endParaRPr>
          </a:p>
          <a:p>
            <a:pPr marL="285115" marR="3112135">
              <a:lnSpc>
                <a:spcPts val="2600"/>
              </a:lnSpc>
              <a:spcBef>
                <a:spcPts val="155"/>
              </a:spcBef>
            </a:pPr>
            <a:r>
              <a:rPr spc="60">
                <a:latin typeface="Times New Roman"/>
                <a:cs typeface="Times New Roman"/>
              </a:rPr>
              <a:t>#systemctl </a:t>
            </a:r>
            <a:r>
              <a:rPr spc="55">
                <a:latin typeface="Times New Roman"/>
                <a:cs typeface="Times New Roman"/>
              </a:rPr>
              <a:t>disable</a:t>
            </a:r>
            <a:r>
              <a:rPr spc="-270">
                <a:latin typeface="Times New Roman"/>
                <a:cs typeface="Times New Roman"/>
              </a:rPr>
              <a:t> </a:t>
            </a:r>
            <a:r>
              <a:rPr spc="30">
                <a:latin typeface="Times New Roman"/>
                <a:cs typeface="Times New Roman"/>
                <a:hlinkClick r:id="rId2"/>
              </a:rPr>
              <a:t>netctl@ens33.service </a:t>
            </a:r>
            <a:r>
              <a:rPr spc="30">
                <a:latin typeface="Times New Roman"/>
                <a:cs typeface="Times New Roman"/>
              </a:rPr>
              <a:t> </a:t>
            </a:r>
            <a:r>
              <a:rPr spc="95">
                <a:latin typeface="Times New Roman"/>
                <a:cs typeface="Times New Roman"/>
              </a:rPr>
              <a:t>#pacman </a:t>
            </a:r>
            <a:r>
              <a:rPr spc="35">
                <a:latin typeface="Times New Roman"/>
                <a:cs typeface="Times New Roman"/>
              </a:rPr>
              <a:t>-Rns</a:t>
            </a:r>
            <a:r>
              <a:rPr spc="-170">
                <a:latin typeface="Times New Roman"/>
                <a:cs typeface="Times New Roman"/>
              </a:rPr>
              <a:t> </a:t>
            </a:r>
            <a:r>
              <a:rPr spc="75">
                <a:latin typeface="Times New Roman"/>
                <a:cs typeface="Times New Roman"/>
              </a:rPr>
              <a:t>netctl</a:t>
            </a:r>
            <a:endParaRPr>
              <a:latin typeface="Times New Roman"/>
              <a:cs typeface="Times New Roman"/>
            </a:endParaRPr>
          </a:p>
          <a:p>
            <a:pPr marL="285115">
              <a:spcBef>
                <a:spcPts val="265"/>
              </a:spcBef>
            </a:pPr>
            <a:r>
              <a:rPr spc="60">
                <a:latin typeface="Times New Roman"/>
                <a:cs typeface="Times New Roman"/>
              </a:rPr>
              <a:t>#systemctl </a:t>
            </a:r>
            <a:r>
              <a:rPr spc="80">
                <a:latin typeface="Times New Roman"/>
                <a:cs typeface="Times New Roman"/>
              </a:rPr>
              <a:t>stop</a:t>
            </a:r>
            <a:r>
              <a:rPr spc="-225">
                <a:latin typeface="Times New Roman"/>
                <a:cs typeface="Times New Roman"/>
              </a:rPr>
              <a:t> </a:t>
            </a:r>
            <a:r>
              <a:rPr spc="80">
                <a:latin typeface="Times New Roman"/>
                <a:cs typeface="Times New Roman"/>
              </a:rPr>
              <a:t>dhcpcd</a:t>
            </a:r>
            <a:endParaRPr>
              <a:latin typeface="Times New Roman"/>
              <a:cs typeface="Times New Roman"/>
            </a:endParaRPr>
          </a:p>
          <a:p>
            <a:pPr marL="285115" marR="5080">
              <a:lnSpc>
                <a:spcPct val="120000"/>
              </a:lnSpc>
            </a:pPr>
            <a:r>
              <a:rPr spc="60">
                <a:latin typeface="Times New Roman"/>
                <a:cs typeface="Times New Roman"/>
              </a:rPr>
              <a:t>#systemctl</a:t>
            </a:r>
            <a:r>
              <a:rPr spc="-65">
                <a:latin typeface="Times New Roman"/>
                <a:cs typeface="Times New Roman"/>
              </a:rPr>
              <a:t> </a:t>
            </a:r>
            <a:r>
              <a:rPr spc="70">
                <a:latin typeface="Times New Roman"/>
                <a:cs typeface="Times New Roman"/>
              </a:rPr>
              <a:t>enable</a:t>
            </a:r>
            <a:r>
              <a:rPr spc="-70">
                <a:latin typeface="Times New Roman"/>
                <a:cs typeface="Times New Roman"/>
              </a:rPr>
              <a:t> </a:t>
            </a:r>
            <a:r>
              <a:rPr spc="65">
                <a:latin typeface="Times New Roman"/>
                <a:cs typeface="Times New Roman"/>
              </a:rPr>
              <a:t>systemd-networkd</a:t>
            </a:r>
            <a:r>
              <a:rPr spc="-20">
                <a:latin typeface="Times New Roman"/>
                <a:cs typeface="Times New Roman"/>
              </a:rPr>
              <a:t> </a:t>
            </a:r>
            <a:r>
              <a:rPr spc="55">
                <a:latin typeface="Times New Roman"/>
                <a:cs typeface="Times New Roman"/>
              </a:rPr>
              <a:t>systemctl</a:t>
            </a:r>
            <a:r>
              <a:rPr spc="-50">
                <a:latin typeface="Times New Roman"/>
                <a:cs typeface="Times New Roman"/>
              </a:rPr>
              <a:t> </a:t>
            </a:r>
            <a:r>
              <a:rPr spc="90">
                <a:latin typeface="Times New Roman"/>
                <a:cs typeface="Times New Roman"/>
              </a:rPr>
              <a:t>start</a:t>
            </a:r>
            <a:r>
              <a:rPr spc="-70">
                <a:latin typeface="Times New Roman"/>
                <a:cs typeface="Times New Roman"/>
              </a:rPr>
              <a:t> </a:t>
            </a:r>
            <a:r>
              <a:rPr spc="65">
                <a:latin typeface="Times New Roman"/>
                <a:cs typeface="Times New Roman"/>
              </a:rPr>
              <a:t>systemd-networkd  </a:t>
            </a:r>
            <a:r>
              <a:rPr spc="60">
                <a:latin typeface="Times New Roman"/>
                <a:cs typeface="Times New Roman"/>
              </a:rPr>
              <a:t>#systemctl </a:t>
            </a:r>
            <a:r>
              <a:rPr spc="55">
                <a:latin typeface="Times New Roman"/>
                <a:cs typeface="Times New Roman"/>
              </a:rPr>
              <a:t>disable</a:t>
            </a:r>
            <a:r>
              <a:rPr spc="-250">
                <a:latin typeface="Times New Roman"/>
                <a:cs typeface="Times New Roman"/>
              </a:rPr>
              <a:t> </a:t>
            </a:r>
            <a:r>
              <a:rPr spc="80">
                <a:latin typeface="Times New Roman"/>
                <a:cs typeface="Times New Roman"/>
              </a:rPr>
              <a:t>dhcpcd</a:t>
            </a:r>
            <a:endParaRPr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529077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65257" y="570871"/>
            <a:ext cx="7665126" cy="399981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spcBef>
                <a:spcPts val="95"/>
              </a:spcBef>
            </a:pPr>
            <a:r>
              <a:rPr sz="2800" spc="-5">
                <a:latin typeface="Carlito"/>
                <a:cs typeface="Carlito"/>
              </a:rPr>
              <a:t>Kiểm </a:t>
            </a:r>
            <a:r>
              <a:rPr sz="2800" spc="-25">
                <a:latin typeface="Carlito"/>
                <a:cs typeface="Carlito"/>
              </a:rPr>
              <a:t>tra và </a:t>
            </a:r>
            <a:r>
              <a:rPr sz="2800" spc="-10">
                <a:latin typeface="Carlito"/>
                <a:cs typeface="Carlito"/>
              </a:rPr>
              <a:t>thiết </a:t>
            </a:r>
            <a:r>
              <a:rPr sz="2800" spc="-5">
                <a:latin typeface="Carlito"/>
                <a:cs typeface="Carlito"/>
              </a:rPr>
              <a:t>lập IP </a:t>
            </a:r>
            <a:r>
              <a:rPr sz="2800" spc="-10">
                <a:latin typeface="Carlito"/>
                <a:cs typeface="Carlito"/>
              </a:rPr>
              <a:t>Address </a:t>
            </a:r>
            <a:r>
              <a:rPr sz="2800" spc="-10">
                <a:solidFill>
                  <a:srgbClr val="04607A"/>
                </a:solidFill>
                <a:latin typeface="Carlito"/>
                <a:cs typeface="Carlito"/>
              </a:rPr>
              <a:t>File</a:t>
            </a:r>
            <a:r>
              <a:rPr sz="2800" spc="110">
                <a:solidFill>
                  <a:srgbClr val="04607A"/>
                </a:solidFill>
                <a:latin typeface="Carlito"/>
                <a:cs typeface="Carlito"/>
              </a:rPr>
              <a:t> </a:t>
            </a:r>
            <a:r>
              <a:rPr sz="2800" spc="-15">
                <a:solidFill>
                  <a:srgbClr val="04607A"/>
                </a:solidFill>
                <a:latin typeface="Carlito"/>
                <a:cs typeface="Carlito"/>
              </a:rPr>
              <a:t>source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1" i="0" kern="1200">
                <a:solidFill>
                  <a:srgbClr val="045C75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430"/>
              </a:lnSpc>
            </a:pPr>
            <a:fld id="{81D60167-4931-47E6-BA6A-407CBD079E47}" type="slidenum">
              <a:rPr lang="en-US" dirty="0" smtClean="0"/>
              <a:pPr marL="38100">
                <a:lnSpc>
                  <a:spcPts val="1430"/>
                </a:lnSpc>
              </a:pPr>
              <a:t>14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678941" y="1337391"/>
            <a:ext cx="8641715" cy="4652556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spcBef>
                <a:spcPts val="580"/>
              </a:spcBef>
            </a:pPr>
            <a:r>
              <a:rPr sz="2000" b="1">
                <a:latin typeface="Times New Roman"/>
                <a:cs typeface="Times New Roman"/>
              </a:rPr>
              <a:t>CentOS, RHEL, Fedora,</a:t>
            </a:r>
            <a:r>
              <a:rPr sz="2000" b="1" spc="-65">
                <a:latin typeface="Times New Roman"/>
                <a:cs typeface="Times New Roman"/>
              </a:rPr>
              <a:t> </a:t>
            </a:r>
            <a:r>
              <a:rPr sz="2000" b="1">
                <a:latin typeface="Times New Roman"/>
                <a:cs typeface="Times New Roman"/>
              </a:rPr>
              <a:t>CloudLinux:</a:t>
            </a:r>
            <a:endParaRPr sz="2000">
              <a:latin typeface="Times New Roman"/>
              <a:cs typeface="Times New Roman"/>
            </a:endParaRPr>
          </a:p>
          <a:p>
            <a:pPr marL="354965" indent="-342900">
              <a:spcBef>
                <a:spcPts val="480"/>
              </a:spcBef>
              <a:buClr>
                <a:srgbClr val="0AD0D9"/>
              </a:buClr>
              <a:buSzPct val="95000"/>
              <a:buFont typeface="Arial" panose="020B0604020202020204" pitchFamily="34" charset="0"/>
              <a:buChar char="•"/>
              <a:tabLst>
                <a:tab pos="285115" algn="l"/>
                <a:tab pos="285750" algn="l"/>
              </a:tabLst>
            </a:pPr>
            <a:r>
              <a:rPr sz="2000" spc="-5">
                <a:latin typeface="Times New Roman"/>
                <a:cs typeface="Times New Roman"/>
              </a:rPr>
              <a:t>/etc/sysconfig/network-scripts/ifcfg-</a:t>
            </a:r>
            <a:r>
              <a:rPr sz="2000" b="1" spc="-5">
                <a:solidFill>
                  <a:srgbClr val="FF0000"/>
                </a:solidFill>
                <a:latin typeface="Times New Roman"/>
                <a:cs typeface="Times New Roman"/>
              </a:rPr>
              <a:t>aaa </a:t>
            </a:r>
            <a:r>
              <a:rPr sz="2000">
                <a:latin typeface="Times New Roman"/>
                <a:cs typeface="Times New Roman"/>
              </a:rPr>
              <a:t>(trong đó </a:t>
            </a:r>
            <a:r>
              <a:rPr sz="2000" b="1" spc="5">
                <a:latin typeface="Times New Roman"/>
                <a:cs typeface="Times New Roman"/>
              </a:rPr>
              <a:t>aaa </a:t>
            </a:r>
            <a:r>
              <a:rPr sz="2000">
                <a:latin typeface="Times New Roman"/>
                <a:cs typeface="Times New Roman"/>
              </a:rPr>
              <a:t>là tên </a:t>
            </a:r>
            <a:r>
              <a:rPr sz="2000" spc="-5">
                <a:latin typeface="Times New Roman"/>
                <a:cs typeface="Times New Roman"/>
              </a:rPr>
              <a:t>interface: </a:t>
            </a:r>
            <a:r>
              <a:rPr sz="2000" spc="95">
                <a:latin typeface="Times New Roman"/>
                <a:cs typeface="Times New Roman"/>
              </a:rPr>
              <a:t>eth0,</a:t>
            </a:r>
            <a:r>
              <a:rPr sz="2000" spc="-195">
                <a:latin typeface="Times New Roman"/>
                <a:cs typeface="Times New Roman"/>
              </a:rPr>
              <a:t> </a:t>
            </a:r>
            <a:r>
              <a:rPr sz="2000">
                <a:latin typeface="Times New Roman"/>
                <a:cs typeface="Times New Roman"/>
              </a:rPr>
              <a:t>eth1)</a:t>
            </a:r>
          </a:p>
          <a:p>
            <a:pPr marL="354965" indent="-342900">
              <a:spcBef>
                <a:spcPts val="465"/>
              </a:spcBef>
              <a:buClr>
                <a:srgbClr val="0AD0D9"/>
              </a:buClr>
              <a:buSzPct val="95000"/>
              <a:buFont typeface="Arial" panose="020B0604020202020204" pitchFamily="34" charset="0"/>
              <a:buChar char="•"/>
              <a:tabLst>
                <a:tab pos="285115" algn="l"/>
                <a:tab pos="285750" algn="l"/>
              </a:tabLst>
            </a:pPr>
            <a:r>
              <a:rPr sz="2000" spc="80">
                <a:latin typeface="Times New Roman"/>
                <a:cs typeface="Times New Roman"/>
              </a:rPr>
              <a:t>/etc/sysconfig/network</a:t>
            </a:r>
            <a:endParaRPr sz="2000">
              <a:latin typeface="Times New Roman"/>
              <a:cs typeface="Times New Roman"/>
            </a:endParaRPr>
          </a:p>
          <a:p>
            <a:pPr marL="354965" indent="-342900">
              <a:spcBef>
                <a:spcPts val="484"/>
              </a:spcBef>
              <a:buClr>
                <a:srgbClr val="0AD0D9"/>
              </a:buClr>
              <a:buSzPct val="95000"/>
              <a:buFont typeface="Arial" panose="020B0604020202020204" pitchFamily="34" charset="0"/>
              <a:buChar char="•"/>
              <a:tabLst>
                <a:tab pos="285115" algn="l"/>
                <a:tab pos="285750" algn="l"/>
              </a:tabLst>
            </a:pPr>
            <a:r>
              <a:rPr sz="2000" spc="55">
                <a:latin typeface="Times New Roman"/>
                <a:cs typeface="Times New Roman"/>
              </a:rPr>
              <a:t>/etc/resolv.conf</a:t>
            </a:r>
            <a:endParaRPr sz="2000">
              <a:latin typeface="Times New Roman"/>
              <a:cs typeface="Times New Roman"/>
            </a:endParaRPr>
          </a:p>
          <a:p>
            <a:pPr marL="354965" indent="-342900">
              <a:spcBef>
                <a:spcPts val="490"/>
              </a:spcBef>
              <a:buClr>
                <a:srgbClr val="0AD0D9"/>
              </a:buClr>
              <a:buSzPct val="95000"/>
              <a:buFont typeface="Arial" panose="020B0604020202020204" pitchFamily="34" charset="0"/>
              <a:buChar char="•"/>
              <a:tabLst>
                <a:tab pos="285115" algn="l"/>
                <a:tab pos="285750" algn="l"/>
              </a:tabLst>
            </a:pPr>
            <a:r>
              <a:rPr sz="2000" spc="80">
                <a:latin typeface="Times New Roman"/>
                <a:cs typeface="Times New Roman"/>
              </a:rPr>
              <a:t>/etc/nsswitch.conf</a:t>
            </a:r>
            <a:endParaRPr sz="2000">
              <a:latin typeface="Times New Roman"/>
              <a:cs typeface="Times New Roman"/>
            </a:endParaRPr>
          </a:p>
          <a:p>
            <a:pPr marL="12700">
              <a:spcBef>
                <a:spcPts val="480"/>
              </a:spcBef>
            </a:pPr>
            <a:r>
              <a:rPr sz="2000" b="1">
                <a:latin typeface="Times New Roman"/>
                <a:cs typeface="Times New Roman"/>
              </a:rPr>
              <a:t>Debian, Ubuntu, LinuxMint, AlpineLinux</a:t>
            </a:r>
            <a:r>
              <a:rPr sz="2000" b="1" spc="-204">
                <a:latin typeface="Times New Roman"/>
                <a:cs typeface="Times New Roman"/>
              </a:rPr>
              <a:t> </a:t>
            </a:r>
            <a:r>
              <a:rPr sz="2000" b="1" spc="-95">
                <a:latin typeface="Times New Roman"/>
                <a:cs typeface="Times New Roman"/>
              </a:rPr>
              <a:t>:</a:t>
            </a:r>
            <a:endParaRPr sz="2000">
              <a:latin typeface="Times New Roman"/>
              <a:cs typeface="Times New Roman"/>
            </a:endParaRPr>
          </a:p>
          <a:p>
            <a:pPr marL="354965" indent="-342900">
              <a:spcBef>
                <a:spcPts val="470"/>
              </a:spcBef>
              <a:buClr>
                <a:srgbClr val="0AD0D9"/>
              </a:buClr>
              <a:buSzPct val="95000"/>
              <a:buFont typeface="Arial" panose="020B0604020202020204" pitchFamily="34" charset="0"/>
              <a:buChar char="•"/>
              <a:tabLst>
                <a:tab pos="285115" algn="l"/>
                <a:tab pos="285750" algn="l"/>
              </a:tabLst>
            </a:pPr>
            <a:r>
              <a:rPr sz="2000" spc="114">
                <a:latin typeface="Times New Roman"/>
                <a:cs typeface="Times New Roman"/>
              </a:rPr>
              <a:t>/etc/hosts</a:t>
            </a:r>
            <a:r>
              <a:rPr sz="2000" spc="430">
                <a:latin typeface="Times New Roman"/>
                <a:cs typeface="Times New Roman"/>
              </a:rPr>
              <a:t> </a:t>
            </a:r>
            <a:r>
              <a:rPr sz="2000" spc="75">
                <a:latin typeface="Times New Roman"/>
                <a:cs typeface="Times New Roman"/>
              </a:rPr>
              <a:t>{/etc/hostname}</a:t>
            </a:r>
            <a:endParaRPr sz="2000">
              <a:latin typeface="Times New Roman"/>
              <a:cs typeface="Times New Roman"/>
            </a:endParaRPr>
          </a:p>
          <a:p>
            <a:pPr marL="354965" indent="-342900">
              <a:spcBef>
                <a:spcPts val="480"/>
              </a:spcBef>
              <a:buClr>
                <a:srgbClr val="0AD0D9"/>
              </a:buClr>
              <a:buSzPct val="95000"/>
              <a:buFont typeface="Arial" panose="020B0604020202020204" pitchFamily="34" charset="0"/>
              <a:buChar char="•"/>
              <a:tabLst>
                <a:tab pos="285115" algn="l"/>
                <a:tab pos="285750" algn="l"/>
              </a:tabLst>
            </a:pPr>
            <a:r>
              <a:rPr sz="2000" spc="90">
                <a:latin typeface="Times New Roman"/>
                <a:cs typeface="Times New Roman"/>
              </a:rPr>
              <a:t>/etc/network/interfaces</a:t>
            </a:r>
            <a:endParaRPr sz="2000">
              <a:latin typeface="Times New Roman"/>
              <a:cs typeface="Times New Roman"/>
            </a:endParaRPr>
          </a:p>
          <a:p>
            <a:pPr marL="354965" indent="-342900">
              <a:spcBef>
                <a:spcPts val="480"/>
              </a:spcBef>
              <a:buClr>
                <a:srgbClr val="0AD0D9"/>
              </a:buClr>
              <a:buSzPct val="95000"/>
              <a:buFont typeface="Arial" panose="020B0604020202020204" pitchFamily="34" charset="0"/>
              <a:buChar char="•"/>
              <a:tabLst>
                <a:tab pos="285115" algn="l"/>
                <a:tab pos="285750" algn="l"/>
              </a:tabLst>
            </a:pPr>
            <a:r>
              <a:rPr sz="2000" spc="55">
                <a:latin typeface="Times New Roman"/>
                <a:cs typeface="Times New Roman"/>
              </a:rPr>
              <a:t>/etc/</a:t>
            </a:r>
            <a:r>
              <a:rPr sz="2000" spc="55" err="1">
                <a:latin typeface="Times New Roman"/>
                <a:cs typeface="Times New Roman"/>
              </a:rPr>
              <a:t>resolv.conf</a:t>
            </a:r>
            <a:endParaRPr sz="2900">
              <a:latin typeface="Times New Roman"/>
              <a:cs typeface="Times New Roman"/>
            </a:endParaRPr>
          </a:p>
          <a:p>
            <a:pPr marL="12700"/>
            <a:r>
              <a:rPr sz="2000" b="1" spc="15">
                <a:latin typeface="Times New Roman"/>
                <a:cs typeface="Times New Roman"/>
              </a:rPr>
              <a:t>Arch</a:t>
            </a:r>
            <a:r>
              <a:rPr sz="2000" b="1" spc="-65">
                <a:latin typeface="Times New Roman"/>
                <a:cs typeface="Times New Roman"/>
              </a:rPr>
              <a:t> </a:t>
            </a:r>
            <a:r>
              <a:rPr sz="2000" b="1" spc="60">
                <a:latin typeface="Times New Roman"/>
                <a:cs typeface="Times New Roman"/>
              </a:rPr>
              <a:t>Linux</a:t>
            </a:r>
            <a:endParaRPr sz="2000">
              <a:latin typeface="Times New Roman"/>
              <a:cs typeface="Times New Roman"/>
            </a:endParaRPr>
          </a:p>
          <a:p>
            <a:pPr marL="285115">
              <a:spcBef>
                <a:spcPts val="480"/>
              </a:spcBef>
            </a:pPr>
            <a:r>
              <a:rPr sz="2000" spc="85">
                <a:latin typeface="Times New Roman"/>
                <a:cs typeface="Times New Roman"/>
              </a:rPr>
              <a:t>/etc/systemd/network/ens33.network</a:t>
            </a:r>
            <a:endParaRPr sz="2900">
              <a:latin typeface="Times New Roman"/>
              <a:cs typeface="Times New Roman"/>
            </a:endParaRPr>
          </a:p>
          <a:p>
            <a:pPr marL="12700"/>
            <a:r>
              <a:rPr sz="2000" spc="85">
                <a:latin typeface="Times New Roman"/>
                <a:cs typeface="Times New Roman"/>
              </a:rPr>
              <a:t>Lưu</a:t>
            </a:r>
            <a:r>
              <a:rPr sz="2000" spc="-85">
                <a:latin typeface="Times New Roman"/>
                <a:cs typeface="Times New Roman"/>
              </a:rPr>
              <a:t> </a:t>
            </a:r>
            <a:r>
              <a:rPr sz="2000" spc="-45">
                <a:latin typeface="Times New Roman"/>
                <a:cs typeface="Times New Roman"/>
              </a:rPr>
              <a:t>ý: </a:t>
            </a:r>
            <a:r>
              <a:rPr sz="2000" spc="110">
                <a:latin typeface="Times New Roman"/>
                <a:cs typeface="Times New Roman"/>
              </a:rPr>
              <a:t>dùng</a:t>
            </a:r>
            <a:r>
              <a:rPr sz="2000" spc="-40">
                <a:latin typeface="Times New Roman"/>
                <a:cs typeface="Times New Roman"/>
              </a:rPr>
              <a:t> </a:t>
            </a:r>
            <a:r>
              <a:rPr sz="2000" spc="110">
                <a:latin typeface="Times New Roman"/>
                <a:cs typeface="Times New Roman"/>
              </a:rPr>
              <a:t>trình</a:t>
            </a:r>
            <a:r>
              <a:rPr sz="2000" spc="-80">
                <a:latin typeface="Times New Roman"/>
                <a:cs typeface="Times New Roman"/>
              </a:rPr>
              <a:t> </a:t>
            </a:r>
            <a:r>
              <a:rPr sz="2000" spc="85">
                <a:latin typeface="Times New Roman"/>
                <a:cs typeface="Times New Roman"/>
              </a:rPr>
              <a:t>soạn</a:t>
            </a:r>
            <a:r>
              <a:rPr sz="2000" spc="-55">
                <a:latin typeface="Times New Roman"/>
                <a:cs typeface="Times New Roman"/>
              </a:rPr>
              <a:t> </a:t>
            </a:r>
            <a:r>
              <a:rPr sz="2000" spc="110">
                <a:latin typeface="Times New Roman"/>
                <a:cs typeface="Times New Roman"/>
              </a:rPr>
              <a:t>thảo</a:t>
            </a:r>
            <a:r>
              <a:rPr sz="2000" spc="-110">
                <a:latin typeface="Times New Roman"/>
                <a:cs typeface="Times New Roman"/>
              </a:rPr>
              <a:t> </a:t>
            </a:r>
            <a:r>
              <a:rPr sz="2000" spc="-15">
                <a:solidFill>
                  <a:srgbClr val="FF0000"/>
                </a:solidFill>
                <a:latin typeface="Times New Roman"/>
                <a:cs typeface="Times New Roman"/>
              </a:rPr>
              <a:t>vi </a:t>
            </a:r>
            <a:r>
              <a:rPr sz="2000" spc="60">
                <a:solidFill>
                  <a:srgbClr val="FF0000"/>
                </a:solidFill>
                <a:latin typeface="Times New Roman"/>
                <a:cs typeface="Times New Roman"/>
              </a:rPr>
              <a:t>(vim)</a:t>
            </a:r>
            <a:r>
              <a:rPr sz="2000" spc="-1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spc="85">
                <a:solidFill>
                  <a:srgbClr val="FF0000"/>
                </a:solidFill>
                <a:latin typeface="Times New Roman"/>
                <a:cs typeface="Times New Roman"/>
              </a:rPr>
              <a:t>hoặc</a:t>
            </a:r>
            <a:r>
              <a:rPr sz="2000" spc="-10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spc="80">
                <a:solidFill>
                  <a:srgbClr val="FF0000"/>
                </a:solidFill>
                <a:latin typeface="Times New Roman"/>
                <a:cs typeface="Times New Roman"/>
              </a:rPr>
              <a:t>cat</a:t>
            </a:r>
            <a:r>
              <a:rPr sz="2000" spc="-10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spc="100">
                <a:latin typeface="Times New Roman"/>
                <a:cs typeface="Times New Roman"/>
              </a:rPr>
              <a:t>để</a:t>
            </a:r>
            <a:r>
              <a:rPr sz="2000" spc="-90">
                <a:latin typeface="Times New Roman"/>
                <a:cs typeface="Times New Roman"/>
              </a:rPr>
              <a:t> </a:t>
            </a:r>
            <a:r>
              <a:rPr sz="2000" spc="140">
                <a:latin typeface="Times New Roman"/>
                <a:cs typeface="Times New Roman"/>
              </a:rPr>
              <a:t>sửa/</a:t>
            </a:r>
            <a:r>
              <a:rPr sz="2000" spc="-45">
                <a:latin typeface="Times New Roman"/>
                <a:cs typeface="Times New Roman"/>
              </a:rPr>
              <a:t> </a:t>
            </a:r>
            <a:r>
              <a:rPr sz="2000" spc="50">
                <a:latin typeface="Times New Roman"/>
                <a:cs typeface="Times New Roman"/>
              </a:rPr>
              <a:t>xem</a:t>
            </a:r>
            <a:r>
              <a:rPr sz="2000" spc="-15">
                <a:latin typeface="Times New Roman"/>
                <a:cs typeface="Times New Roman"/>
              </a:rPr>
              <a:t> </a:t>
            </a:r>
            <a:r>
              <a:rPr sz="2000" spc="80">
                <a:latin typeface="Times New Roman"/>
                <a:cs typeface="Times New Roman"/>
              </a:rPr>
              <a:t>nội</a:t>
            </a:r>
            <a:r>
              <a:rPr sz="2000" spc="-60">
                <a:latin typeface="Times New Roman"/>
                <a:cs typeface="Times New Roman"/>
              </a:rPr>
              <a:t> </a:t>
            </a:r>
            <a:r>
              <a:rPr sz="2000" spc="110">
                <a:latin typeface="Times New Roman"/>
                <a:cs typeface="Times New Roman"/>
              </a:rPr>
              <a:t>dung</a:t>
            </a:r>
            <a:r>
              <a:rPr sz="2000" spc="-30">
                <a:latin typeface="Times New Roman"/>
                <a:cs typeface="Times New Roman"/>
              </a:rPr>
              <a:t> </a:t>
            </a:r>
            <a:r>
              <a:rPr sz="2000" spc="20">
                <a:latin typeface="Times New Roman"/>
                <a:cs typeface="Times New Roman"/>
              </a:rPr>
              <a:t>file</a:t>
            </a:r>
            <a:r>
              <a:rPr sz="2000" spc="-80">
                <a:latin typeface="Times New Roman"/>
                <a:cs typeface="Times New Roman"/>
              </a:rPr>
              <a:t> </a:t>
            </a:r>
            <a:r>
              <a:rPr sz="2000" spc="70">
                <a:latin typeface="Times New Roman"/>
                <a:cs typeface="Times New Roman"/>
              </a:rPr>
              <a:t>sourrce</a:t>
            </a:r>
            <a:endParaRPr sz="20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729625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399CA-E11C-ED40-91E6-00AD769B1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5" err="1">
                <a:latin typeface="Carlito"/>
                <a:cs typeface="Carlito"/>
              </a:rPr>
              <a:t>Kiểm</a:t>
            </a:r>
            <a:r>
              <a:rPr lang="en-US" spc="-5">
                <a:latin typeface="Carlito"/>
                <a:cs typeface="Carlito"/>
              </a:rPr>
              <a:t> </a:t>
            </a:r>
            <a:r>
              <a:rPr lang="en-US" spc="-25" err="1">
                <a:latin typeface="Carlito"/>
                <a:cs typeface="Carlito"/>
              </a:rPr>
              <a:t>tra</a:t>
            </a:r>
            <a:r>
              <a:rPr lang="en-US" spc="-25">
                <a:latin typeface="Carlito"/>
                <a:cs typeface="Carlito"/>
              </a:rPr>
              <a:t> </a:t>
            </a:r>
            <a:r>
              <a:rPr lang="en-US" spc="-25" err="1">
                <a:latin typeface="Carlito"/>
                <a:cs typeface="Carlito"/>
              </a:rPr>
              <a:t>và</a:t>
            </a:r>
            <a:r>
              <a:rPr lang="en-US" spc="-25">
                <a:latin typeface="Carlito"/>
                <a:cs typeface="Carlito"/>
              </a:rPr>
              <a:t> </a:t>
            </a:r>
            <a:r>
              <a:rPr lang="en-US" spc="-10" err="1">
                <a:latin typeface="Carlito"/>
                <a:cs typeface="Carlito"/>
              </a:rPr>
              <a:t>thiết</a:t>
            </a:r>
            <a:r>
              <a:rPr lang="en-US" spc="-10">
                <a:latin typeface="Carlito"/>
                <a:cs typeface="Carlito"/>
              </a:rPr>
              <a:t> </a:t>
            </a:r>
            <a:r>
              <a:rPr lang="en-US" spc="-5" err="1">
                <a:latin typeface="Carlito"/>
                <a:cs typeface="Carlito"/>
              </a:rPr>
              <a:t>lập</a:t>
            </a:r>
            <a:r>
              <a:rPr lang="en-US" spc="-5">
                <a:latin typeface="Carlito"/>
                <a:cs typeface="Carlito"/>
              </a:rPr>
              <a:t> IP </a:t>
            </a:r>
            <a:r>
              <a:rPr lang="en-US" spc="-10">
                <a:latin typeface="Carlito"/>
                <a:cs typeface="Carlito"/>
              </a:rPr>
              <a:t>Address </a:t>
            </a:r>
            <a:r>
              <a:rPr lang="en-US" spc="-10">
                <a:solidFill>
                  <a:srgbClr val="04607A"/>
                </a:solidFill>
                <a:latin typeface="Carlito"/>
                <a:cs typeface="Carlito"/>
              </a:rPr>
              <a:t>File</a:t>
            </a:r>
            <a:r>
              <a:rPr lang="en-US" spc="110">
                <a:solidFill>
                  <a:srgbClr val="04607A"/>
                </a:solidFill>
                <a:latin typeface="Carlito"/>
                <a:cs typeface="Carlito"/>
              </a:rPr>
              <a:t> </a:t>
            </a:r>
            <a:r>
              <a:rPr lang="en-US" spc="-15">
                <a:solidFill>
                  <a:srgbClr val="04607A"/>
                </a:solidFill>
                <a:latin typeface="Carlito"/>
                <a:cs typeface="Carlito"/>
              </a:rPr>
              <a:t>source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B89D2-D268-9143-9196-7CBFD2259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/>
              <a:t>netPlan</a:t>
            </a:r>
            <a:r>
              <a:rPr lang="en-US"/>
              <a:t> – UBUNTU (18.04)</a:t>
            </a:r>
          </a:p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413AC6-5B59-5A47-9AD7-C7F80F623F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467" y="2868579"/>
            <a:ext cx="4178300" cy="482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F211403-3D6D-9C41-98AE-BAF57D5F33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4467" y="3506822"/>
            <a:ext cx="6934200" cy="26797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35E863F-DEC6-0B47-BDCD-029A679411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906" y="954617"/>
            <a:ext cx="9970127" cy="54737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44A07AB-433C-4C4D-83CB-0A21AD0800AD}"/>
              </a:ext>
            </a:extLst>
          </p:cNvPr>
          <p:cNvSpPr/>
          <p:nvPr/>
        </p:nvSpPr>
        <p:spPr>
          <a:xfrm>
            <a:off x="908234" y="6298004"/>
            <a:ext cx="19639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err="1"/>
              <a:t>sudo</a:t>
            </a:r>
            <a:r>
              <a:rPr lang="en-US"/>
              <a:t> </a:t>
            </a:r>
            <a:r>
              <a:rPr lang="en-US" err="1"/>
              <a:t>netplan</a:t>
            </a:r>
            <a:r>
              <a:rPr lang="en-US"/>
              <a:t> apply</a:t>
            </a:r>
          </a:p>
        </p:txBody>
      </p:sp>
    </p:spTree>
    <p:extLst>
      <p:ext uri="{BB962C8B-B14F-4D97-AF65-F5344CB8AC3E}">
        <p14:creationId xmlns:p14="http://schemas.microsoft.com/office/powerpoint/2010/main" val="727502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399CA-E11C-ED40-91E6-00AD769B1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5" err="1">
                <a:latin typeface="Carlito"/>
                <a:cs typeface="Carlito"/>
              </a:rPr>
              <a:t>Kiểm</a:t>
            </a:r>
            <a:r>
              <a:rPr lang="en-US" spc="-5">
                <a:latin typeface="Carlito"/>
                <a:cs typeface="Carlito"/>
              </a:rPr>
              <a:t> </a:t>
            </a:r>
            <a:r>
              <a:rPr lang="en-US" spc="-25" err="1">
                <a:latin typeface="Carlito"/>
                <a:cs typeface="Carlito"/>
              </a:rPr>
              <a:t>tra</a:t>
            </a:r>
            <a:r>
              <a:rPr lang="en-US" spc="-25">
                <a:latin typeface="Carlito"/>
                <a:cs typeface="Carlito"/>
              </a:rPr>
              <a:t> </a:t>
            </a:r>
            <a:r>
              <a:rPr lang="en-US" spc="-25" err="1">
                <a:latin typeface="Carlito"/>
                <a:cs typeface="Carlito"/>
              </a:rPr>
              <a:t>và</a:t>
            </a:r>
            <a:r>
              <a:rPr lang="en-US" spc="-25">
                <a:latin typeface="Carlito"/>
                <a:cs typeface="Carlito"/>
              </a:rPr>
              <a:t> </a:t>
            </a:r>
            <a:r>
              <a:rPr lang="en-US" spc="-10" err="1">
                <a:latin typeface="Carlito"/>
                <a:cs typeface="Carlito"/>
              </a:rPr>
              <a:t>thiết</a:t>
            </a:r>
            <a:r>
              <a:rPr lang="en-US" spc="-10">
                <a:latin typeface="Carlito"/>
                <a:cs typeface="Carlito"/>
              </a:rPr>
              <a:t> </a:t>
            </a:r>
            <a:r>
              <a:rPr lang="en-US" spc="-5" err="1">
                <a:latin typeface="Carlito"/>
                <a:cs typeface="Carlito"/>
              </a:rPr>
              <a:t>lập</a:t>
            </a:r>
            <a:r>
              <a:rPr lang="en-US" spc="-5">
                <a:latin typeface="Carlito"/>
                <a:cs typeface="Carlito"/>
              </a:rPr>
              <a:t> IP </a:t>
            </a:r>
            <a:r>
              <a:rPr lang="en-US" spc="-10">
                <a:latin typeface="Carlito"/>
                <a:cs typeface="Carlito"/>
              </a:rPr>
              <a:t>Address </a:t>
            </a:r>
            <a:r>
              <a:rPr lang="en-US" spc="-10">
                <a:solidFill>
                  <a:srgbClr val="04607A"/>
                </a:solidFill>
                <a:latin typeface="Carlito"/>
                <a:cs typeface="Carlito"/>
              </a:rPr>
              <a:t>File</a:t>
            </a:r>
            <a:r>
              <a:rPr lang="en-US" spc="110">
                <a:solidFill>
                  <a:srgbClr val="04607A"/>
                </a:solidFill>
                <a:latin typeface="Carlito"/>
                <a:cs typeface="Carlito"/>
              </a:rPr>
              <a:t> </a:t>
            </a:r>
            <a:r>
              <a:rPr lang="en-US" spc="-15">
                <a:solidFill>
                  <a:srgbClr val="04607A"/>
                </a:solidFill>
                <a:latin typeface="Carlito"/>
                <a:cs typeface="Carlito"/>
              </a:rPr>
              <a:t>source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B89D2-D268-9143-9196-7CBFD2259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/>
              <a:t>netPlan</a:t>
            </a:r>
            <a:r>
              <a:rPr lang="en-US"/>
              <a:t> – UBUNTU (18.04)</a:t>
            </a:r>
          </a:p>
          <a:p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4A07AB-433C-4C4D-83CB-0A21AD0800AD}"/>
              </a:ext>
            </a:extLst>
          </p:cNvPr>
          <p:cNvSpPr/>
          <p:nvPr/>
        </p:nvSpPr>
        <p:spPr>
          <a:xfrm>
            <a:off x="1122242" y="3429000"/>
            <a:ext cx="21547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$ </a:t>
            </a:r>
            <a:r>
              <a:rPr lang="en-US" err="1"/>
              <a:t>sudo</a:t>
            </a:r>
            <a:r>
              <a:rPr lang="en-US"/>
              <a:t> </a:t>
            </a:r>
            <a:r>
              <a:rPr lang="en-US" err="1"/>
              <a:t>netplan</a:t>
            </a:r>
            <a:r>
              <a:rPr lang="en-US"/>
              <a:t> apply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1C7E64-4A47-0C47-95A7-9765AF6FB6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242" y="2806701"/>
            <a:ext cx="2400300" cy="4699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DE799C0-01FD-ED4B-B3DC-518F089139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6158" y="2791679"/>
            <a:ext cx="5943600" cy="164397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CD0014C-3C7F-5C42-83DD-10CCB104E3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2242" y="4631639"/>
            <a:ext cx="4965700" cy="4572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997369D-B82A-AD40-A57C-E082F30B34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2242" y="5364886"/>
            <a:ext cx="5130800" cy="557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068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399CA-E11C-ED40-91E6-00AD769B1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5" err="1">
                <a:latin typeface="Carlito"/>
                <a:cs typeface="Carlito"/>
              </a:rPr>
              <a:t>Kiểm</a:t>
            </a:r>
            <a:r>
              <a:rPr lang="en-US" spc="-5">
                <a:latin typeface="Carlito"/>
                <a:cs typeface="Carlito"/>
              </a:rPr>
              <a:t> </a:t>
            </a:r>
            <a:r>
              <a:rPr lang="en-US" spc="-25" err="1">
                <a:latin typeface="Carlito"/>
                <a:cs typeface="Carlito"/>
              </a:rPr>
              <a:t>tra</a:t>
            </a:r>
            <a:r>
              <a:rPr lang="en-US" spc="-25">
                <a:latin typeface="Carlito"/>
                <a:cs typeface="Carlito"/>
              </a:rPr>
              <a:t> </a:t>
            </a:r>
            <a:r>
              <a:rPr lang="en-US" spc="-25" err="1">
                <a:latin typeface="Carlito"/>
                <a:cs typeface="Carlito"/>
              </a:rPr>
              <a:t>và</a:t>
            </a:r>
            <a:r>
              <a:rPr lang="en-US" spc="-25">
                <a:latin typeface="Carlito"/>
                <a:cs typeface="Carlito"/>
              </a:rPr>
              <a:t> </a:t>
            </a:r>
            <a:r>
              <a:rPr lang="en-US" spc="-10" err="1">
                <a:latin typeface="Carlito"/>
                <a:cs typeface="Carlito"/>
              </a:rPr>
              <a:t>thiết</a:t>
            </a:r>
            <a:r>
              <a:rPr lang="en-US" spc="-10">
                <a:latin typeface="Carlito"/>
                <a:cs typeface="Carlito"/>
              </a:rPr>
              <a:t> </a:t>
            </a:r>
            <a:r>
              <a:rPr lang="en-US" spc="-5" err="1">
                <a:latin typeface="Carlito"/>
                <a:cs typeface="Carlito"/>
              </a:rPr>
              <a:t>lập</a:t>
            </a:r>
            <a:r>
              <a:rPr lang="en-US" spc="-5">
                <a:latin typeface="Carlito"/>
                <a:cs typeface="Carlito"/>
              </a:rPr>
              <a:t> IP </a:t>
            </a:r>
            <a:r>
              <a:rPr lang="en-US" spc="-10">
                <a:latin typeface="Carlito"/>
                <a:cs typeface="Carlito"/>
              </a:rPr>
              <a:t>Address </a:t>
            </a:r>
            <a:r>
              <a:rPr lang="en-US" spc="-10">
                <a:solidFill>
                  <a:srgbClr val="04607A"/>
                </a:solidFill>
                <a:latin typeface="Carlito"/>
                <a:cs typeface="Carlito"/>
              </a:rPr>
              <a:t>File</a:t>
            </a:r>
            <a:r>
              <a:rPr lang="en-US" spc="110">
                <a:solidFill>
                  <a:srgbClr val="04607A"/>
                </a:solidFill>
                <a:latin typeface="Carlito"/>
                <a:cs typeface="Carlito"/>
              </a:rPr>
              <a:t> </a:t>
            </a:r>
            <a:r>
              <a:rPr lang="en-US" spc="-15">
                <a:solidFill>
                  <a:srgbClr val="04607A"/>
                </a:solidFill>
                <a:latin typeface="Carlito"/>
                <a:cs typeface="Carlito"/>
              </a:rPr>
              <a:t>source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B89D2-D268-9143-9196-7CBFD2259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/>
              <a:t>nmcli</a:t>
            </a:r>
            <a:r>
              <a:rPr lang="en-US"/>
              <a:t> – Centos (18.04)</a:t>
            </a:r>
          </a:p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87453F-6D4E-754B-AA64-50D676FCAB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009" y="2933700"/>
            <a:ext cx="5298013" cy="495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E2BBEE8-0873-624C-839B-AD947094B9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0255" y="1861590"/>
            <a:ext cx="5311616" cy="480916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704ADD0-B1EA-A941-91E5-5B7104C614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8009" y="3393346"/>
            <a:ext cx="25400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82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694562" y="738491"/>
            <a:ext cx="6992566" cy="538101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1" i="0" kern="1200">
                <a:solidFill>
                  <a:srgbClr val="045C75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430"/>
              </a:lnSpc>
            </a:pPr>
            <a:fld id="{81D60167-4931-47E6-BA6A-407CBD079E47}" type="slidenum">
              <a:rPr lang="en-US" smtClean="0"/>
              <a:pPr marL="38100">
                <a:lnSpc>
                  <a:spcPts val="1430"/>
                </a:lnSpc>
              </a:pPr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075435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6B562-4ED6-E64F-ABC4-6AF148BA8B56}"/>
              </a:ext>
            </a:extLst>
          </p:cNvPr>
          <p:cNvSpPr txBox="1">
            <a:spLocks/>
          </p:cNvSpPr>
          <p:nvPr/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pc="-5">
                <a:latin typeface="Carlito"/>
                <a:cs typeface="Carlito"/>
              </a:rPr>
              <a:t>Kiểm </a:t>
            </a:r>
            <a:r>
              <a:rPr lang="en-US" spc="-25">
                <a:latin typeface="Carlito"/>
                <a:cs typeface="Carlito"/>
              </a:rPr>
              <a:t>tra và </a:t>
            </a:r>
            <a:r>
              <a:rPr lang="en-US" spc="-10">
                <a:latin typeface="Carlito"/>
                <a:cs typeface="Carlito"/>
              </a:rPr>
              <a:t>thiết </a:t>
            </a:r>
            <a:r>
              <a:rPr lang="en-US" spc="-5">
                <a:latin typeface="Carlito"/>
                <a:cs typeface="Carlito"/>
              </a:rPr>
              <a:t>lập IP </a:t>
            </a:r>
            <a:r>
              <a:rPr lang="en-US" spc="-10">
                <a:latin typeface="Carlito"/>
                <a:cs typeface="Carlito"/>
              </a:rPr>
              <a:t>Address </a:t>
            </a:r>
            <a:r>
              <a:rPr lang="en-US" spc="-10">
                <a:solidFill>
                  <a:srgbClr val="04607A"/>
                </a:solidFill>
                <a:latin typeface="Carlito"/>
                <a:cs typeface="Carlito"/>
              </a:rPr>
              <a:t>File</a:t>
            </a:r>
            <a:r>
              <a:rPr lang="en-US" spc="110">
                <a:solidFill>
                  <a:srgbClr val="04607A"/>
                </a:solidFill>
                <a:latin typeface="Carlito"/>
                <a:cs typeface="Carlito"/>
              </a:rPr>
              <a:t> </a:t>
            </a:r>
            <a:r>
              <a:rPr lang="en-US" spc="-15">
                <a:solidFill>
                  <a:srgbClr val="04607A"/>
                </a:solidFill>
                <a:latin typeface="Carlito"/>
                <a:cs typeface="Carlito"/>
              </a:rPr>
              <a:t>source</a:t>
            </a:r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50BBD5C-55E9-9C4B-A467-E387CC819711}"/>
              </a:ext>
            </a:extLst>
          </p:cNvPr>
          <p:cNvSpPr/>
          <p:nvPr/>
        </p:nvSpPr>
        <p:spPr>
          <a:xfrm>
            <a:off x="1359396" y="1493355"/>
            <a:ext cx="11063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err="1">
                <a:solidFill>
                  <a:srgbClr val="404040"/>
                </a:solidFill>
                <a:latin typeface="Courier New" panose="02070309020205020404" pitchFamily="49" charset="0"/>
              </a:rPr>
              <a:t>nmtui</a:t>
            </a:r>
            <a:endParaRPr lang="en-US" sz="24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0A72E5-C564-E449-82E0-681E00DA41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5344" y="1955020"/>
            <a:ext cx="4686300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712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99780-04EC-F24E-89DE-627DDB6C0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Mục</a:t>
            </a:r>
            <a:r>
              <a:rPr lang="en-US"/>
              <a:t> </a:t>
            </a:r>
            <a:r>
              <a:rPr lang="en-US" err="1"/>
              <a:t>tiêu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621ADF-14DA-7C4F-8776-84193C4C56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/>
              <a:t>Nắm được các câu lệnh để cấu hình hệ thống 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3880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63701" y="383066"/>
            <a:ext cx="8141780" cy="399981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spcBef>
                <a:spcPts val="95"/>
              </a:spcBef>
            </a:pPr>
            <a:r>
              <a:rPr sz="2800" spc="-5">
                <a:latin typeface="Carlito"/>
                <a:cs typeface="Carlito"/>
              </a:rPr>
              <a:t>Kiểm </a:t>
            </a:r>
            <a:r>
              <a:rPr sz="2800" spc="-25">
                <a:latin typeface="Carlito"/>
                <a:cs typeface="Carlito"/>
              </a:rPr>
              <a:t>tra và </a:t>
            </a:r>
            <a:r>
              <a:rPr sz="2800" spc="-10">
                <a:latin typeface="Carlito"/>
                <a:cs typeface="Carlito"/>
              </a:rPr>
              <a:t>thiết </a:t>
            </a:r>
            <a:r>
              <a:rPr sz="2800" spc="-5">
                <a:latin typeface="Carlito"/>
                <a:cs typeface="Carlito"/>
              </a:rPr>
              <a:t>lập IP </a:t>
            </a:r>
            <a:r>
              <a:rPr sz="2800" spc="-10">
                <a:latin typeface="Carlito"/>
                <a:cs typeface="Carlito"/>
              </a:rPr>
              <a:t>Address-</a:t>
            </a:r>
            <a:r>
              <a:rPr sz="2800" spc="-10">
                <a:solidFill>
                  <a:srgbClr val="04607A"/>
                </a:solidFill>
                <a:latin typeface="Carlito"/>
                <a:cs typeface="Carlito"/>
              </a:rPr>
              <a:t>Bằng </a:t>
            </a:r>
            <a:r>
              <a:rPr sz="2800" spc="-5">
                <a:solidFill>
                  <a:srgbClr val="04607A"/>
                </a:solidFill>
                <a:latin typeface="Carlito"/>
                <a:cs typeface="Carlito"/>
              </a:rPr>
              <a:t>Đồ</a:t>
            </a:r>
            <a:r>
              <a:rPr sz="2800" spc="155">
                <a:solidFill>
                  <a:srgbClr val="04607A"/>
                </a:solidFill>
                <a:latin typeface="Carlito"/>
                <a:cs typeface="Carlito"/>
              </a:rPr>
              <a:t> </a:t>
            </a:r>
            <a:r>
              <a:rPr sz="2800" spc="-10">
                <a:solidFill>
                  <a:srgbClr val="04607A"/>
                </a:solidFill>
                <a:latin typeface="Carlito"/>
                <a:cs typeface="Carlito"/>
              </a:rPr>
              <a:t>họa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1" i="0" kern="1200">
                <a:solidFill>
                  <a:srgbClr val="045C75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430"/>
              </a:lnSpc>
            </a:pPr>
            <a:fld id="{81D60167-4931-47E6-BA6A-407CBD079E47}" type="slidenum">
              <a:rPr lang="en-US" smtClean="0"/>
              <a:pPr marL="38100">
                <a:lnSpc>
                  <a:spcPts val="1430"/>
                </a:lnSpc>
              </a:pPr>
              <a:t>20</a:t>
            </a:fld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02302" y="809117"/>
            <a:ext cx="8524672" cy="52415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357235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76399" y="541723"/>
            <a:ext cx="6458585" cy="452120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spcBef>
                <a:spcPts val="95"/>
              </a:spcBef>
            </a:pPr>
            <a:r>
              <a:rPr sz="2800" spc="-5">
                <a:latin typeface="Carlito"/>
                <a:cs typeface="Carlito"/>
              </a:rPr>
              <a:t>Kiểm </a:t>
            </a:r>
            <a:r>
              <a:rPr sz="2800" spc="-25">
                <a:latin typeface="Carlito"/>
                <a:cs typeface="Carlito"/>
              </a:rPr>
              <a:t>tra và </a:t>
            </a:r>
            <a:r>
              <a:rPr sz="2800" spc="-10">
                <a:latin typeface="Carlito"/>
                <a:cs typeface="Carlito"/>
              </a:rPr>
              <a:t>thiết </a:t>
            </a:r>
            <a:r>
              <a:rPr sz="2800" spc="-5">
                <a:latin typeface="Carlito"/>
                <a:cs typeface="Carlito"/>
              </a:rPr>
              <a:t>lập IP </a:t>
            </a:r>
            <a:r>
              <a:rPr sz="2800" spc="-10">
                <a:latin typeface="Carlito"/>
                <a:cs typeface="Carlito"/>
              </a:rPr>
              <a:t>Address-</a:t>
            </a:r>
            <a:r>
              <a:rPr sz="2800" spc="-10">
                <a:solidFill>
                  <a:srgbClr val="04607A"/>
                </a:solidFill>
                <a:latin typeface="Carlito"/>
                <a:cs typeface="Carlito"/>
              </a:rPr>
              <a:t>Bằng </a:t>
            </a:r>
            <a:r>
              <a:rPr sz="2800" spc="-5">
                <a:solidFill>
                  <a:srgbClr val="04607A"/>
                </a:solidFill>
                <a:latin typeface="Carlito"/>
                <a:cs typeface="Carlito"/>
              </a:rPr>
              <a:t>Đồ</a:t>
            </a:r>
            <a:r>
              <a:rPr sz="2800" spc="155">
                <a:solidFill>
                  <a:srgbClr val="04607A"/>
                </a:solidFill>
                <a:latin typeface="Carlito"/>
                <a:cs typeface="Carlito"/>
              </a:rPr>
              <a:t> </a:t>
            </a:r>
            <a:r>
              <a:rPr sz="2800" spc="-10">
                <a:solidFill>
                  <a:srgbClr val="04607A"/>
                </a:solidFill>
                <a:latin typeface="Carlito"/>
                <a:cs typeface="Carlito"/>
              </a:rPr>
              <a:t>họa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1" i="0" kern="1200">
                <a:solidFill>
                  <a:srgbClr val="045C75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430"/>
              </a:lnSpc>
            </a:pPr>
            <a:fld id="{81D60167-4931-47E6-BA6A-407CBD079E47}" type="slidenum">
              <a:rPr lang="en-US" smtClean="0"/>
              <a:pPr marL="38100">
                <a:lnSpc>
                  <a:spcPts val="1430"/>
                </a:lnSpc>
              </a:pPr>
              <a:t>21</a:t>
            </a:fld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76399" y="972766"/>
            <a:ext cx="9053209" cy="55042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233749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43960" y="1086571"/>
            <a:ext cx="4704080" cy="452120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spcBef>
                <a:spcPts val="95"/>
              </a:spcBef>
            </a:pPr>
            <a:r>
              <a:rPr sz="2800" spc="-10">
                <a:latin typeface="Carlito"/>
                <a:cs typeface="Carlito"/>
              </a:rPr>
              <a:t>Các </a:t>
            </a:r>
            <a:r>
              <a:rPr sz="2800" spc="-5">
                <a:latin typeface="Carlito"/>
                <a:cs typeface="Carlito"/>
              </a:rPr>
              <a:t>dịch vụ </a:t>
            </a:r>
            <a:r>
              <a:rPr sz="2800" spc="-10">
                <a:latin typeface="Carlito"/>
                <a:cs typeface="Carlito"/>
              </a:rPr>
              <a:t>mạng </a:t>
            </a:r>
            <a:r>
              <a:rPr sz="2800" spc="-5">
                <a:latin typeface="Carlito"/>
                <a:cs typeface="Carlito"/>
              </a:rPr>
              <a:t>cục bộ cơ</a:t>
            </a:r>
            <a:r>
              <a:rPr sz="2800" spc="45">
                <a:latin typeface="Carlito"/>
                <a:cs typeface="Carlito"/>
              </a:rPr>
              <a:t> </a:t>
            </a:r>
            <a:r>
              <a:rPr sz="2800" spc="-5">
                <a:latin typeface="Carlito"/>
                <a:cs typeface="Carlito"/>
              </a:rPr>
              <a:t>bản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1" i="0" kern="1200">
                <a:solidFill>
                  <a:srgbClr val="045C75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430"/>
              </a:lnSpc>
            </a:pPr>
            <a:fld id="{81D60167-4931-47E6-BA6A-407CBD079E47}" type="slidenum">
              <a:rPr lang="en-US" smtClean="0"/>
              <a:pPr marL="38100">
                <a:lnSpc>
                  <a:spcPts val="1430"/>
                </a:lnSpc>
              </a:pPr>
              <a:t>22</a:t>
            </a:fld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783460" y="1917904"/>
            <a:ext cx="7667625" cy="446276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spcBef>
                <a:spcPts val="580"/>
              </a:spcBef>
            </a:pPr>
            <a:r>
              <a:rPr sz="2000" b="1" spc="120">
                <a:latin typeface="Times New Roman"/>
                <a:cs typeface="Times New Roman"/>
              </a:rPr>
              <a:t>Nhu</a:t>
            </a:r>
            <a:r>
              <a:rPr sz="2000" b="1" spc="-105">
                <a:latin typeface="Times New Roman"/>
                <a:cs typeface="Times New Roman"/>
              </a:rPr>
              <a:t> </a:t>
            </a:r>
            <a:r>
              <a:rPr sz="2000" b="1" spc="95">
                <a:latin typeface="Times New Roman"/>
                <a:cs typeface="Times New Roman"/>
              </a:rPr>
              <a:t>cầu</a:t>
            </a:r>
            <a:r>
              <a:rPr sz="2000" b="1" spc="-95">
                <a:latin typeface="Times New Roman"/>
                <a:cs typeface="Times New Roman"/>
              </a:rPr>
              <a:t> </a:t>
            </a:r>
            <a:r>
              <a:rPr sz="2000" b="1" spc="100">
                <a:latin typeface="Times New Roman"/>
                <a:cs typeface="Times New Roman"/>
              </a:rPr>
              <a:t>chia</a:t>
            </a:r>
            <a:r>
              <a:rPr sz="2000" b="1" spc="-100">
                <a:latin typeface="Times New Roman"/>
                <a:cs typeface="Times New Roman"/>
              </a:rPr>
              <a:t> </a:t>
            </a:r>
            <a:r>
              <a:rPr sz="2000" b="1" spc="160">
                <a:latin typeface="Times New Roman"/>
                <a:cs typeface="Times New Roman"/>
              </a:rPr>
              <a:t>sẻ</a:t>
            </a:r>
            <a:r>
              <a:rPr sz="2000" b="1" spc="-95">
                <a:latin typeface="Times New Roman"/>
                <a:cs typeface="Times New Roman"/>
              </a:rPr>
              <a:t> </a:t>
            </a:r>
            <a:r>
              <a:rPr sz="2000" b="1" spc="95">
                <a:latin typeface="Times New Roman"/>
                <a:cs typeface="Times New Roman"/>
              </a:rPr>
              <a:t>tài</a:t>
            </a:r>
            <a:r>
              <a:rPr sz="2000" b="1" spc="-40">
                <a:latin typeface="Times New Roman"/>
                <a:cs typeface="Times New Roman"/>
              </a:rPr>
              <a:t> </a:t>
            </a:r>
            <a:r>
              <a:rPr sz="2000" b="1" spc="120">
                <a:latin typeface="Times New Roman"/>
                <a:cs typeface="Times New Roman"/>
              </a:rPr>
              <a:t>nguyên</a:t>
            </a:r>
            <a:r>
              <a:rPr sz="2000" b="1" spc="-90">
                <a:latin typeface="Times New Roman"/>
                <a:cs typeface="Times New Roman"/>
              </a:rPr>
              <a:t> </a:t>
            </a:r>
            <a:r>
              <a:rPr sz="2000" b="1" spc="130">
                <a:latin typeface="Times New Roman"/>
                <a:cs typeface="Times New Roman"/>
              </a:rPr>
              <a:t>mạng</a:t>
            </a:r>
            <a:endParaRPr sz="2000">
              <a:latin typeface="Times New Roman"/>
              <a:cs typeface="Times New Roman"/>
            </a:endParaRPr>
          </a:p>
          <a:p>
            <a:pPr marL="12700">
              <a:spcBef>
                <a:spcPts val="480"/>
              </a:spcBef>
            </a:pPr>
            <a:r>
              <a:rPr sz="2000" spc="-25">
                <a:latin typeface="Times New Roman"/>
                <a:cs typeface="Times New Roman"/>
              </a:rPr>
              <a:t>+ </a:t>
            </a:r>
            <a:r>
              <a:rPr sz="2000" spc="25">
                <a:latin typeface="Times New Roman"/>
                <a:cs typeface="Times New Roman"/>
              </a:rPr>
              <a:t>Khái </a:t>
            </a:r>
            <a:r>
              <a:rPr sz="2000" spc="100">
                <a:latin typeface="Times New Roman"/>
                <a:cs typeface="Times New Roman"/>
              </a:rPr>
              <a:t>niệm </a:t>
            </a:r>
            <a:r>
              <a:rPr sz="2000" spc="75">
                <a:latin typeface="Times New Roman"/>
                <a:cs typeface="Times New Roman"/>
              </a:rPr>
              <a:t>tài </a:t>
            </a:r>
            <a:r>
              <a:rPr sz="2000" spc="70">
                <a:latin typeface="Times New Roman"/>
                <a:cs typeface="Times New Roman"/>
              </a:rPr>
              <a:t>nguyên</a:t>
            </a:r>
            <a:r>
              <a:rPr sz="2000" spc="-305">
                <a:latin typeface="Times New Roman"/>
                <a:cs typeface="Times New Roman"/>
              </a:rPr>
              <a:t> </a:t>
            </a:r>
            <a:r>
              <a:rPr sz="2000" spc="100">
                <a:latin typeface="Times New Roman"/>
                <a:cs typeface="Times New Roman"/>
              </a:rPr>
              <a:t>mạng</a:t>
            </a:r>
            <a:endParaRPr sz="2000">
              <a:latin typeface="Times New Roman"/>
              <a:cs typeface="Times New Roman"/>
            </a:endParaRPr>
          </a:p>
          <a:p>
            <a:pPr marL="12700">
              <a:spcBef>
                <a:spcPts val="480"/>
              </a:spcBef>
            </a:pPr>
            <a:r>
              <a:rPr sz="2000" spc="110">
                <a:latin typeface="Times New Roman"/>
                <a:cs typeface="Times New Roman"/>
              </a:rPr>
              <a:t>Phần</a:t>
            </a:r>
            <a:r>
              <a:rPr sz="2000" spc="-85">
                <a:latin typeface="Times New Roman"/>
                <a:cs typeface="Times New Roman"/>
              </a:rPr>
              <a:t> </a:t>
            </a:r>
            <a:r>
              <a:rPr sz="2000" spc="95">
                <a:latin typeface="Times New Roman"/>
                <a:cs typeface="Times New Roman"/>
              </a:rPr>
              <a:t>cứng-</a:t>
            </a:r>
            <a:r>
              <a:rPr sz="2000" spc="-20">
                <a:latin typeface="Times New Roman"/>
                <a:cs typeface="Times New Roman"/>
              </a:rPr>
              <a:t> </a:t>
            </a:r>
            <a:r>
              <a:rPr sz="2000" spc="105">
                <a:latin typeface="Times New Roman"/>
                <a:cs typeface="Times New Roman"/>
              </a:rPr>
              <a:t>thiết</a:t>
            </a:r>
            <a:r>
              <a:rPr sz="2000" spc="-75">
                <a:latin typeface="Times New Roman"/>
                <a:cs typeface="Times New Roman"/>
              </a:rPr>
              <a:t> </a:t>
            </a:r>
            <a:r>
              <a:rPr sz="2000" spc="60">
                <a:latin typeface="Times New Roman"/>
                <a:cs typeface="Times New Roman"/>
              </a:rPr>
              <a:t>bị</a:t>
            </a:r>
            <a:r>
              <a:rPr sz="2000" spc="5">
                <a:latin typeface="Times New Roman"/>
                <a:cs typeface="Times New Roman"/>
              </a:rPr>
              <a:t> </a:t>
            </a:r>
            <a:r>
              <a:rPr sz="2000" spc="100">
                <a:latin typeface="Times New Roman"/>
                <a:cs typeface="Times New Roman"/>
              </a:rPr>
              <a:t>mạng</a:t>
            </a:r>
            <a:r>
              <a:rPr sz="2000" spc="-70">
                <a:latin typeface="Times New Roman"/>
                <a:cs typeface="Times New Roman"/>
              </a:rPr>
              <a:t> </a:t>
            </a:r>
            <a:r>
              <a:rPr sz="2000" spc="110">
                <a:latin typeface="Times New Roman"/>
                <a:cs typeface="Times New Roman"/>
              </a:rPr>
              <a:t>dùng</a:t>
            </a:r>
            <a:r>
              <a:rPr sz="2000" spc="-60">
                <a:latin typeface="Times New Roman"/>
                <a:cs typeface="Times New Roman"/>
              </a:rPr>
              <a:t> </a:t>
            </a:r>
            <a:r>
              <a:rPr sz="2000" spc="80">
                <a:latin typeface="Times New Roman"/>
                <a:cs typeface="Times New Roman"/>
              </a:rPr>
              <a:t>chung:</a:t>
            </a:r>
            <a:r>
              <a:rPr sz="2000" spc="-20">
                <a:latin typeface="Times New Roman"/>
                <a:cs typeface="Times New Roman"/>
              </a:rPr>
              <a:t> </a:t>
            </a:r>
            <a:r>
              <a:rPr sz="2000" spc="55">
                <a:latin typeface="Times New Roman"/>
                <a:cs typeface="Times New Roman"/>
              </a:rPr>
              <a:t>máy</a:t>
            </a:r>
            <a:r>
              <a:rPr sz="2000" spc="-60">
                <a:latin typeface="Times New Roman"/>
                <a:cs typeface="Times New Roman"/>
              </a:rPr>
              <a:t> </a:t>
            </a:r>
            <a:r>
              <a:rPr sz="2000" spc="85">
                <a:latin typeface="Times New Roman"/>
                <a:cs typeface="Times New Roman"/>
              </a:rPr>
              <a:t>in</a:t>
            </a:r>
            <a:r>
              <a:rPr sz="2000" spc="-45">
                <a:latin typeface="Times New Roman"/>
                <a:cs typeface="Times New Roman"/>
              </a:rPr>
              <a:t> </a:t>
            </a:r>
            <a:r>
              <a:rPr sz="2000" spc="65">
                <a:latin typeface="Times New Roman"/>
                <a:cs typeface="Times New Roman"/>
              </a:rPr>
              <a:t>(scan),</a:t>
            </a:r>
            <a:r>
              <a:rPr sz="2000" spc="10">
                <a:latin typeface="Times New Roman"/>
                <a:cs typeface="Times New Roman"/>
              </a:rPr>
              <a:t> </a:t>
            </a:r>
            <a:r>
              <a:rPr sz="2000" spc="165">
                <a:latin typeface="Times New Roman"/>
                <a:cs typeface="Times New Roman"/>
              </a:rPr>
              <a:t>Ổ</a:t>
            </a:r>
            <a:r>
              <a:rPr sz="2000" spc="-70">
                <a:latin typeface="Times New Roman"/>
                <a:cs typeface="Times New Roman"/>
              </a:rPr>
              <a:t> </a:t>
            </a:r>
            <a:r>
              <a:rPr sz="2000" spc="55">
                <a:latin typeface="Times New Roman"/>
                <a:cs typeface="Times New Roman"/>
              </a:rPr>
              <a:t>đĩa,</a:t>
            </a:r>
            <a:r>
              <a:rPr sz="2000" spc="-20">
                <a:latin typeface="Times New Roman"/>
                <a:cs typeface="Times New Roman"/>
              </a:rPr>
              <a:t> </a:t>
            </a:r>
            <a:r>
              <a:rPr sz="2000" spc="175">
                <a:latin typeface="Times New Roman"/>
                <a:cs typeface="Times New Roman"/>
              </a:rPr>
              <a:t>thư</a:t>
            </a:r>
            <a:r>
              <a:rPr sz="2000" spc="-15">
                <a:latin typeface="Times New Roman"/>
                <a:cs typeface="Times New Roman"/>
              </a:rPr>
              <a:t> </a:t>
            </a:r>
            <a:r>
              <a:rPr sz="2000" spc="85">
                <a:latin typeface="Times New Roman"/>
                <a:cs typeface="Times New Roman"/>
              </a:rPr>
              <a:t>mục,</a:t>
            </a:r>
            <a:endParaRPr sz="2000">
              <a:latin typeface="Times New Roman"/>
              <a:cs typeface="Times New Roman"/>
            </a:endParaRPr>
          </a:p>
          <a:p>
            <a:pPr marL="12700" marR="3549015">
              <a:lnSpc>
                <a:spcPct val="120000"/>
              </a:lnSpc>
            </a:pPr>
            <a:r>
              <a:rPr sz="2000" spc="110">
                <a:latin typeface="Times New Roman"/>
                <a:cs typeface="Times New Roman"/>
              </a:rPr>
              <a:t>Phần </a:t>
            </a:r>
            <a:r>
              <a:rPr sz="2000" spc="95">
                <a:latin typeface="Times New Roman"/>
                <a:cs typeface="Times New Roman"/>
              </a:rPr>
              <a:t>mềm: </a:t>
            </a:r>
            <a:r>
              <a:rPr sz="2000" spc="135">
                <a:latin typeface="Times New Roman"/>
                <a:cs typeface="Times New Roman"/>
              </a:rPr>
              <a:t>chương </a:t>
            </a:r>
            <a:r>
              <a:rPr sz="2000" spc="110">
                <a:latin typeface="Times New Roman"/>
                <a:cs typeface="Times New Roman"/>
              </a:rPr>
              <a:t>trình </a:t>
            </a:r>
            <a:r>
              <a:rPr sz="2000" spc="130">
                <a:latin typeface="Times New Roman"/>
                <a:cs typeface="Times New Roman"/>
              </a:rPr>
              <a:t>ứng </a:t>
            </a:r>
            <a:r>
              <a:rPr sz="2000" spc="110">
                <a:latin typeface="Times New Roman"/>
                <a:cs typeface="Times New Roman"/>
              </a:rPr>
              <a:t>dụng  </a:t>
            </a:r>
            <a:r>
              <a:rPr sz="2000" spc="90">
                <a:latin typeface="Times New Roman"/>
                <a:cs typeface="Times New Roman"/>
              </a:rPr>
              <a:t>Quyền </a:t>
            </a:r>
            <a:r>
              <a:rPr sz="2000" spc="130">
                <a:latin typeface="Times New Roman"/>
                <a:cs typeface="Times New Roman"/>
              </a:rPr>
              <a:t>sở </a:t>
            </a:r>
            <a:r>
              <a:rPr sz="2000" spc="175">
                <a:latin typeface="Times New Roman"/>
                <a:cs typeface="Times New Roman"/>
              </a:rPr>
              <a:t>hữu </a:t>
            </a:r>
            <a:r>
              <a:rPr sz="2000" spc="75">
                <a:latin typeface="Times New Roman"/>
                <a:cs typeface="Times New Roman"/>
              </a:rPr>
              <a:t>tài </a:t>
            </a:r>
            <a:r>
              <a:rPr sz="2000" spc="70">
                <a:latin typeface="Times New Roman"/>
                <a:cs typeface="Times New Roman"/>
              </a:rPr>
              <a:t>nguyên </a:t>
            </a:r>
            <a:r>
              <a:rPr sz="2000" spc="65">
                <a:latin typeface="Times New Roman"/>
                <a:cs typeface="Times New Roman"/>
              </a:rPr>
              <a:t>chia </a:t>
            </a:r>
            <a:r>
              <a:rPr sz="2000" spc="50">
                <a:latin typeface="Times New Roman"/>
                <a:cs typeface="Times New Roman"/>
              </a:rPr>
              <a:t>sẻ  </a:t>
            </a:r>
            <a:r>
              <a:rPr sz="2000" spc="90">
                <a:latin typeface="Times New Roman"/>
                <a:cs typeface="Times New Roman"/>
              </a:rPr>
              <a:t>Quyền</a:t>
            </a:r>
            <a:r>
              <a:rPr sz="2000" spc="-85">
                <a:latin typeface="Times New Roman"/>
                <a:cs typeface="Times New Roman"/>
              </a:rPr>
              <a:t> </a:t>
            </a:r>
            <a:r>
              <a:rPr sz="2000" spc="110">
                <a:latin typeface="Times New Roman"/>
                <a:cs typeface="Times New Roman"/>
              </a:rPr>
              <a:t>dùng</a:t>
            </a:r>
            <a:r>
              <a:rPr sz="2000" spc="-75">
                <a:latin typeface="Times New Roman"/>
                <a:cs typeface="Times New Roman"/>
              </a:rPr>
              <a:t> </a:t>
            </a:r>
            <a:r>
              <a:rPr sz="2000" spc="100">
                <a:latin typeface="Times New Roman"/>
                <a:cs typeface="Times New Roman"/>
              </a:rPr>
              <a:t>chung</a:t>
            </a:r>
            <a:r>
              <a:rPr sz="2000" spc="425">
                <a:latin typeface="Times New Roman"/>
                <a:cs typeface="Times New Roman"/>
              </a:rPr>
              <a:t> </a:t>
            </a:r>
            <a:r>
              <a:rPr sz="2000" spc="10">
                <a:latin typeface="Times New Roman"/>
                <a:cs typeface="Times New Roman"/>
              </a:rPr>
              <a:t>và</a:t>
            </a:r>
            <a:r>
              <a:rPr sz="2000" spc="-75">
                <a:latin typeface="Times New Roman"/>
                <a:cs typeface="Times New Roman"/>
              </a:rPr>
              <a:t> </a:t>
            </a:r>
            <a:r>
              <a:rPr sz="2000" spc="175">
                <a:latin typeface="Times New Roman"/>
                <a:cs typeface="Times New Roman"/>
              </a:rPr>
              <a:t>thứ</a:t>
            </a:r>
            <a:r>
              <a:rPr sz="2000" spc="-50">
                <a:latin typeface="Times New Roman"/>
                <a:cs typeface="Times New Roman"/>
              </a:rPr>
              <a:t> </a:t>
            </a:r>
            <a:r>
              <a:rPr sz="2000" spc="185">
                <a:latin typeface="Times New Roman"/>
                <a:cs typeface="Times New Roman"/>
              </a:rPr>
              <a:t>tự</a:t>
            </a:r>
            <a:r>
              <a:rPr sz="2000" spc="-45">
                <a:latin typeface="Times New Roman"/>
                <a:cs typeface="Times New Roman"/>
              </a:rPr>
              <a:t> </a:t>
            </a:r>
            <a:r>
              <a:rPr sz="2000" spc="180">
                <a:latin typeface="Times New Roman"/>
                <a:cs typeface="Times New Roman"/>
              </a:rPr>
              <a:t>ưu</a:t>
            </a:r>
            <a:r>
              <a:rPr sz="2000" spc="-45">
                <a:latin typeface="Times New Roman"/>
                <a:cs typeface="Times New Roman"/>
              </a:rPr>
              <a:t> </a:t>
            </a:r>
            <a:r>
              <a:rPr sz="2000" spc="95">
                <a:latin typeface="Times New Roman"/>
                <a:cs typeface="Times New Roman"/>
              </a:rPr>
              <a:t>tiên  </a:t>
            </a:r>
            <a:r>
              <a:rPr sz="2000" b="1" i="1" spc="165">
                <a:latin typeface="Times New Roman"/>
                <a:cs typeface="Times New Roman"/>
              </a:rPr>
              <a:t>Kết</a:t>
            </a:r>
            <a:r>
              <a:rPr sz="2000" b="1" i="1" spc="-45">
                <a:latin typeface="Times New Roman"/>
                <a:cs typeface="Times New Roman"/>
              </a:rPr>
              <a:t> </a:t>
            </a:r>
            <a:r>
              <a:rPr sz="2000" b="1" i="1" spc="114">
                <a:latin typeface="Times New Roman"/>
                <a:cs typeface="Times New Roman"/>
              </a:rPr>
              <a:t>luận</a:t>
            </a:r>
            <a:endParaRPr sz="2000">
              <a:latin typeface="Times New Roman"/>
              <a:cs typeface="Times New Roman"/>
            </a:endParaRPr>
          </a:p>
          <a:p>
            <a:pPr marL="12700">
              <a:spcBef>
                <a:spcPts val="484"/>
              </a:spcBef>
            </a:pPr>
            <a:r>
              <a:rPr sz="2000" spc="114">
                <a:latin typeface="Times New Roman"/>
                <a:cs typeface="Times New Roman"/>
              </a:rPr>
              <a:t>Nhu</a:t>
            </a:r>
            <a:r>
              <a:rPr sz="2000" spc="-75">
                <a:latin typeface="Times New Roman"/>
                <a:cs typeface="Times New Roman"/>
              </a:rPr>
              <a:t> </a:t>
            </a:r>
            <a:r>
              <a:rPr sz="2000" spc="80">
                <a:latin typeface="Times New Roman"/>
                <a:cs typeface="Times New Roman"/>
              </a:rPr>
              <a:t>cầu</a:t>
            </a:r>
            <a:r>
              <a:rPr sz="2000" spc="-70">
                <a:latin typeface="Times New Roman"/>
                <a:cs typeface="Times New Roman"/>
              </a:rPr>
              <a:t> </a:t>
            </a:r>
            <a:r>
              <a:rPr sz="2000" spc="130">
                <a:latin typeface="Times New Roman"/>
                <a:cs typeface="Times New Roman"/>
              </a:rPr>
              <a:t>sử</a:t>
            </a:r>
            <a:r>
              <a:rPr sz="2000" spc="-45">
                <a:latin typeface="Times New Roman"/>
                <a:cs typeface="Times New Roman"/>
              </a:rPr>
              <a:t> </a:t>
            </a:r>
            <a:r>
              <a:rPr sz="2000" spc="110">
                <a:latin typeface="Times New Roman"/>
                <a:cs typeface="Times New Roman"/>
              </a:rPr>
              <a:t>dụng</a:t>
            </a:r>
            <a:r>
              <a:rPr sz="2000" spc="-55">
                <a:latin typeface="Times New Roman"/>
                <a:cs typeface="Times New Roman"/>
              </a:rPr>
              <a:t> </a:t>
            </a:r>
            <a:r>
              <a:rPr sz="2000" spc="100">
                <a:latin typeface="Times New Roman"/>
                <a:cs typeface="Times New Roman"/>
              </a:rPr>
              <a:t>chung</a:t>
            </a:r>
            <a:r>
              <a:rPr sz="2000" spc="-70">
                <a:latin typeface="Times New Roman"/>
                <a:cs typeface="Times New Roman"/>
              </a:rPr>
              <a:t> </a:t>
            </a:r>
            <a:r>
              <a:rPr sz="2000" spc="100">
                <a:latin typeface="Times New Roman"/>
                <a:cs typeface="Times New Roman"/>
              </a:rPr>
              <a:t>guồn</a:t>
            </a:r>
            <a:r>
              <a:rPr sz="2000" spc="-75">
                <a:latin typeface="Times New Roman"/>
                <a:cs typeface="Times New Roman"/>
              </a:rPr>
              <a:t> </a:t>
            </a:r>
            <a:r>
              <a:rPr sz="2000" spc="75">
                <a:latin typeface="Times New Roman"/>
                <a:cs typeface="Times New Roman"/>
              </a:rPr>
              <a:t>tài</a:t>
            </a:r>
            <a:r>
              <a:rPr sz="2000" spc="-15">
                <a:latin typeface="Times New Roman"/>
                <a:cs typeface="Times New Roman"/>
              </a:rPr>
              <a:t> </a:t>
            </a:r>
            <a:r>
              <a:rPr sz="2000" spc="70">
                <a:latin typeface="Times New Roman"/>
                <a:cs typeface="Times New Roman"/>
              </a:rPr>
              <a:t>nguyên</a:t>
            </a:r>
            <a:r>
              <a:rPr sz="2000" spc="465">
                <a:latin typeface="Times New Roman"/>
                <a:cs typeface="Times New Roman"/>
              </a:rPr>
              <a:t> </a:t>
            </a:r>
            <a:r>
              <a:rPr sz="2000" spc="105">
                <a:latin typeface="Times New Roman"/>
                <a:cs typeface="Times New Roman"/>
              </a:rPr>
              <a:t>mạng</a:t>
            </a:r>
            <a:r>
              <a:rPr sz="2000" spc="-10">
                <a:latin typeface="Times New Roman"/>
                <a:cs typeface="Times New Roman"/>
              </a:rPr>
              <a:t> </a:t>
            </a:r>
            <a:r>
              <a:rPr sz="2000" spc="40">
                <a:latin typeface="Times New Roman"/>
                <a:cs typeface="Times New Roman"/>
              </a:rPr>
              <a:t>là</a:t>
            </a:r>
            <a:r>
              <a:rPr sz="2000" spc="-75">
                <a:latin typeface="Times New Roman"/>
                <a:cs typeface="Times New Roman"/>
              </a:rPr>
              <a:t> </a:t>
            </a:r>
            <a:r>
              <a:rPr sz="2000" spc="120">
                <a:latin typeface="Times New Roman"/>
                <a:cs typeface="Times New Roman"/>
              </a:rPr>
              <a:t>tất</a:t>
            </a:r>
            <a:r>
              <a:rPr sz="2000" spc="-120">
                <a:latin typeface="Times New Roman"/>
                <a:cs typeface="Times New Roman"/>
              </a:rPr>
              <a:t> </a:t>
            </a:r>
            <a:r>
              <a:rPr sz="2000" spc="40">
                <a:latin typeface="Times New Roman"/>
                <a:cs typeface="Times New Roman"/>
              </a:rPr>
              <a:t>yêu</a:t>
            </a:r>
            <a:r>
              <a:rPr sz="2000" spc="-80">
                <a:latin typeface="Times New Roman"/>
                <a:cs typeface="Times New Roman"/>
              </a:rPr>
              <a:t> </a:t>
            </a:r>
            <a:r>
              <a:rPr sz="2000" spc="-15">
                <a:latin typeface="Times New Roman"/>
                <a:cs typeface="Times New Roman"/>
              </a:rPr>
              <a:t>vì</a:t>
            </a:r>
            <a:endParaRPr sz="2000">
              <a:latin typeface="Times New Roman"/>
              <a:cs typeface="Times New Roman"/>
            </a:endParaRPr>
          </a:p>
          <a:p>
            <a:pPr marL="76200">
              <a:spcBef>
                <a:spcPts val="480"/>
              </a:spcBef>
            </a:pPr>
            <a:r>
              <a:rPr sz="2000" spc="-25">
                <a:latin typeface="Times New Roman"/>
                <a:cs typeface="Times New Roman"/>
              </a:rPr>
              <a:t>=&gt;</a:t>
            </a:r>
            <a:r>
              <a:rPr sz="2000" spc="-70">
                <a:latin typeface="Times New Roman"/>
                <a:cs typeface="Times New Roman"/>
              </a:rPr>
              <a:t> </a:t>
            </a:r>
            <a:r>
              <a:rPr sz="2000" spc="50">
                <a:latin typeface="Times New Roman"/>
                <a:cs typeface="Times New Roman"/>
              </a:rPr>
              <a:t>Tận</a:t>
            </a:r>
            <a:r>
              <a:rPr sz="2000" spc="-85">
                <a:latin typeface="Times New Roman"/>
                <a:cs typeface="Times New Roman"/>
              </a:rPr>
              <a:t> </a:t>
            </a:r>
            <a:r>
              <a:rPr sz="2000" spc="110">
                <a:latin typeface="Times New Roman"/>
                <a:cs typeface="Times New Roman"/>
              </a:rPr>
              <a:t>dụng</a:t>
            </a:r>
            <a:r>
              <a:rPr sz="2000" spc="-55">
                <a:latin typeface="Times New Roman"/>
                <a:cs typeface="Times New Roman"/>
              </a:rPr>
              <a:t> </a:t>
            </a:r>
            <a:r>
              <a:rPr sz="2000" spc="110">
                <a:latin typeface="Times New Roman"/>
                <a:cs typeface="Times New Roman"/>
              </a:rPr>
              <a:t>cơ</a:t>
            </a:r>
            <a:r>
              <a:rPr sz="2000" spc="-50">
                <a:latin typeface="Times New Roman"/>
                <a:cs typeface="Times New Roman"/>
              </a:rPr>
              <a:t> </a:t>
            </a:r>
            <a:r>
              <a:rPr sz="2000" spc="130">
                <a:latin typeface="Times New Roman"/>
                <a:cs typeface="Times New Roman"/>
              </a:rPr>
              <a:t>sở</a:t>
            </a:r>
            <a:r>
              <a:rPr sz="2000">
                <a:latin typeface="Times New Roman"/>
                <a:cs typeface="Times New Roman"/>
              </a:rPr>
              <a:t> </a:t>
            </a:r>
            <a:r>
              <a:rPr sz="2000" spc="114">
                <a:latin typeface="Times New Roman"/>
                <a:cs typeface="Times New Roman"/>
              </a:rPr>
              <a:t>hạ</a:t>
            </a:r>
            <a:r>
              <a:rPr sz="2000" spc="-70">
                <a:latin typeface="Times New Roman"/>
                <a:cs typeface="Times New Roman"/>
              </a:rPr>
              <a:t> </a:t>
            </a:r>
            <a:r>
              <a:rPr sz="2000" spc="95">
                <a:latin typeface="Times New Roman"/>
                <a:cs typeface="Times New Roman"/>
              </a:rPr>
              <a:t>tầng</a:t>
            </a:r>
            <a:r>
              <a:rPr sz="2000" spc="-10">
                <a:latin typeface="Times New Roman"/>
                <a:cs typeface="Times New Roman"/>
              </a:rPr>
              <a:t> </a:t>
            </a:r>
            <a:r>
              <a:rPr sz="2000" spc="100">
                <a:latin typeface="Times New Roman"/>
                <a:cs typeface="Times New Roman"/>
              </a:rPr>
              <a:t>mạng</a:t>
            </a:r>
            <a:endParaRPr sz="2000">
              <a:latin typeface="Times New Roman"/>
              <a:cs typeface="Times New Roman"/>
            </a:endParaRPr>
          </a:p>
          <a:p>
            <a:pPr marL="76200">
              <a:spcBef>
                <a:spcPts val="480"/>
              </a:spcBef>
            </a:pPr>
            <a:r>
              <a:rPr sz="2000" spc="-25">
                <a:latin typeface="Times New Roman"/>
                <a:cs typeface="Times New Roman"/>
              </a:rPr>
              <a:t>=&gt;</a:t>
            </a:r>
            <a:r>
              <a:rPr sz="2000" spc="-70">
                <a:latin typeface="Times New Roman"/>
                <a:cs typeface="Times New Roman"/>
              </a:rPr>
              <a:t> </a:t>
            </a:r>
            <a:r>
              <a:rPr sz="2000" spc="55">
                <a:latin typeface="Times New Roman"/>
                <a:cs typeface="Times New Roman"/>
              </a:rPr>
              <a:t>Tiết</a:t>
            </a:r>
            <a:r>
              <a:rPr sz="2000" spc="-60">
                <a:latin typeface="Times New Roman"/>
                <a:cs typeface="Times New Roman"/>
              </a:rPr>
              <a:t> </a:t>
            </a:r>
            <a:r>
              <a:rPr sz="2000" spc="80">
                <a:latin typeface="Times New Roman"/>
                <a:cs typeface="Times New Roman"/>
              </a:rPr>
              <a:t>kiệm</a:t>
            </a:r>
            <a:r>
              <a:rPr sz="2000" spc="-65">
                <a:latin typeface="Times New Roman"/>
                <a:cs typeface="Times New Roman"/>
              </a:rPr>
              <a:t> </a:t>
            </a:r>
            <a:r>
              <a:rPr sz="2000" spc="65">
                <a:latin typeface="Times New Roman"/>
                <a:cs typeface="Times New Roman"/>
              </a:rPr>
              <a:t>chi</a:t>
            </a:r>
            <a:r>
              <a:rPr sz="2000" spc="-35">
                <a:latin typeface="Times New Roman"/>
                <a:cs typeface="Times New Roman"/>
              </a:rPr>
              <a:t> </a:t>
            </a:r>
            <a:r>
              <a:rPr sz="2000" spc="90">
                <a:latin typeface="Times New Roman"/>
                <a:cs typeface="Times New Roman"/>
              </a:rPr>
              <a:t>phí</a:t>
            </a:r>
            <a:r>
              <a:rPr sz="2000">
                <a:latin typeface="Times New Roman"/>
                <a:cs typeface="Times New Roman"/>
              </a:rPr>
              <a:t> </a:t>
            </a:r>
            <a:r>
              <a:rPr sz="2000" spc="95">
                <a:latin typeface="Times New Roman"/>
                <a:cs typeface="Times New Roman"/>
              </a:rPr>
              <a:t>(tiền</a:t>
            </a:r>
            <a:r>
              <a:rPr sz="2000" spc="-45">
                <a:latin typeface="Times New Roman"/>
                <a:cs typeface="Times New Roman"/>
              </a:rPr>
              <a:t> </a:t>
            </a:r>
            <a:r>
              <a:rPr sz="2000" spc="125">
                <a:latin typeface="Times New Roman"/>
                <a:cs typeface="Times New Roman"/>
              </a:rPr>
              <a:t>mua</a:t>
            </a:r>
            <a:r>
              <a:rPr sz="2000" spc="-70">
                <a:latin typeface="Times New Roman"/>
                <a:cs typeface="Times New Roman"/>
              </a:rPr>
              <a:t> </a:t>
            </a:r>
            <a:r>
              <a:rPr sz="2000" spc="105">
                <a:latin typeface="Times New Roman"/>
                <a:cs typeface="Times New Roman"/>
              </a:rPr>
              <a:t>thiết</a:t>
            </a:r>
            <a:r>
              <a:rPr sz="2000" spc="-70">
                <a:latin typeface="Times New Roman"/>
                <a:cs typeface="Times New Roman"/>
              </a:rPr>
              <a:t> </a:t>
            </a:r>
            <a:r>
              <a:rPr sz="2000" spc="40">
                <a:latin typeface="Times New Roman"/>
                <a:cs typeface="Times New Roman"/>
              </a:rPr>
              <a:t>bị,</a:t>
            </a:r>
            <a:r>
              <a:rPr sz="2000" spc="-25">
                <a:latin typeface="Times New Roman"/>
                <a:cs typeface="Times New Roman"/>
              </a:rPr>
              <a:t> </a:t>
            </a:r>
            <a:r>
              <a:rPr sz="2000" spc="95">
                <a:latin typeface="Times New Roman"/>
                <a:cs typeface="Times New Roman"/>
              </a:rPr>
              <a:t>tiền</a:t>
            </a:r>
            <a:r>
              <a:rPr sz="2000" spc="-50">
                <a:latin typeface="Times New Roman"/>
                <a:cs typeface="Times New Roman"/>
              </a:rPr>
              <a:t> </a:t>
            </a:r>
            <a:r>
              <a:rPr sz="2000" spc="114">
                <a:latin typeface="Times New Roman"/>
                <a:cs typeface="Times New Roman"/>
              </a:rPr>
              <a:t>bản</a:t>
            </a:r>
            <a:r>
              <a:rPr sz="2000" spc="-85">
                <a:latin typeface="Times New Roman"/>
                <a:cs typeface="Times New Roman"/>
              </a:rPr>
              <a:t> </a:t>
            </a:r>
            <a:r>
              <a:rPr sz="2000" spc="80">
                <a:latin typeface="Times New Roman"/>
                <a:cs typeface="Times New Roman"/>
              </a:rPr>
              <a:t>quyền</a:t>
            </a:r>
            <a:r>
              <a:rPr sz="2000" spc="-50">
                <a:latin typeface="Times New Roman"/>
                <a:cs typeface="Times New Roman"/>
              </a:rPr>
              <a:t> </a:t>
            </a:r>
            <a:r>
              <a:rPr sz="2000" spc="125">
                <a:latin typeface="Times New Roman"/>
                <a:cs typeface="Times New Roman"/>
              </a:rPr>
              <a:t>phần</a:t>
            </a:r>
            <a:r>
              <a:rPr sz="2000" spc="-25">
                <a:latin typeface="Times New Roman"/>
                <a:cs typeface="Times New Roman"/>
              </a:rPr>
              <a:t> </a:t>
            </a:r>
            <a:r>
              <a:rPr sz="2000" spc="125">
                <a:latin typeface="Times New Roman"/>
                <a:cs typeface="Times New Roman"/>
              </a:rPr>
              <a:t>mềm)</a:t>
            </a:r>
            <a:endParaRPr sz="2000">
              <a:latin typeface="Times New Roman"/>
              <a:cs typeface="Times New Roman"/>
            </a:endParaRPr>
          </a:p>
          <a:p>
            <a:pPr marL="76200">
              <a:spcBef>
                <a:spcPts val="480"/>
              </a:spcBef>
            </a:pPr>
            <a:r>
              <a:rPr sz="2000" spc="-25">
                <a:latin typeface="Times New Roman"/>
                <a:cs typeface="Times New Roman"/>
              </a:rPr>
              <a:t>=&gt;</a:t>
            </a:r>
            <a:r>
              <a:rPr sz="2000" spc="-65">
                <a:latin typeface="Times New Roman"/>
                <a:cs typeface="Times New Roman"/>
              </a:rPr>
              <a:t> </a:t>
            </a:r>
            <a:r>
              <a:rPr sz="2000" spc="60">
                <a:latin typeface="Times New Roman"/>
                <a:cs typeface="Times New Roman"/>
              </a:rPr>
              <a:t>Tiện</a:t>
            </a:r>
            <a:r>
              <a:rPr sz="2000" spc="-25">
                <a:latin typeface="Times New Roman"/>
                <a:cs typeface="Times New Roman"/>
              </a:rPr>
              <a:t> </a:t>
            </a:r>
            <a:r>
              <a:rPr sz="2000" spc="80">
                <a:latin typeface="Times New Roman"/>
                <a:cs typeface="Times New Roman"/>
              </a:rPr>
              <a:t>lợi</a:t>
            </a:r>
            <a:r>
              <a:rPr sz="2000" spc="-10">
                <a:latin typeface="Times New Roman"/>
                <a:cs typeface="Times New Roman"/>
              </a:rPr>
              <a:t> </a:t>
            </a:r>
            <a:r>
              <a:rPr sz="2000" spc="100">
                <a:latin typeface="Times New Roman"/>
                <a:cs typeface="Times New Roman"/>
              </a:rPr>
              <a:t>(đáp</a:t>
            </a:r>
            <a:r>
              <a:rPr sz="2000" spc="-80">
                <a:latin typeface="Times New Roman"/>
                <a:cs typeface="Times New Roman"/>
              </a:rPr>
              <a:t> </a:t>
            </a:r>
            <a:r>
              <a:rPr sz="2000" spc="130">
                <a:latin typeface="Times New Roman"/>
                <a:cs typeface="Times New Roman"/>
              </a:rPr>
              <a:t>ứng</a:t>
            </a:r>
            <a:r>
              <a:rPr sz="2000" spc="-30">
                <a:latin typeface="Times New Roman"/>
                <a:cs typeface="Times New Roman"/>
              </a:rPr>
              <a:t> </a:t>
            </a:r>
            <a:r>
              <a:rPr sz="2000" spc="120">
                <a:latin typeface="Times New Roman"/>
                <a:cs typeface="Times New Roman"/>
              </a:rPr>
              <a:t>tất</a:t>
            </a:r>
            <a:r>
              <a:rPr sz="2000" spc="-105">
                <a:latin typeface="Times New Roman"/>
                <a:cs typeface="Times New Roman"/>
              </a:rPr>
              <a:t> </a:t>
            </a:r>
            <a:r>
              <a:rPr sz="2000" spc="50">
                <a:latin typeface="Times New Roman"/>
                <a:cs typeface="Times New Roman"/>
              </a:rPr>
              <a:t>cả</a:t>
            </a:r>
            <a:r>
              <a:rPr sz="2000" spc="-95">
                <a:latin typeface="Times New Roman"/>
                <a:cs typeface="Times New Roman"/>
              </a:rPr>
              <a:t> </a:t>
            </a:r>
            <a:r>
              <a:rPr sz="2000" spc="45">
                <a:latin typeface="Times New Roman"/>
                <a:cs typeface="Times New Roman"/>
              </a:rPr>
              <a:t>các</a:t>
            </a:r>
            <a:r>
              <a:rPr sz="2000" spc="-50">
                <a:latin typeface="Times New Roman"/>
                <a:cs typeface="Times New Roman"/>
              </a:rPr>
              <a:t> </a:t>
            </a:r>
            <a:r>
              <a:rPr sz="2000" spc="55">
                <a:latin typeface="Times New Roman"/>
                <a:cs typeface="Times New Roman"/>
              </a:rPr>
              <a:t>máy</a:t>
            </a:r>
            <a:r>
              <a:rPr sz="2000" spc="-85">
                <a:latin typeface="Times New Roman"/>
                <a:cs typeface="Times New Roman"/>
              </a:rPr>
              <a:t> </a:t>
            </a:r>
            <a:r>
              <a:rPr sz="2000" spc="114">
                <a:latin typeface="Times New Roman"/>
                <a:cs typeface="Times New Roman"/>
              </a:rPr>
              <a:t>tính</a:t>
            </a:r>
            <a:r>
              <a:rPr sz="2000" spc="-40">
                <a:latin typeface="Times New Roman"/>
                <a:cs typeface="Times New Roman"/>
              </a:rPr>
              <a:t> </a:t>
            </a:r>
            <a:r>
              <a:rPr sz="2000" spc="80">
                <a:latin typeface="Times New Roman"/>
                <a:cs typeface="Times New Roman"/>
              </a:rPr>
              <a:t>kết</a:t>
            </a:r>
            <a:r>
              <a:rPr sz="2000" spc="-50">
                <a:latin typeface="Times New Roman"/>
                <a:cs typeface="Times New Roman"/>
              </a:rPr>
              <a:t> </a:t>
            </a:r>
            <a:r>
              <a:rPr sz="2000" spc="80">
                <a:latin typeface="Times New Roman"/>
                <a:cs typeface="Times New Roman"/>
              </a:rPr>
              <a:t>nối</a:t>
            </a:r>
            <a:r>
              <a:rPr sz="2000" spc="-20">
                <a:latin typeface="Times New Roman"/>
                <a:cs typeface="Times New Roman"/>
              </a:rPr>
              <a:t> </a:t>
            </a:r>
            <a:r>
              <a:rPr sz="2000" spc="105">
                <a:latin typeface="Times New Roman"/>
                <a:cs typeface="Times New Roman"/>
              </a:rPr>
              <a:t>mạng</a:t>
            </a:r>
            <a:r>
              <a:rPr sz="2000" spc="-5">
                <a:latin typeface="Times New Roman"/>
                <a:cs typeface="Times New Roman"/>
              </a:rPr>
              <a:t> </a:t>
            </a:r>
            <a:r>
              <a:rPr sz="2000" spc="80">
                <a:latin typeface="Times New Roman"/>
                <a:cs typeface="Times New Roman"/>
              </a:rPr>
              <a:t>khi</a:t>
            </a:r>
            <a:r>
              <a:rPr sz="2000" spc="-60">
                <a:latin typeface="Times New Roman"/>
                <a:cs typeface="Times New Roman"/>
              </a:rPr>
              <a:t> </a:t>
            </a:r>
            <a:r>
              <a:rPr sz="2000" spc="80">
                <a:latin typeface="Times New Roman"/>
                <a:cs typeface="Times New Roman"/>
              </a:rPr>
              <a:t>cần)</a:t>
            </a:r>
            <a:endParaRPr sz="2000">
              <a:latin typeface="Times New Roman"/>
              <a:cs typeface="Times New Roman"/>
            </a:endParaRPr>
          </a:p>
          <a:p>
            <a:pPr marL="76200">
              <a:spcBef>
                <a:spcPts val="480"/>
              </a:spcBef>
            </a:pPr>
            <a:r>
              <a:rPr sz="2000" spc="-25">
                <a:latin typeface="Times New Roman"/>
                <a:cs typeface="Times New Roman"/>
              </a:rPr>
              <a:t>=&gt;</a:t>
            </a:r>
            <a:r>
              <a:rPr sz="2000" spc="-20">
                <a:latin typeface="Times New Roman"/>
                <a:cs typeface="Times New Roman"/>
              </a:rPr>
              <a:t> </a:t>
            </a:r>
            <a:r>
              <a:rPr sz="2000">
                <a:latin typeface="Times New Roman"/>
                <a:cs typeface="Times New Roman"/>
              </a:rPr>
              <a:t>Bảo</a:t>
            </a:r>
            <a:r>
              <a:rPr sz="2000" spc="-65">
                <a:latin typeface="Times New Roman"/>
                <a:cs typeface="Times New Roman"/>
              </a:rPr>
              <a:t> </a:t>
            </a:r>
            <a:r>
              <a:rPr sz="2000" spc="130">
                <a:latin typeface="Times New Roman"/>
                <a:cs typeface="Times New Roman"/>
              </a:rPr>
              <a:t>mật</a:t>
            </a:r>
            <a:r>
              <a:rPr sz="2000" spc="-110">
                <a:latin typeface="Times New Roman"/>
                <a:cs typeface="Times New Roman"/>
              </a:rPr>
              <a:t> </a:t>
            </a:r>
            <a:r>
              <a:rPr sz="2000" spc="180">
                <a:latin typeface="Times New Roman"/>
                <a:cs typeface="Times New Roman"/>
              </a:rPr>
              <a:t>dữ</a:t>
            </a:r>
            <a:r>
              <a:rPr sz="2000">
                <a:latin typeface="Times New Roman"/>
                <a:cs typeface="Times New Roman"/>
              </a:rPr>
              <a:t> </a:t>
            </a:r>
            <a:r>
              <a:rPr sz="2000" spc="55">
                <a:latin typeface="Times New Roman"/>
                <a:cs typeface="Times New Roman"/>
              </a:rPr>
              <a:t>liệu</a:t>
            </a:r>
            <a:r>
              <a:rPr sz="2000" spc="-25">
                <a:latin typeface="Times New Roman"/>
                <a:cs typeface="Times New Roman"/>
              </a:rPr>
              <a:t> </a:t>
            </a:r>
            <a:r>
              <a:rPr sz="2000" spc="110">
                <a:latin typeface="Times New Roman"/>
                <a:cs typeface="Times New Roman"/>
              </a:rPr>
              <a:t>(lưu</a:t>
            </a:r>
            <a:r>
              <a:rPr sz="2000" spc="-60">
                <a:latin typeface="Times New Roman"/>
                <a:cs typeface="Times New Roman"/>
              </a:rPr>
              <a:t> </a:t>
            </a:r>
            <a:r>
              <a:rPr sz="2000" spc="155">
                <a:latin typeface="Times New Roman"/>
                <a:cs typeface="Times New Roman"/>
              </a:rPr>
              <a:t>trữ</a:t>
            </a:r>
            <a:r>
              <a:rPr sz="2000" spc="-30">
                <a:latin typeface="Times New Roman"/>
                <a:cs typeface="Times New Roman"/>
              </a:rPr>
              <a:t> </a:t>
            </a:r>
            <a:r>
              <a:rPr sz="2000" spc="110">
                <a:latin typeface="Times New Roman"/>
                <a:cs typeface="Times New Roman"/>
              </a:rPr>
              <a:t>tập</a:t>
            </a:r>
            <a:r>
              <a:rPr sz="2000" spc="-80">
                <a:latin typeface="Times New Roman"/>
                <a:cs typeface="Times New Roman"/>
              </a:rPr>
              <a:t> </a:t>
            </a:r>
            <a:r>
              <a:rPr sz="2000" spc="110">
                <a:latin typeface="Times New Roman"/>
                <a:cs typeface="Times New Roman"/>
              </a:rPr>
              <a:t>trung</a:t>
            </a:r>
            <a:r>
              <a:rPr sz="2000" spc="-80">
                <a:latin typeface="Times New Roman"/>
                <a:cs typeface="Times New Roman"/>
              </a:rPr>
              <a:t> </a:t>
            </a:r>
            <a:r>
              <a:rPr sz="2000" spc="180">
                <a:latin typeface="Times New Roman"/>
                <a:cs typeface="Times New Roman"/>
              </a:rPr>
              <a:t>dữ</a:t>
            </a:r>
            <a:r>
              <a:rPr sz="2000">
                <a:latin typeface="Times New Roman"/>
                <a:cs typeface="Times New Roman"/>
              </a:rPr>
              <a:t> </a:t>
            </a:r>
            <a:r>
              <a:rPr sz="2000" spc="55">
                <a:latin typeface="Times New Roman"/>
                <a:cs typeface="Times New Roman"/>
              </a:rPr>
              <a:t>liệu</a:t>
            </a:r>
            <a:r>
              <a:rPr sz="2000" spc="-25">
                <a:latin typeface="Times New Roman"/>
                <a:cs typeface="Times New Roman"/>
              </a:rPr>
              <a:t> </a:t>
            </a:r>
            <a:r>
              <a:rPr sz="2000" spc="100">
                <a:latin typeface="Times New Roman"/>
                <a:cs typeface="Times New Roman"/>
              </a:rPr>
              <a:t>nguồn)</a:t>
            </a:r>
            <a:endParaRPr sz="20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436007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59484" y="823158"/>
            <a:ext cx="8722360" cy="5211683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spcBef>
                <a:spcPts val="580"/>
              </a:spcBef>
            </a:pPr>
            <a:r>
              <a:rPr sz="2000" b="1" spc="-25">
                <a:latin typeface="Times New Roman"/>
                <a:cs typeface="Times New Roman"/>
              </a:rPr>
              <a:t>Truy</a:t>
            </a:r>
            <a:r>
              <a:rPr sz="2000" b="1" spc="-145">
                <a:latin typeface="Times New Roman"/>
                <a:cs typeface="Times New Roman"/>
              </a:rPr>
              <a:t> </a:t>
            </a:r>
            <a:r>
              <a:rPr sz="2000" b="1" spc="85">
                <a:latin typeface="Times New Roman"/>
                <a:cs typeface="Times New Roman"/>
              </a:rPr>
              <a:t>cập</a:t>
            </a:r>
            <a:r>
              <a:rPr sz="2000" b="1" spc="-85">
                <a:latin typeface="Times New Roman"/>
                <a:cs typeface="Times New Roman"/>
              </a:rPr>
              <a:t> </a:t>
            </a:r>
            <a:r>
              <a:rPr sz="2000" b="1" spc="95">
                <a:latin typeface="Times New Roman"/>
                <a:cs typeface="Times New Roman"/>
              </a:rPr>
              <a:t>tài</a:t>
            </a:r>
            <a:r>
              <a:rPr sz="2000" b="1" spc="-30">
                <a:latin typeface="Times New Roman"/>
                <a:cs typeface="Times New Roman"/>
              </a:rPr>
              <a:t> </a:t>
            </a:r>
            <a:r>
              <a:rPr sz="2000" b="1" spc="120">
                <a:latin typeface="Times New Roman"/>
                <a:cs typeface="Times New Roman"/>
              </a:rPr>
              <a:t>nguyên</a:t>
            </a:r>
            <a:r>
              <a:rPr sz="2000" b="1" spc="-105">
                <a:latin typeface="Times New Roman"/>
                <a:cs typeface="Times New Roman"/>
              </a:rPr>
              <a:t> </a:t>
            </a:r>
            <a:r>
              <a:rPr sz="2000" b="1" spc="130">
                <a:latin typeface="Times New Roman"/>
                <a:cs typeface="Times New Roman"/>
              </a:rPr>
              <a:t>mạng</a:t>
            </a:r>
            <a:r>
              <a:rPr sz="2000" b="1" spc="-20">
                <a:latin typeface="Times New Roman"/>
                <a:cs typeface="Times New Roman"/>
              </a:rPr>
              <a:t> </a:t>
            </a:r>
            <a:r>
              <a:rPr sz="2000" b="1" spc="60">
                <a:latin typeface="Times New Roman"/>
                <a:cs typeface="Times New Roman"/>
              </a:rPr>
              <a:t>Linux</a:t>
            </a:r>
            <a:r>
              <a:rPr sz="2000" b="1" spc="-90">
                <a:latin typeface="Times New Roman"/>
                <a:cs typeface="Times New Roman"/>
              </a:rPr>
              <a:t> </a:t>
            </a:r>
            <a:r>
              <a:rPr sz="2000" b="1">
                <a:latin typeface="Times New Roman"/>
                <a:cs typeface="Times New Roman"/>
              </a:rPr>
              <a:t>–</a:t>
            </a:r>
            <a:r>
              <a:rPr sz="2000" b="1" spc="-30">
                <a:latin typeface="Times New Roman"/>
                <a:cs typeface="Times New Roman"/>
              </a:rPr>
              <a:t> </a:t>
            </a:r>
            <a:r>
              <a:rPr sz="2000" b="1" spc="60">
                <a:latin typeface="Times New Roman"/>
                <a:cs typeface="Times New Roman"/>
              </a:rPr>
              <a:t>Linux</a:t>
            </a:r>
            <a:endParaRPr sz="2000">
              <a:latin typeface="Times New Roman"/>
              <a:cs typeface="Times New Roman"/>
            </a:endParaRPr>
          </a:p>
          <a:p>
            <a:pPr marL="12700" marR="5080">
              <a:lnSpc>
                <a:spcPct val="120000"/>
              </a:lnSpc>
              <a:spcBef>
                <a:spcPts val="5"/>
              </a:spcBef>
            </a:pPr>
            <a:r>
              <a:rPr sz="2000" spc="-5">
                <a:latin typeface="Times New Roman"/>
                <a:cs typeface="Times New Roman"/>
              </a:rPr>
              <a:t>Với</a:t>
            </a:r>
            <a:r>
              <a:rPr sz="2000" spc="-45">
                <a:latin typeface="Times New Roman"/>
                <a:cs typeface="Times New Roman"/>
              </a:rPr>
              <a:t> </a:t>
            </a:r>
            <a:r>
              <a:rPr sz="2000" spc="110">
                <a:latin typeface="Times New Roman"/>
                <a:cs typeface="Times New Roman"/>
              </a:rPr>
              <a:t>thống</a:t>
            </a:r>
            <a:r>
              <a:rPr sz="2000" spc="-25">
                <a:latin typeface="Times New Roman"/>
                <a:cs typeface="Times New Roman"/>
              </a:rPr>
              <a:t> </a:t>
            </a:r>
            <a:r>
              <a:rPr sz="2000" spc="105">
                <a:latin typeface="Times New Roman"/>
                <a:cs typeface="Times New Roman"/>
              </a:rPr>
              <a:t>mạng</a:t>
            </a:r>
            <a:r>
              <a:rPr sz="2000" spc="-30">
                <a:latin typeface="Times New Roman"/>
                <a:cs typeface="Times New Roman"/>
              </a:rPr>
              <a:t> </a:t>
            </a:r>
            <a:r>
              <a:rPr sz="2000" spc="110">
                <a:latin typeface="Times New Roman"/>
                <a:cs typeface="Times New Roman"/>
              </a:rPr>
              <a:t>toàn</a:t>
            </a:r>
            <a:r>
              <a:rPr sz="2000" spc="-50">
                <a:latin typeface="Times New Roman"/>
                <a:cs typeface="Times New Roman"/>
              </a:rPr>
              <a:t> </a:t>
            </a:r>
            <a:r>
              <a:rPr sz="2000" spc="95">
                <a:latin typeface="Times New Roman"/>
                <a:cs typeface="Times New Roman"/>
              </a:rPr>
              <a:t>bộ</a:t>
            </a:r>
            <a:r>
              <a:rPr sz="2000" spc="-100">
                <a:latin typeface="Times New Roman"/>
                <a:cs typeface="Times New Roman"/>
              </a:rPr>
              <a:t> </a:t>
            </a:r>
            <a:r>
              <a:rPr sz="2000" spc="130">
                <a:latin typeface="Times New Roman"/>
                <a:cs typeface="Times New Roman"/>
              </a:rPr>
              <a:t>sư</a:t>
            </a:r>
            <a:r>
              <a:rPr sz="2000" spc="-45">
                <a:latin typeface="Times New Roman"/>
                <a:cs typeface="Times New Roman"/>
              </a:rPr>
              <a:t> </a:t>
            </a:r>
            <a:r>
              <a:rPr sz="2000" spc="110">
                <a:latin typeface="Times New Roman"/>
                <a:cs typeface="Times New Roman"/>
              </a:rPr>
              <a:t>dụng</a:t>
            </a:r>
            <a:r>
              <a:rPr sz="2000" spc="-20">
                <a:latin typeface="Times New Roman"/>
                <a:cs typeface="Times New Roman"/>
              </a:rPr>
              <a:t> </a:t>
            </a:r>
            <a:r>
              <a:rPr sz="2000" spc="114">
                <a:latin typeface="Times New Roman"/>
                <a:cs typeface="Times New Roman"/>
              </a:rPr>
              <a:t>hệ</a:t>
            </a:r>
            <a:r>
              <a:rPr sz="2000" spc="-95">
                <a:latin typeface="Times New Roman"/>
                <a:cs typeface="Times New Roman"/>
              </a:rPr>
              <a:t> </a:t>
            </a:r>
            <a:r>
              <a:rPr sz="2000" spc="85">
                <a:latin typeface="Times New Roman"/>
                <a:cs typeface="Times New Roman"/>
              </a:rPr>
              <a:t>diều</a:t>
            </a:r>
            <a:r>
              <a:rPr sz="2000" spc="-35">
                <a:latin typeface="Times New Roman"/>
                <a:cs typeface="Times New Roman"/>
              </a:rPr>
              <a:t> </a:t>
            </a:r>
            <a:r>
              <a:rPr sz="2000" spc="140">
                <a:latin typeface="Times New Roman"/>
                <a:cs typeface="Times New Roman"/>
              </a:rPr>
              <a:t>hành</a:t>
            </a:r>
            <a:r>
              <a:rPr sz="2000" spc="-35">
                <a:latin typeface="Times New Roman"/>
                <a:cs typeface="Times New Roman"/>
              </a:rPr>
              <a:t> </a:t>
            </a:r>
            <a:r>
              <a:rPr sz="2000" spc="30">
                <a:latin typeface="Times New Roman"/>
                <a:cs typeface="Times New Roman"/>
              </a:rPr>
              <a:t>Linux,</a:t>
            </a:r>
            <a:r>
              <a:rPr sz="2000" spc="-70">
                <a:latin typeface="Times New Roman"/>
                <a:cs typeface="Times New Roman"/>
              </a:rPr>
              <a:t> </a:t>
            </a:r>
            <a:r>
              <a:rPr sz="2000" spc="20">
                <a:latin typeface="Times New Roman"/>
                <a:cs typeface="Times New Roman"/>
              </a:rPr>
              <a:t>việc</a:t>
            </a:r>
            <a:r>
              <a:rPr sz="2000" spc="-65">
                <a:latin typeface="Times New Roman"/>
                <a:cs typeface="Times New Roman"/>
              </a:rPr>
              <a:t> </a:t>
            </a:r>
            <a:r>
              <a:rPr sz="2000" spc="140">
                <a:latin typeface="Times New Roman"/>
                <a:cs typeface="Times New Roman"/>
              </a:rPr>
              <a:t>thực</a:t>
            </a:r>
            <a:r>
              <a:rPr sz="2000" spc="-60">
                <a:latin typeface="Times New Roman"/>
                <a:cs typeface="Times New Roman"/>
              </a:rPr>
              <a:t> </a:t>
            </a:r>
            <a:r>
              <a:rPr sz="2000" spc="100">
                <a:latin typeface="Times New Roman"/>
                <a:cs typeface="Times New Roman"/>
              </a:rPr>
              <a:t>hiện</a:t>
            </a:r>
            <a:r>
              <a:rPr sz="2000" spc="-85">
                <a:latin typeface="Times New Roman"/>
                <a:cs typeface="Times New Roman"/>
              </a:rPr>
              <a:t> </a:t>
            </a:r>
            <a:r>
              <a:rPr sz="2000" spc="45">
                <a:latin typeface="Times New Roman"/>
                <a:cs typeface="Times New Roman"/>
              </a:rPr>
              <a:t>các</a:t>
            </a:r>
            <a:r>
              <a:rPr sz="2000" spc="-50">
                <a:latin typeface="Times New Roman"/>
                <a:cs typeface="Times New Roman"/>
              </a:rPr>
              <a:t> </a:t>
            </a:r>
            <a:r>
              <a:rPr sz="2000" spc="80">
                <a:latin typeface="Times New Roman"/>
                <a:cs typeface="Times New Roman"/>
              </a:rPr>
              <a:t>kết</a:t>
            </a:r>
            <a:r>
              <a:rPr sz="2000" spc="-55">
                <a:latin typeface="Times New Roman"/>
                <a:cs typeface="Times New Roman"/>
              </a:rPr>
              <a:t> </a:t>
            </a:r>
            <a:r>
              <a:rPr sz="2000" spc="80">
                <a:latin typeface="Times New Roman"/>
                <a:cs typeface="Times New Roman"/>
              </a:rPr>
              <a:t>nối  dịch</a:t>
            </a:r>
            <a:r>
              <a:rPr sz="2000" spc="-90">
                <a:latin typeface="Times New Roman"/>
                <a:cs typeface="Times New Roman"/>
              </a:rPr>
              <a:t> </a:t>
            </a:r>
            <a:r>
              <a:rPr sz="2000" spc="50">
                <a:latin typeface="Times New Roman"/>
                <a:cs typeface="Times New Roman"/>
              </a:rPr>
              <a:t>vụ</a:t>
            </a:r>
            <a:r>
              <a:rPr sz="2000" spc="-55">
                <a:latin typeface="Times New Roman"/>
                <a:cs typeface="Times New Roman"/>
              </a:rPr>
              <a:t> </a:t>
            </a:r>
            <a:r>
              <a:rPr sz="2000" spc="110">
                <a:latin typeface="Times New Roman"/>
                <a:cs typeface="Times New Roman"/>
              </a:rPr>
              <a:t>thông</a:t>
            </a:r>
            <a:r>
              <a:rPr sz="2000" spc="-75">
                <a:latin typeface="Times New Roman"/>
                <a:cs typeface="Times New Roman"/>
              </a:rPr>
              <a:t> </a:t>
            </a:r>
            <a:r>
              <a:rPr sz="2000" spc="100">
                <a:latin typeface="Times New Roman"/>
                <a:cs typeface="Times New Roman"/>
              </a:rPr>
              <a:t>qua</a:t>
            </a:r>
            <a:r>
              <a:rPr sz="2000" spc="-100">
                <a:latin typeface="Times New Roman"/>
                <a:cs typeface="Times New Roman"/>
              </a:rPr>
              <a:t> </a:t>
            </a:r>
            <a:r>
              <a:rPr sz="2000" spc="45">
                <a:latin typeface="Times New Roman"/>
                <a:cs typeface="Times New Roman"/>
              </a:rPr>
              <a:t>các</a:t>
            </a:r>
            <a:r>
              <a:rPr sz="2000" spc="-90">
                <a:latin typeface="Times New Roman"/>
                <a:cs typeface="Times New Roman"/>
              </a:rPr>
              <a:t> </a:t>
            </a:r>
            <a:r>
              <a:rPr sz="2000" spc="80">
                <a:latin typeface="Times New Roman"/>
                <a:cs typeface="Times New Roman"/>
              </a:rPr>
              <a:t>câu</a:t>
            </a:r>
            <a:r>
              <a:rPr sz="2000" spc="-25">
                <a:latin typeface="Times New Roman"/>
                <a:cs typeface="Times New Roman"/>
              </a:rPr>
              <a:t> </a:t>
            </a:r>
            <a:r>
              <a:rPr sz="2000" spc="100">
                <a:latin typeface="Times New Roman"/>
                <a:cs typeface="Times New Roman"/>
              </a:rPr>
              <a:t>lệnh</a:t>
            </a:r>
            <a:r>
              <a:rPr sz="2000" spc="-80">
                <a:latin typeface="Times New Roman"/>
                <a:cs typeface="Times New Roman"/>
              </a:rPr>
              <a:t> </a:t>
            </a:r>
            <a:r>
              <a:rPr sz="2000" spc="80">
                <a:latin typeface="Times New Roman"/>
                <a:cs typeface="Times New Roman"/>
              </a:rPr>
              <a:t>của</a:t>
            </a:r>
            <a:r>
              <a:rPr sz="2000" spc="-50">
                <a:latin typeface="Times New Roman"/>
                <a:cs typeface="Times New Roman"/>
              </a:rPr>
              <a:t> </a:t>
            </a:r>
            <a:r>
              <a:rPr sz="2000" spc="30">
                <a:latin typeface="Times New Roman"/>
                <a:cs typeface="Times New Roman"/>
              </a:rPr>
              <a:t>Linux</a:t>
            </a:r>
            <a:r>
              <a:rPr sz="2000" spc="-45">
                <a:latin typeface="Times New Roman"/>
                <a:cs typeface="Times New Roman"/>
              </a:rPr>
              <a:t> </a:t>
            </a:r>
            <a:r>
              <a:rPr sz="2000" spc="85">
                <a:latin typeface="Times New Roman"/>
                <a:cs typeface="Times New Roman"/>
              </a:rPr>
              <a:t>hoạc</a:t>
            </a:r>
            <a:r>
              <a:rPr sz="2000" spc="-110">
                <a:latin typeface="Times New Roman"/>
                <a:cs typeface="Times New Roman"/>
              </a:rPr>
              <a:t> </a:t>
            </a:r>
            <a:r>
              <a:rPr sz="2000" spc="45">
                <a:latin typeface="Times New Roman"/>
                <a:cs typeface="Times New Roman"/>
              </a:rPr>
              <a:t>các</a:t>
            </a:r>
            <a:r>
              <a:rPr sz="2000" spc="-85">
                <a:latin typeface="Times New Roman"/>
                <a:cs typeface="Times New Roman"/>
              </a:rPr>
              <a:t> </a:t>
            </a:r>
            <a:r>
              <a:rPr sz="2000" spc="130">
                <a:latin typeface="Times New Roman"/>
                <a:cs typeface="Times New Roman"/>
              </a:rPr>
              <a:t>ứng</a:t>
            </a:r>
            <a:r>
              <a:rPr sz="2000" spc="-45">
                <a:latin typeface="Times New Roman"/>
                <a:cs typeface="Times New Roman"/>
              </a:rPr>
              <a:t> </a:t>
            </a:r>
            <a:r>
              <a:rPr sz="2000" spc="110">
                <a:latin typeface="Times New Roman"/>
                <a:cs typeface="Times New Roman"/>
              </a:rPr>
              <a:t>dụng</a:t>
            </a:r>
            <a:r>
              <a:rPr sz="2000" spc="-40">
                <a:latin typeface="Times New Roman"/>
                <a:cs typeface="Times New Roman"/>
              </a:rPr>
              <a:t> </a:t>
            </a:r>
            <a:r>
              <a:rPr sz="2000" spc="105">
                <a:latin typeface="Times New Roman"/>
                <a:cs typeface="Times New Roman"/>
              </a:rPr>
              <a:t>ủa</a:t>
            </a:r>
            <a:r>
              <a:rPr sz="2000" spc="-60">
                <a:latin typeface="Times New Roman"/>
                <a:cs typeface="Times New Roman"/>
              </a:rPr>
              <a:t> </a:t>
            </a:r>
            <a:r>
              <a:rPr sz="2000" spc="30">
                <a:latin typeface="Times New Roman"/>
                <a:cs typeface="Times New Roman"/>
              </a:rPr>
              <a:t>Linux</a:t>
            </a:r>
            <a:endParaRPr sz="2000">
              <a:latin typeface="Times New Roman"/>
              <a:cs typeface="Times New Roman"/>
            </a:endParaRPr>
          </a:p>
          <a:p>
            <a:pPr marL="12700">
              <a:spcBef>
                <a:spcPts val="480"/>
              </a:spcBef>
            </a:pPr>
            <a:r>
              <a:rPr sz="2000" b="1" i="1" spc="65">
                <a:latin typeface="Times New Roman"/>
                <a:cs typeface="Times New Roman"/>
              </a:rPr>
              <a:t>Linux</a:t>
            </a:r>
            <a:r>
              <a:rPr sz="2000" b="1" i="1" spc="-50">
                <a:latin typeface="Times New Roman"/>
                <a:cs typeface="Times New Roman"/>
              </a:rPr>
              <a:t> </a:t>
            </a:r>
            <a:r>
              <a:rPr sz="2000" b="1" i="1" spc="114">
                <a:latin typeface="Times New Roman"/>
                <a:cs typeface="Times New Roman"/>
              </a:rPr>
              <a:t>cung</a:t>
            </a:r>
            <a:r>
              <a:rPr sz="2000" b="1" i="1" spc="-55">
                <a:latin typeface="Times New Roman"/>
                <a:cs typeface="Times New Roman"/>
              </a:rPr>
              <a:t> </a:t>
            </a:r>
            <a:r>
              <a:rPr sz="2000" b="1" i="1" spc="135">
                <a:latin typeface="Times New Roman"/>
                <a:cs typeface="Times New Roman"/>
              </a:rPr>
              <a:t>cấp</a:t>
            </a:r>
            <a:r>
              <a:rPr sz="2000" b="1" i="1" spc="-40">
                <a:latin typeface="Times New Roman"/>
                <a:cs typeface="Times New Roman"/>
              </a:rPr>
              <a:t> </a:t>
            </a:r>
            <a:r>
              <a:rPr sz="2000" b="1" i="1" spc="155">
                <a:latin typeface="Times New Roman"/>
                <a:cs typeface="Times New Roman"/>
              </a:rPr>
              <a:t>đầy</a:t>
            </a:r>
            <a:r>
              <a:rPr sz="2000" b="1" i="1" spc="-60">
                <a:latin typeface="Times New Roman"/>
                <a:cs typeface="Times New Roman"/>
              </a:rPr>
              <a:t> </a:t>
            </a:r>
            <a:r>
              <a:rPr sz="2000" b="1" i="1" spc="140">
                <a:latin typeface="Times New Roman"/>
                <a:cs typeface="Times New Roman"/>
              </a:rPr>
              <a:t>đủ</a:t>
            </a:r>
            <a:r>
              <a:rPr sz="2000" b="1" i="1" spc="-40">
                <a:latin typeface="Times New Roman"/>
                <a:cs typeface="Times New Roman"/>
              </a:rPr>
              <a:t> </a:t>
            </a:r>
            <a:r>
              <a:rPr sz="2000" b="1" i="1" spc="110">
                <a:latin typeface="Times New Roman"/>
                <a:cs typeface="Times New Roman"/>
              </a:rPr>
              <a:t>các</a:t>
            </a:r>
            <a:r>
              <a:rPr sz="2000" b="1" i="1" spc="-55">
                <a:latin typeface="Times New Roman"/>
                <a:cs typeface="Times New Roman"/>
              </a:rPr>
              <a:t> </a:t>
            </a:r>
            <a:r>
              <a:rPr sz="2000" b="1" i="1" spc="105">
                <a:latin typeface="Times New Roman"/>
                <a:cs typeface="Times New Roman"/>
              </a:rPr>
              <a:t>dịch</a:t>
            </a:r>
            <a:r>
              <a:rPr sz="2000" b="1" i="1" spc="-45">
                <a:latin typeface="Times New Roman"/>
                <a:cs typeface="Times New Roman"/>
              </a:rPr>
              <a:t> </a:t>
            </a:r>
            <a:r>
              <a:rPr sz="2000" b="1" i="1" spc="125">
                <a:latin typeface="Times New Roman"/>
                <a:cs typeface="Times New Roman"/>
              </a:rPr>
              <a:t>vụ</a:t>
            </a:r>
            <a:r>
              <a:rPr sz="2000" b="1" i="1" spc="-40">
                <a:latin typeface="Times New Roman"/>
                <a:cs typeface="Times New Roman"/>
              </a:rPr>
              <a:t> </a:t>
            </a:r>
            <a:r>
              <a:rPr sz="2000" b="1" i="1" spc="160">
                <a:latin typeface="Times New Roman"/>
                <a:cs typeface="Times New Roman"/>
              </a:rPr>
              <a:t>đáp</a:t>
            </a:r>
            <a:r>
              <a:rPr sz="2000" b="1" i="1" spc="-40">
                <a:latin typeface="Times New Roman"/>
                <a:cs typeface="Times New Roman"/>
              </a:rPr>
              <a:t> </a:t>
            </a:r>
            <a:r>
              <a:rPr sz="2000" b="1" i="1" spc="195">
                <a:latin typeface="Times New Roman"/>
                <a:cs typeface="Times New Roman"/>
              </a:rPr>
              <a:t>ứng</a:t>
            </a:r>
            <a:r>
              <a:rPr sz="2000" b="1" i="1" spc="-65">
                <a:latin typeface="Times New Roman"/>
                <a:cs typeface="Times New Roman"/>
              </a:rPr>
              <a:t> </a:t>
            </a:r>
            <a:r>
              <a:rPr sz="2000" b="1" i="1" spc="120">
                <a:latin typeface="Times New Roman"/>
                <a:cs typeface="Times New Roman"/>
              </a:rPr>
              <a:t>nhu</a:t>
            </a:r>
            <a:r>
              <a:rPr sz="2000" b="1" i="1" spc="-45">
                <a:latin typeface="Times New Roman"/>
                <a:cs typeface="Times New Roman"/>
              </a:rPr>
              <a:t> </a:t>
            </a:r>
            <a:r>
              <a:rPr sz="2000" b="1" i="1" spc="125">
                <a:latin typeface="Times New Roman"/>
                <a:cs typeface="Times New Roman"/>
              </a:rPr>
              <a:t>cầu</a:t>
            </a:r>
            <a:r>
              <a:rPr sz="2000" b="1" i="1" spc="-50">
                <a:latin typeface="Times New Roman"/>
                <a:cs typeface="Times New Roman"/>
              </a:rPr>
              <a:t> </a:t>
            </a:r>
            <a:r>
              <a:rPr sz="2000" b="1" i="1" spc="204">
                <a:latin typeface="Times New Roman"/>
                <a:cs typeface="Times New Roman"/>
              </a:rPr>
              <a:t>người</a:t>
            </a:r>
            <a:r>
              <a:rPr sz="2000" b="1" i="1" spc="-55">
                <a:latin typeface="Times New Roman"/>
                <a:cs typeface="Times New Roman"/>
              </a:rPr>
              <a:t> </a:t>
            </a:r>
            <a:r>
              <a:rPr sz="2000" b="1" i="1" spc="135">
                <a:latin typeface="Times New Roman"/>
                <a:cs typeface="Times New Roman"/>
              </a:rPr>
              <a:t>dùng</a:t>
            </a:r>
            <a:r>
              <a:rPr sz="2000" b="1" i="1" spc="-45">
                <a:latin typeface="Times New Roman"/>
                <a:cs typeface="Times New Roman"/>
              </a:rPr>
              <a:t> </a:t>
            </a:r>
            <a:r>
              <a:rPr sz="2000" b="1" i="1" spc="175">
                <a:latin typeface="Times New Roman"/>
                <a:cs typeface="Times New Roman"/>
              </a:rPr>
              <a:t>mạng</a:t>
            </a:r>
            <a:endParaRPr sz="2000">
              <a:latin typeface="Times New Roman"/>
              <a:cs typeface="Times New Roman"/>
            </a:endParaRPr>
          </a:p>
          <a:p>
            <a:pPr marL="12700">
              <a:spcBef>
                <a:spcPts val="480"/>
              </a:spcBef>
            </a:pPr>
            <a:r>
              <a:rPr sz="1900" spc="-5">
                <a:solidFill>
                  <a:srgbClr val="0AD0D9"/>
                </a:solidFill>
                <a:latin typeface="Symbol"/>
                <a:cs typeface="Symbol"/>
              </a:rPr>
              <a:t></a:t>
            </a:r>
            <a:r>
              <a:rPr sz="1900" spc="-5">
                <a:solidFill>
                  <a:srgbClr val="0AD0D9"/>
                </a:solidFill>
                <a:latin typeface="Times New Roman"/>
                <a:cs typeface="Times New Roman"/>
              </a:rPr>
              <a:t> </a:t>
            </a:r>
            <a:r>
              <a:rPr sz="2000" spc="65">
                <a:latin typeface="Times New Roman"/>
                <a:cs typeface="Times New Roman"/>
              </a:rPr>
              <a:t>Dịch</a:t>
            </a:r>
            <a:r>
              <a:rPr sz="2000" spc="-380">
                <a:latin typeface="Times New Roman"/>
                <a:cs typeface="Times New Roman"/>
              </a:rPr>
              <a:t> </a:t>
            </a:r>
            <a:r>
              <a:rPr sz="2000" spc="55">
                <a:latin typeface="Times New Roman"/>
                <a:cs typeface="Times New Roman"/>
              </a:rPr>
              <a:t>vụ </a:t>
            </a:r>
            <a:r>
              <a:rPr sz="2000" spc="40">
                <a:latin typeface="Times New Roman"/>
                <a:cs typeface="Times New Roman"/>
              </a:rPr>
              <a:t>Email</a:t>
            </a:r>
            <a:endParaRPr sz="2000">
              <a:latin typeface="Times New Roman"/>
              <a:cs typeface="Times New Roman"/>
            </a:endParaRPr>
          </a:p>
          <a:p>
            <a:pPr marL="12700">
              <a:spcBef>
                <a:spcPts val="480"/>
              </a:spcBef>
            </a:pPr>
            <a:r>
              <a:rPr sz="1900" spc="-5">
                <a:solidFill>
                  <a:srgbClr val="0AD0D9"/>
                </a:solidFill>
                <a:latin typeface="Symbol"/>
                <a:cs typeface="Symbol"/>
              </a:rPr>
              <a:t></a:t>
            </a:r>
            <a:r>
              <a:rPr sz="1900" spc="-5">
                <a:solidFill>
                  <a:srgbClr val="0AD0D9"/>
                </a:solidFill>
                <a:latin typeface="Times New Roman"/>
                <a:cs typeface="Times New Roman"/>
              </a:rPr>
              <a:t> </a:t>
            </a:r>
            <a:r>
              <a:rPr sz="2000" spc="65">
                <a:latin typeface="Times New Roman"/>
                <a:cs typeface="Times New Roman"/>
              </a:rPr>
              <a:t>Dịch</a:t>
            </a:r>
            <a:r>
              <a:rPr sz="2000" spc="-370">
                <a:latin typeface="Times New Roman"/>
                <a:cs typeface="Times New Roman"/>
              </a:rPr>
              <a:t> </a:t>
            </a:r>
            <a:r>
              <a:rPr sz="2000" spc="50">
                <a:latin typeface="Times New Roman"/>
                <a:cs typeface="Times New Roman"/>
              </a:rPr>
              <a:t>vụ </a:t>
            </a:r>
            <a:r>
              <a:rPr sz="2000" spc="85">
                <a:latin typeface="Times New Roman"/>
                <a:cs typeface="Times New Roman"/>
              </a:rPr>
              <a:t>Chat</a:t>
            </a:r>
            <a:endParaRPr sz="2000">
              <a:latin typeface="Times New Roman"/>
              <a:cs typeface="Times New Roman"/>
            </a:endParaRPr>
          </a:p>
          <a:p>
            <a:pPr marL="12700">
              <a:spcBef>
                <a:spcPts val="480"/>
              </a:spcBef>
            </a:pPr>
            <a:r>
              <a:rPr sz="1900" spc="-5">
                <a:solidFill>
                  <a:srgbClr val="0AD0D9"/>
                </a:solidFill>
                <a:latin typeface="Symbol"/>
                <a:cs typeface="Symbol"/>
              </a:rPr>
              <a:t></a:t>
            </a:r>
            <a:r>
              <a:rPr sz="1900" spc="-5">
                <a:solidFill>
                  <a:srgbClr val="0AD0D9"/>
                </a:solidFill>
                <a:latin typeface="Times New Roman"/>
                <a:cs typeface="Times New Roman"/>
              </a:rPr>
              <a:t> </a:t>
            </a:r>
            <a:r>
              <a:rPr sz="2000" spc="65">
                <a:latin typeface="Times New Roman"/>
                <a:cs typeface="Times New Roman"/>
              </a:rPr>
              <a:t>Dịch </a:t>
            </a:r>
            <a:r>
              <a:rPr sz="2000" spc="50">
                <a:latin typeface="Times New Roman"/>
                <a:cs typeface="Times New Roman"/>
              </a:rPr>
              <a:t>vụ </a:t>
            </a:r>
            <a:r>
              <a:rPr sz="2000" spc="95">
                <a:latin typeface="Times New Roman"/>
                <a:cs typeface="Times New Roman"/>
              </a:rPr>
              <a:t>samba </a:t>
            </a:r>
            <a:r>
              <a:rPr sz="2000" spc="30">
                <a:latin typeface="Times New Roman"/>
                <a:cs typeface="Times New Roman"/>
              </a:rPr>
              <a:t>(file</a:t>
            </a:r>
            <a:r>
              <a:rPr sz="2000" spc="-185">
                <a:latin typeface="Times New Roman"/>
                <a:cs typeface="Times New Roman"/>
              </a:rPr>
              <a:t> </a:t>
            </a:r>
            <a:r>
              <a:rPr sz="2000" spc="90">
                <a:latin typeface="Times New Roman"/>
                <a:cs typeface="Times New Roman"/>
              </a:rPr>
              <a:t>shared)</a:t>
            </a:r>
            <a:endParaRPr sz="2000">
              <a:latin typeface="Times New Roman"/>
              <a:cs typeface="Times New Roman"/>
            </a:endParaRPr>
          </a:p>
          <a:p>
            <a:pPr marL="12700">
              <a:spcBef>
                <a:spcPts val="480"/>
              </a:spcBef>
            </a:pPr>
            <a:r>
              <a:rPr sz="1900" spc="-5">
                <a:solidFill>
                  <a:srgbClr val="0AD0D9"/>
                </a:solidFill>
                <a:latin typeface="Symbol"/>
                <a:cs typeface="Symbol"/>
              </a:rPr>
              <a:t></a:t>
            </a:r>
            <a:r>
              <a:rPr sz="1900" spc="-204">
                <a:solidFill>
                  <a:srgbClr val="0AD0D9"/>
                </a:solidFill>
                <a:latin typeface="Times New Roman"/>
                <a:cs typeface="Times New Roman"/>
              </a:rPr>
              <a:t> </a:t>
            </a:r>
            <a:r>
              <a:rPr sz="2000" spc="65">
                <a:latin typeface="Times New Roman"/>
                <a:cs typeface="Times New Roman"/>
              </a:rPr>
              <a:t>Dịch</a:t>
            </a:r>
            <a:r>
              <a:rPr sz="2000" spc="-90">
                <a:latin typeface="Times New Roman"/>
                <a:cs typeface="Times New Roman"/>
              </a:rPr>
              <a:t> </a:t>
            </a:r>
            <a:r>
              <a:rPr sz="2000" spc="50">
                <a:latin typeface="Times New Roman"/>
                <a:cs typeface="Times New Roman"/>
              </a:rPr>
              <a:t>vụ</a:t>
            </a:r>
            <a:r>
              <a:rPr sz="2000" spc="-80">
                <a:latin typeface="Times New Roman"/>
                <a:cs typeface="Times New Roman"/>
              </a:rPr>
              <a:t> </a:t>
            </a:r>
            <a:r>
              <a:rPr sz="2000" spc="40">
                <a:latin typeface="Times New Roman"/>
                <a:cs typeface="Times New Roman"/>
              </a:rPr>
              <a:t>Video</a:t>
            </a:r>
            <a:r>
              <a:rPr sz="2000" spc="-105">
                <a:latin typeface="Times New Roman"/>
                <a:cs typeface="Times New Roman"/>
              </a:rPr>
              <a:t> </a:t>
            </a:r>
            <a:r>
              <a:rPr sz="2000" spc="25">
                <a:latin typeface="Times New Roman"/>
                <a:cs typeface="Times New Roman"/>
              </a:rPr>
              <a:t>call</a:t>
            </a:r>
            <a:endParaRPr sz="2000">
              <a:latin typeface="Times New Roman"/>
              <a:cs typeface="Times New Roman"/>
            </a:endParaRPr>
          </a:p>
          <a:p>
            <a:pPr marL="12700">
              <a:spcBef>
                <a:spcPts val="480"/>
              </a:spcBef>
            </a:pPr>
            <a:r>
              <a:rPr sz="1900" spc="-5">
                <a:solidFill>
                  <a:srgbClr val="0AD0D9"/>
                </a:solidFill>
                <a:latin typeface="Symbol"/>
                <a:cs typeface="Symbol"/>
              </a:rPr>
              <a:t></a:t>
            </a:r>
            <a:r>
              <a:rPr sz="1900" spc="-204">
                <a:solidFill>
                  <a:srgbClr val="0AD0D9"/>
                </a:solidFill>
                <a:latin typeface="Times New Roman"/>
                <a:cs typeface="Times New Roman"/>
              </a:rPr>
              <a:t> </a:t>
            </a:r>
            <a:r>
              <a:rPr sz="2000" spc="65">
                <a:latin typeface="Times New Roman"/>
                <a:cs typeface="Times New Roman"/>
              </a:rPr>
              <a:t>Dịch</a:t>
            </a:r>
            <a:r>
              <a:rPr sz="2000" spc="-95">
                <a:latin typeface="Times New Roman"/>
                <a:cs typeface="Times New Roman"/>
              </a:rPr>
              <a:t> </a:t>
            </a:r>
            <a:r>
              <a:rPr sz="2000" spc="55">
                <a:latin typeface="Times New Roman"/>
                <a:cs typeface="Times New Roman"/>
              </a:rPr>
              <a:t>vụ</a:t>
            </a:r>
            <a:r>
              <a:rPr sz="2000" spc="-50">
                <a:latin typeface="Times New Roman"/>
                <a:cs typeface="Times New Roman"/>
              </a:rPr>
              <a:t> </a:t>
            </a:r>
            <a:r>
              <a:rPr sz="2000" spc="65">
                <a:latin typeface="Times New Roman"/>
                <a:cs typeface="Times New Roman"/>
              </a:rPr>
              <a:t>Web</a:t>
            </a:r>
            <a:r>
              <a:rPr sz="2000" spc="-80">
                <a:latin typeface="Times New Roman"/>
                <a:cs typeface="Times New Roman"/>
              </a:rPr>
              <a:t> </a:t>
            </a:r>
            <a:r>
              <a:rPr sz="2000" spc="60">
                <a:latin typeface="Times New Roman"/>
                <a:cs typeface="Times New Roman"/>
              </a:rPr>
              <a:t>Apache</a:t>
            </a:r>
            <a:endParaRPr sz="2000">
              <a:latin typeface="Times New Roman"/>
              <a:cs typeface="Times New Roman"/>
            </a:endParaRPr>
          </a:p>
          <a:p>
            <a:pPr marL="12700">
              <a:spcBef>
                <a:spcPts val="484"/>
              </a:spcBef>
            </a:pPr>
            <a:r>
              <a:rPr sz="1900" spc="-5">
                <a:solidFill>
                  <a:srgbClr val="0AD0D9"/>
                </a:solidFill>
                <a:latin typeface="Symbol"/>
                <a:cs typeface="Symbol"/>
              </a:rPr>
              <a:t></a:t>
            </a:r>
            <a:r>
              <a:rPr sz="1900" spc="-5">
                <a:solidFill>
                  <a:srgbClr val="0AD0D9"/>
                </a:solidFill>
                <a:latin typeface="Times New Roman"/>
                <a:cs typeface="Times New Roman"/>
              </a:rPr>
              <a:t> </a:t>
            </a:r>
            <a:r>
              <a:rPr sz="2000" spc="65">
                <a:latin typeface="Times New Roman"/>
                <a:cs typeface="Times New Roman"/>
              </a:rPr>
              <a:t>Dịch </a:t>
            </a:r>
            <a:r>
              <a:rPr sz="2000" spc="50">
                <a:latin typeface="Times New Roman"/>
                <a:cs typeface="Times New Roman"/>
              </a:rPr>
              <a:t>vụ </a:t>
            </a:r>
            <a:r>
              <a:rPr sz="2000" spc="75">
                <a:latin typeface="Times New Roman"/>
                <a:cs typeface="Times New Roman"/>
              </a:rPr>
              <a:t>Điện </a:t>
            </a:r>
            <a:r>
              <a:rPr sz="2000" spc="110">
                <a:latin typeface="Times New Roman"/>
                <a:cs typeface="Times New Roman"/>
              </a:rPr>
              <a:t>toán </a:t>
            </a:r>
            <a:r>
              <a:rPr sz="2000" spc="130">
                <a:latin typeface="Times New Roman"/>
                <a:cs typeface="Times New Roman"/>
              </a:rPr>
              <a:t>đám </a:t>
            </a:r>
            <a:r>
              <a:rPr sz="2000" spc="55">
                <a:latin typeface="Times New Roman"/>
                <a:cs typeface="Times New Roman"/>
              </a:rPr>
              <a:t>mây </a:t>
            </a:r>
            <a:r>
              <a:rPr sz="2000" spc="60">
                <a:latin typeface="Times New Roman"/>
                <a:cs typeface="Times New Roman"/>
              </a:rPr>
              <a:t>Cloud</a:t>
            </a:r>
            <a:r>
              <a:rPr sz="2000" spc="-30">
                <a:latin typeface="Times New Roman"/>
                <a:cs typeface="Times New Roman"/>
              </a:rPr>
              <a:t> </a:t>
            </a:r>
            <a:r>
              <a:rPr sz="2000" spc="90">
                <a:latin typeface="Times New Roman"/>
                <a:cs typeface="Times New Roman"/>
              </a:rPr>
              <a:t>Computing</a:t>
            </a:r>
            <a:endParaRPr sz="2000">
              <a:latin typeface="Times New Roman"/>
              <a:cs typeface="Times New Roman"/>
            </a:endParaRPr>
          </a:p>
          <a:p>
            <a:pPr marL="12700">
              <a:spcBef>
                <a:spcPts val="480"/>
              </a:spcBef>
            </a:pPr>
            <a:r>
              <a:rPr sz="1900" spc="-5">
                <a:solidFill>
                  <a:srgbClr val="0AD0D9"/>
                </a:solidFill>
                <a:latin typeface="Symbol"/>
                <a:cs typeface="Symbol"/>
              </a:rPr>
              <a:t></a:t>
            </a:r>
            <a:r>
              <a:rPr sz="1900" spc="-204">
                <a:solidFill>
                  <a:srgbClr val="0AD0D9"/>
                </a:solidFill>
                <a:latin typeface="Times New Roman"/>
                <a:cs typeface="Times New Roman"/>
              </a:rPr>
              <a:t> </a:t>
            </a:r>
            <a:r>
              <a:rPr sz="2000" spc="65">
                <a:latin typeface="Times New Roman"/>
                <a:cs typeface="Times New Roman"/>
              </a:rPr>
              <a:t>Dịch</a:t>
            </a:r>
            <a:r>
              <a:rPr sz="2000" spc="-90">
                <a:latin typeface="Times New Roman"/>
                <a:cs typeface="Times New Roman"/>
              </a:rPr>
              <a:t> </a:t>
            </a:r>
            <a:r>
              <a:rPr sz="2000" spc="50">
                <a:latin typeface="Times New Roman"/>
                <a:cs typeface="Times New Roman"/>
              </a:rPr>
              <a:t>vụ</a:t>
            </a:r>
            <a:r>
              <a:rPr sz="2000" spc="425">
                <a:latin typeface="Times New Roman"/>
                <a:cs typeface="Times New Roman"/>
              </a:rPr>
              <a:t> </a:t>
            </a:r>
            <a:r>
              <a:rPr sz="2000" spc="95">
                <a:latin typeface="Times New Roman"/>
                <a:cs typeface="Times New Roman"/>
              </a:rPr>
              <a:t>đăng</a:t>
            </a:r>
            <a:r>
              <a:rPr sz="2000">
                <a:latin typeface="Times New Roman"/>
                <a:cs typeface="Times New Roman"/>
              </a:rPr>
              <a:t> </a:t>
            </a:r>
            <a:r>
              <a:rPr sz="2000" spc="125">
                <a:latin typeface="Times New Roman"/>
                <a:cs typeface="Times New Roman"/>
              </a:rPr>
              <a:t>nhập</a:t>
            </a:r>
            <a:r>
              <a:rPr sz="2000" spc="-70">
                <a:latin typeface="Times New Roman"/>
                <a:cs typeface="Times New Roman"/>
              </a:rPr>
              <a:t> </a:t>
            </a:r>
            <a:r>
              <a:rPr sz="2000" spc="185">
                <a:latin typeface="Times New Roman"/>
                <a:cs typeface="Times New Roman"/>
              </a:rPr>
              <a:t>từ</a:t>
            </a:r>
            <a:r>
              <a:rPr sz="2000" spc="-45">
                <a:latin typeface="Times New Roman"/>
                <a:cs typeface="Times New Roman"/>
              </a:rPr>
              <a:t> </a:t>
            </a:r>
            <a:r>
              <a:rPr sz="2000" spc="10">
                <a:latin typeface="Times New Roman"/>
                <a:cs typeface="Times New Roman"/>
              </a:rPr>
              <a:t>xa</a:t>
            </a:r>
            <a:r>
              <a:rPr sz="2000" spc="-95">
                <a:latin typeface="Times New Roman"/>
                <a:cs typeface="Times New Roman"/>
              </a:rPr>
              <a:t> </a:t>
            </a:r>
            <a:r>
              <a:rPr sz="2000" spc="75">
                <a:latin typeface="Times New Roman"/>
                <a:cs typeface="Times New Roman"/>
              </a:rPr>
              <a:t>Telnet/</a:t>
            </a:r>
            <a:r>
              <a:rPr sz="2000" spc="-45">
                <a:latin typeface="Times New Roman"/>
                <a:cs typeface="Times New Roman"/>
              </a:rPr>
              <a:t> </a:t>
            </a:r>
            <a:r>
              <a:rPr sz="2000" spc="75">
                <a:latin typeface="Times New Roman"/>
                <a:cs typeface="Times New Roman"/>
              </a:rPr>
              <a:t>ssh</a:t>
            </a:r>
            <a:endParaRPr sz="2000">
              <a:latin typeface="Times New Roman"/>
              <a:cs typeface="Times New Roman"/>
            </a:endParaRPr>
          </a:p>
          <a:p>
            <a:pPr marL="12700">
              <a:spcBef>
                <a:spcPts val="480"/>
              </a:spcBef>
            </a:pPr>
            <a:r>
              <a:rPr sz="1900" spc="-5">
                <a:solidFill>
                  <a:srgbClr val="0AD0D9"/>
                </a:solidFill>
                <a:latin typeface="Symbol"/>
                <a:cs typeface="Symbol"/>
              </a:rPr>
              <a:t></a:t>
            </a:r>
            <a:r>
              <a:rPr sz="1900" spc="-5">
                <a:solidFill>
                  <a:srgbClr val="0AD0D9"/>
                </a:solidFill>
                <a:latin typeface="Times New Roman"/>
                <a:cs typeface="Times New Roman"/>
              </a:rPr>
              <a:t> </a:t>
            </a:r>
            <a:r>
              <a:rPr sz="2000" spc="65">
                <a:latin typeface="Times New Roman"/>
                <a:cs typeface="Times New Roman"/>
              </a:rPr>
              <a:t>Dịch </a:t>
            </a:r>
            <a:r>
              <a:rPr sz="2000" spc="50">
                <a:latin typeface="Times New Roman"/>
                <a:cs typeface="Times New Roman"/>
              </a:rPr>
              <a:t>vụ </a:t>
            </a:r>
            <a:r>
              <a:rPr sz="2000" spc="90">
                <a:latin typeface="Times New Roman"/>
                <a:cs typeface="Times New Roman"/>
              </a:rPr>
              <a:t>truyền </a:t>
            </a:r>
            <a:r>
              <a:rPr sz="2000" spc="20">
                <a:latin typeface="Times New Roman"/>
                <a:cs typeface="Times New Roman"/>
              </a:rPr>
              <a:t>file</a:t>
            </a:r>
            <a:r>
              <a:rPr sz="2000" spc="-170">
                <a:latin typeface="Times New Roman"/>
                <a:cs typeface="Times New Roman"/>
              </a:rPr>
              <a:t> </a:t>
            </a:r>
            <a:r>
              <a:rPr sz="2000" spc="75">
                <a:latin typeface="Times New Roman"/>
                <a:cs typeface="Times New Roman"/>
              </a:rPr>
              <a:t>ftp</a:t>
            </a:r>
            <a:endParaRPr sz="2000">
              <a:latin typeface="Times New Roman"/>
              <a:cs typeface="Times New Roman"/>
            </a:endParaRPr>
          </a:p>
          <a:p>
            <a:pPr marL="12700">
              <a:spcBef>
                <a:spcPts val="480"/>
              </a:spcBef>
            </a:pPr>
            <a:r>
              <a:rPr sz="1900" spc="-5">
                <a:solidFill>
                  <a:srgbClr val="0AD0D9"/>
                </a:solidFill>
                <a:latin typeface="Symbol"/>
                <a:cs typeface="Symbol"/>
              </a:rPr>
              <a:t></a:t>
            </a:r>
            <a:r>
              <a:rPr sz="1900" spc="-204">
                <a:solidFill>
                  <a:srgbClr val="0AD0D9"/>
                </a:solidFill>
                <a:latin typeface="Times New Roman"/>
                <a:cs typeface="Times New Roman"/>
              </a:rPr>
              <a:t> </a:t>
            </a:r>
            <a:r>
              <a:rPr sz="2000" spc="65">
                <a:latin typeface="Times New Roman"/>
                <a:cs typeface="Times New Roman"/>
              </a:rPr>
              <a:t>Dịch</a:t>
            </a:r>
            <a:r>
              <a:rPr sz="2000" spc="-90">
                <a:latin typeface="Times New Roman"/>
                <a:cs typeface="Times New Roman"/>
              </a:rPr>
              <a:t> </a:t>
            </a:r>
            <a:r>
              <a:rPr sz="2000" spc="50">
                <a:latin typeface="Times New Roman"/>
                <a:cs typeface="Times New Roman"/>
              </a:rPr>
              <a:t>vụ</a:t>
            </a:r>
            <a:r>
              <a:rPr sz="2000" spc="-40">
                <a:latin typeface="Times New Roman"/>
                <a:cs typeface="Times New Roman"/>
              </a:rPr>
              <a:t> </a:t>
            </a:r>
            <a:r>
              <a:rPr sz="2000" spc="120">
                <a:latin typeface="Times New Roman"/>
                <a:cs typeface="Times New Roman"/>
              </a:rPr>
              <a:t>tên</a:t>
            </a:r>
            <a:r>
              <a:rPr sz="2000" spc="-40">
                <a:latin typeface="Times New Roman"/>
                <a:cs typeface="Times New Roman"/>
              </a:rPr>
              <a:t> </a:t>
            </a:r>
            <a:r>
              <a:rPr sz="2000" spc="105">
                <a:latin typeface="Times New Roman"/>
                <a:cs typeface="Times New Roman"/>
              </a:rPr>
              <a:t>miền</a:t>
            </a:r>
            <a:r>
              <a:rPr sz="2000" spc="-30">
                <a:latin typeface="Times New Roman"/>
                <a:cs typeface="Times New Roman"/>
              </a:rPr>
              <a:t> </a:t>
            </a:r>
            <a:r>
              <a:rPr sz="2000" spc="5">
                <a:latin typeface="Times New Roman"/>
                <a:cs typeface="Times New Roman"/>
              </a:rPr>
              <a:t>DNS</a:t>
            </a:r>
            <a:endParaRPr sz="2000">
              <a:latin typeface="Times New Roman"/>
              <a:cs typeface="Times New Roman"/>
            </a:endParaRPr>
          </a:p>
          <a:p>
            <a:pPr marL="12700">
              <a:spcBef>
                <a:spcPts val="480"/>
              </a:spcBef>
            </a:pPr>
            <a:r>
              <a:rPr sz="1900" spc="-5">
                <a:solidFill>
                  <a:srgbClr val="0AD0D9"/>
                </a:solidFill>
                <a:latin typeface="Symbol"/>
                <a:cs typeface="Symbol"/>
              </a:rPr>
              <a:t></a:t>
            </a:r>
            <a:r>
              <a:rPr sz="1900" spc="-200">
                <a:solidFill>
                  <a:srgbClr val="0AD0D9"/>
                </a:solidFill>
                <a:latin typeface="Times New Roman"/>
                <a:cs typeface="Times New Roman"/>
              </a:rPr>
              <a:t> </a:t>
            </a:r>
            <a:r>
              <a:rPr sz="2000" spc="65">
                <a:latin typeface="Times New Roman"/>
                <a:cs typeface="Times New Roman"/>
              </a:rPr>
              <a:t>Dịch</a:t>
            </a:r>
            <a:r>
              <a:rPr sz="2000" spc="-95">
                <a:latin typeface="Times New Roman"/>
                <a:cs typeface="Times New Roman"/>
              </a:rPr>
              <a:t> </a:t>
            </a:r>
            <a:r>
              <a:rPr sz="2000" spc="50">
                <a:latin typeface="Times New Roman"/>
                <a:cs typeface="Times New Roman"/>
              </a:rPr>
              <a:t>vu</a:t>
            </a:r>
            <a:r>
              <a:rPr sz="2000" spc="-30">
                <a:latin typeface="Times New Roman"/>
                <a:cs typeface="Times New Roman"/>
              </a:rPr>
              <a:t> </a:t>
            </a:r>
            <a:r>
              <a:rPr sz="2000" spc="80">
                <a:latin typeface="Times New Roman"/>
                <a:cs typeface="Times New Roman"/>
              </a:rPr>
              <a:t>Data</a:t>
            </a:r>
            <a:r>
              <a:rPr sz="2000" spc="-50">
                <a:latin typeface="Times New Roman"/>
                <a:cs typeface="Times New Roman"/>
              </a:rPr>
              <a:t> </a:t>
            </a:r>
            <a:r>
              <a:rPr sz="2000" spc="40">
                <a:latin typeface="Times New Roman"/>
                <a:cs typeface="Times New Roman"/>
              </a:rPr>
              <a:t>Storage</a:t>
            </a:r>
            <a:r>
              <a:rPr sz="2000" spc="-65">
                <a:latin typeface="Times New Roman"/>
                <a:cs typeface="Times New Roman"/>
              </a:rPr>
              <a:t> </a:t>
            </a:r>
            <a:r>
              <a:rPr sz="2000" spc="-25">
                <a:latin typeface="Times New Roman"/>
                <a:cs typeface="Times New Roman"/>
              </a:rPr>
              <a:t>(DAS,</a:t>
            </a:r>
            <a:r>
              <a:rPr sz="2000">
                <a:latin typeface="Times New Roman"/>
                <a:cs typeface="Times New Roman"/>
              </a:rPr>
              <a:t> </a:t>
            </a:r>
            <a:r>
              <a:rPr sz="2000" spc="-30">
                <a:latin typeface="Times New Roman"/>
                <a:cs typeface="Times New Roman"/>
              </a:rPr>
              <a:t>NAS,</a:t>
            </a:r>
            <a:r>
              <a:rPr sz="2000" spc="10">
                <a:latin typeface="Times New Roman"/>
                <a:cs typeface="Times New Roman"/>
              </a:rPr>
              <a:t> </a:t>
            </a:r>
            <a:r>
              <a:rPr sz="2000" spc="-15">
                <a:latin typeface="Times New Roman"/>
                <a:cs typeface="Times New Roman"/>
              </a:rPr>
              <a:t>SAN)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1" i="0" kern="1200">
                <a:solidFill>
                  <a:srgbClr val="045C75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430"/>
              </a:lnSpc>
            </a:pPr>
            <a:fld id="{81D60167-4931-47E6-BA6A-407CBD079E47}" type="slidenum">
              <a:rPr lang="en-US" smtClean="0"/>
              <a:pPr marL="38100">
                <a:lnSpc>
                  <a:spcPts val="1430"/>
                </a:lnSpc>
              </a:pPr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42367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78940" y="1318830"/>
            <a:ext cx="7227570" cy="3427729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spcBef>
                <a:spcPts val="580"/>
              </a:spcBef>
            </a:pPr>
            <a:r>
              <a:rPr sz="2000" b="1" spc="-25">
                <a:latin typeface="Times New Roman"/>
                <a:cs typeface="Times New Roman"/>
              </a:rPr>
              <a:t>Truy</a:t>
            </a:r>
            <a:r>
              <a:rPr sz="2000" b="1" spc="-145">
                <a:latin typeface="Times New Roman"/>
                <a:cs typeface="Times New Roman"/>
              </a:rPr>
              <a:t> </a:t>
            </a:r>
            <a:r>
              <a:rPr sz="2000" b="1" spc="85">
                <a:latin typeface="Times New Roman"/>
                <a:cs typeface="Times New Roman"/>
              </a:rPr>
              <a:t>cập</a:t>
            </a:r>
            <a:r>
              <a:rPr sz="2000" b="1" spc="-85">
                <a:latin typeface="Times New Roman"/>
                <a:cs typeface="Times New Roman"/>
              </a:rPr>
              <a:t> </a:t>
            </a:r>
            <a:r>
              <a:rPr sz="2000" b="1" spc="95">
                <a:latin typeface="Times New Roman"/>
                <a:cs typeface="Times New Roman"/>
              </a:rPr>
              <a:t>tài</a:t>
            </a:r>
            <a:r>
              <a:rPr sz="2000" b="1" spc="-30">
                <a:latin typeface="Times New Roman"/>
                <a:cs typeface="Times New Roman"/>
              </a:rPr>
              <a:t> </a:t>
            </a:r>
            <a:r>
              <a:rPr sz="2000" b="1" spc="125">
                <a:latin typeface="Times New Roman"/>
                <a:cs typeface="Times New Roman"/>
              </a:rPr>
              <a:t>nguyền</a:t>
            </a:r>
            <a:r>
              <a:rPr sz="2000" b="1" spc="-100">
                <a:latin typeface="Times New Roman"/>
                <a:cs typeface="Times New Roman"/>
              </a:rPr>
              <a:t> </a:t>
            </a:r>
            <a:r>
              <a:rPr sz="2000" b="1" spc="130">
                <a:latin typeface="Times New Roman"/>
                <a:cs typeface="Times New Roman"/>
              </a:rPr>
              <a:t>mạng</a:t>
            </a:r>
            <a:r>
              <a:rPr sz="2000" b="1" spc="-60">
                <a:latin typeface="Times New Roman"/>
                <a:cs typeface="Times New Roman"/>
              </a:rPr>
              <a:t> </a:t>
            </a:r>
            <a:r>
              <a:rPr sz="2000" b="1" spc="105">
                <a:latin typeface="Times New Roman"/>
                <a:cs typeface="Times New Roman"/>
              </a:rPr>
              <a:t>Windows</a:t>
            </a:r>
            <a:r>
              <a:rPr sz="2000" b="1" spc="-90">
                <a:latin typeface="Times New Roman"/>
                <a:cs typeface="Times New Roman"/>
              </a:rPr>
              <a:t> </a:t>
            </a:r>
            <a:r>
              <a:rPr sz="2000" b="1" spc="55">
                <a:latin typeface="Times New Roman"/>
                <a:cs typeface="Times New Roman"/>
              </a:rPr>
              <a:t>-Linux</a:t>
            </a:r>
            <a:endParaRPr sz="2000">
              <a:latin typeface="Times New Roman"/>
              <a:cs typeface="Times New Roman"/>
            </a:endParaRPr>
          </a:p>
          <a:p>
            <a:pPr marL="12700">
              <a:spcBef>
                <a:spcPts val="484"/>
              </a:spcBef>
            </a:pPr>
            <a:r>
              <a:rPr sz="2000" b="1" spc="5">
                <a:latin typeface="Times New Roman"/>
                <a:cs typeface="Times New Roman"/>
              </a:rPr>
              <a:t>Máy</a:t>
            </a:r>
            <a:r>
              <a:rPr sz="2000" b="1" spc="-105">
                <a:latin typeface="Times New Roman"/>
                <a:cs typeface="Times New Roman"/>
              </a:rPr>
              <a:t> </a:t>
            </a:r>
            <a:r>
              <a:rPr sz="2000" b="1" spc="80">
                <a:latin typeface="Times New Roman"/>
                <a:cs typeface="Times New Roman"/>
              </a:rPr>
              <a:t>Windows:</a:t>
            </a:r>
            <a:endParaRPr sz="2000">
              <a:latin typeface="Times New Roman"/>
              <a:cs typeface="Times New Roman"/>
            </a:endParaRPr>
          </a:p>
          <a:p>
            <a:pPr marL="285115">
              <a:spcBef>
                <a:spcPts val="480"/>
              </a:spcBef>
            </a:pPr>
            <a:r>
              <a:rPr sz="2000" spc="15">
                <a:latin typeface="Times New Roman"/>
                <a:cs typeface="Times New Roman"/>
              </a:rPr>
              <a:t>Cài</a:t>
            </a:r>
            <a:r>
              <a:rPr sz="2000" spc="-60">
                <a:latin typeface="Times New Roman"/>
                <a:cs typeface="Times New Roman"/>
              </a:rPr>
              <a:t> </a:t>
            </a:r>
            <a:r>
              <a:rPr sz="2000" spc="120">
                <a:latin typeface="Times New Roman"/>
                <a:cs typeface="Times New Roman"/>
              </a:rPr>
              <a:t>đặt</a:t>
            </a:r>
            <a:r>
              <a:rPr sz="2000" spc="-100">
                <a:latin typeface="Times New Roman"/>
                <a:cs typeface="Times New Roman"/>
              </a:rPr>
              <a:t> </a:t>
            </a:r>
            <a:r>
              <a:rPr sz="2000" spc="45">
                <a:latin typeface="Times New Roman"/>
                <a:cs typeface="Times New Roman"/>
              </a:rPr>
              <a:t>giao</a:t>
            </a:r>
            <a:r>
              <a:rPr sz="2000" spc="-75">
                <a:latin typeface="Times New Roman"/>
                <a:cs typeface="Times New Roman"/>
              </a:rPr>
              <a:t> </a:t>
            </a:r>
            <a:r>
              <a:rPr sz="2000" spc="140">
                <a:latin typeface="Times New Roman"/>
                <a:cs typeface="Times New Roman"/>
              </a:rPr>
              <a:t>thức</a:t>
            </a:r>
            <a:r>
              <a:rPr sz="2000" spc="445">
                <a:latin typeface="Times New Roman"/>
                <a:cs typeface="Times New Roman"/>
              </a:rPr>
              <a:t> </a:t>
            </a:r>
            <a:r>
              <a:rPr sz="2000" spc="5">
                <a:latin typeface="Times New Roman"/>
                <a:cs typeface="Times New Roman"/>
              </a:rPr>
              <a:t>File</a:t>
            </a:r>
            <a:r>
              <a:rPr sz="2000" spc="-100">
                <a:latin typeface="Times New Roman"/>
                <a:cs typeface="Times New Roman"/>
              </a:rPr>
              <a:t> </a:t>
            </a:r>
            <a:r>
              <a:rPr sz="2000" spc="125">
                <a:latin typeface="Times New Roman"/>
                <a:cs typeface="Times New Roman"/>
              </a:rPr>
              <a:t>and</a:t>
            </a:r>
            <a:r>
              <a:rPr sz="2000" spc="-25">
                <a:latin typeface="Times New Roman"/>
                <a:cs typeface="Times New Roman"/>
              </a:rPr>
              <a:t> </a:t>
            </a:r>
            <a:r>
              <a:rPr sz="2000" spc="100">
                <a:latin typeface="Times New Roman"/>
                <a:cs typeface="Times New Roman"/>
              </a:rPr>
              <a:t>printer</a:t>
            </a:r>
            <a:r>
              <a:rPr sz="2000" spc="430">
                <a:latin typeface="Times New Roman"/>
                <a:cs typeface="Times New Roman"/>
              </a:rPr>
              <a:t> </a:t>
            </a:r>
            <a:r>
              <a:rPr sz="2000" spc="70">
                <a:latin typeface="Times New Roman"/>
                <a:cs typeface="Times New Roman"/>
              </a:rPr>
              <a:t>Shared</a:t>
            </a:r>
            <a:r>
              <a:rPr sz="2000">
                <a:latin typeface="Times New Roman"/>
                <a:cs typeface="Times New Roman"/>
              </a:rPr>
              <a:t> </a:t>
            </a:r>
            <a:r>
              <a:rPr sz="2000" spc="90">
                <a:latin typeface="Times New Roman"/>
                <a:cs typeface="Times New Roman"/>
              </a:rPr>
              <a:t>(mặc</a:t>
            </a:r>
            <a:r>
              <a:rPr sz="2000" spc="-100">
                <a:latin typeface="Times New Roman"/>
                <a:cs typeface="Times New Roman"/>
              </a:rPr>
              <a:t> </a:t>
            </a:r>
            <a:r>
              <a:rPr sz="2000" spc="114">
                <a:latin typeface="Times New Roman"/>
                <a:cs typeface="Times New Roman"/>
              </a:rPr>
              <a:t>định</a:t>
            </a:r>
            <a:r>
              <a:rPr sz="2000" spc="-90">
                <a:latin typeface="Times New Roman"/>
                <a:cs typeface="Times New Roman"/>
              </a:rPr>
              <a:t> </a:t>
            </a:r>
            <a:r>
              <a:rPr sz="2000" spc="105">
                <a:latin typeface="Times New Roman"/>
                <a:cs typeface="Times New Roman"/>
              </a:rPr>
              <a:t>đã</a:t>
            </a:r>
            <a:r>
              <a:rPr sz="2000" spc="-95">
                <a:latin typeface="Times New Roman"/>
                <a:cs typeface="Times New Roman"/>
              </a:rPr>
              <a:t> </a:t>
            </a:r>
            <a:r>
              <a:rPr sz="2000" spc="35">
                <a:latin typeface="Times New Roman"/>
                <a:cs typeface="Times New Roman"/>
              </a:rPr>
              <a:t>cài</a:t>
            </a:r>
            <a:r>
              <a:rPr sz="2000" spc="-45">
                <a:latin typeface="Times New Roman"/>
                <a:cs typeface="Times New Roman"/>
              </a:rPr>
              <a:t> </a:t>
            </a:r>
            <a:r>
              <a:rPr sz="2000" spc="105">
                <a:latin typeface="Times New Roman"/>
                <a:cs typeface="Times New Roman"/>
              </a:rPr>
              <a:t>đặt)</a:t>
            </a:r>
            <a:endParaRPr sz="2000">
              <a:latin typeface="Times New Roman"/>
              <a:cs typeface="Times New Roman"/>
            </a:endParaRPr>
          </a:p>
          <a:p>
            <a:pPr marL="285115">
              <a:spcBef>
                <a:spcPts val="500"/>
              </a:spcBef>
            </a:pPr>
            <a:r>
              <a:rPr sz="2100" spc="105">
                <a:latin typeface="Times New Roman"/>
                <a:cs typeface="Times New Roman"/>
              </a:rPr>
              <a:t>Thực</a:t>
            </a:r>
            <a:r>
              <a:rPr sz="2100" spc="-45">
                <a:latin typeface="Times New Roman"/>
                <a:cs typeface="Times New Roman"/>
              </a:rPr>
              <a:t> </a:t>
            </a:r>
            <a:r>
              <a:rPr sz="2100" spc="105">
                <a:latin typeface="Times New Roman"/>
                <a:cs typeface="Times New Roman"/>
              </a:rPr>
              <a:t>hiện</a:t>
            </a:r>
            <a:r>
              <a:rPr sz="2100" spc="-50">
                <a:latin typeface="Times New Roman"/>
                <a:cs typeface="Times New Roman"/>
              </a:rPr>
              <a:t> </a:t>
            </a:r>
            <a:r>
              <a:rPr sz="2100" spc="114">
                <a:latin typeface="Times New Roman"/>
                <a:cs typeface="Times New Roman"/>
              </a:rPr>
              <a:t>thao</a:t>
            </a:r>
            <a:r>
              <a:rPr sz="2100" spc="-70">
                <a:latin typeface="Times New Roman"/>
                <a:cs typeface="Times New Roman"/>
              </a:rPr>
              <a:t> </a:t>
            </a:r>
            <a:r>
              <a:rPr sz="2100" spc="90">
                <a:latin typeface="Times New Roman"/>
                <a:cs typeface="Times New Roman"/>
              </a:rPr>
              <a:t>tác</a:t>
            </a:r>
            <a:r>
              <a:rPr sz="2100" spc="-100">
                <a:latin typeface="Times New Roman"/>
                <a:cs typeface="Times New Roman"/>
              </a:rPr>
              <a:t> </a:t>
            </a:r>
            <a:r>
              <a:rPr sz="2100" spc="70">
                <a:latin typeface="Times New Roman"/>
                <a:cs typeface="Times New Roman"/>
              </a:rPr>
              <a:t>chia</a:t>
            </a:r>
            <a:r>
              <a:rPr sz="2100" spc="-80">
                <a:latin typeface="Times New Roman"/>
                <a:cs typeface="Times New Roman"/>
              </a:rPr>
              <a:t> </a:t>
            </a:r>
            <a:r>
              <a:rPr sz="2100" spc="50">
                <a:latin typeface="Times New Roman"/>
                <a:cs typeface="Times New Roman"/>
              </a:rPr>
              <a:t>sẻ</a:t>
            </a:r>
            <a:r>
              <a:rPr sz="2100" spc="-50">
                <a:latin typeface="Times New Roman"/>
                <a:cs typeface="Times New Roman"/>
              </a:rPr>
              <a:t> </a:t>
            </a:r>
            <a:r>
              <a:rPr sz="2100" spc="80">
                <a:latin typeface="Times New Roman"/>
                <a:cs typeface="Times New Roman"/>
              </a:rPr>
              <a:t>(share)</a:t>
            </a:r>
            <a:endParaRPr sz="2100">
              <a:latin typeface="Times New Roman"/>
              <a:cs typeface="Times New Roman"/>
            </a:endParaRPr>
          </a:p>
          <a:p>
            <a:pPr marL="285115">
              <a:spcBef>
                <a:spcPts val="505"/>
              </a:spcBef>
            </a:pPr>
            <a:r>
              <a:rPr sz="2100" spc="50">
                <a:latin typeface="Times New Roman"/>
                <a:cs typeface="Times New Roman"/>
              </a:rPr>
              <a:t>Cấp</a:t>
            </a:r>
            <a:r>
              <a:rPr sz="2100" spc="-95">
                <a:latin typeface="Times New Roman"/>
                <a:cs typeface="Times New Roman"/>
              </a:rPr>
              <a:t> </a:t>
            </a:r>
            <a:r>
              <a:rPr sz="2100" spc="85">
                <a:latin typeface="Times New Roman"/>
                <a:cs typeface="Times New Roman"/>
              </a:rPr>
              <a:t>quyền</a:t>
            </a:r>
            <a:r>
              <a:rPr sz="2100" spc="-50">
                <a:latin typeface="Times New Roman"/>
                <a:cs typeface="Times New Roman"/>
              </a:rPr>
              <a:t> </a:t>
            </a:r>
            <a:r>
              <a:rPr sz="2100" spc="85">
                <a:latin typeface="Times New Roman"/>
                <a:cs typeface="Times New Roman"/>
              </a:rPr>
              <a:t>truy</a:t>
            </a:r>
            <a:r>
              <a:rPr sz="2100" spc="-100">
                <a:latin typeface="Times New Roman"/>
                <a:cs typeface="Times New Roman"/>
              </a:rPr>
              <a:t> </a:t>
            </a:r>
            <a:r>
              <a:rPr sz="2100" spc="75">
                <a:latin typeface="Times New Roman"/>
                <a:cs typeface="Times New Roman"/>
              </a:rPr>
              <a:t>cập</a:t>
            </a:r>
            <a:r>
              <a:rPr sz="2100" spc="-85">
                <a:latin typeface="Times New Roman"/>
                <a:cs typeface="Times New Roman"/>
              </a:rPr>
              <a:t> </a:t>
            </a:r>
            <a:r>
              <a:rPr sz="2100" spc="90">
                <a:latin typeface="Times New Roman"/>
                <a:cs typeface="Times New Roman"/>
              </a:rPr>
              <a:t>cho</a:t>
            </a:r>
            <a:r>
              <a:rPr sz="2100" spc="-95">
                <a:latin typeface="Times New Roman"/>
                <a:cs typeface="Times New Roman"/>
              </a:rPr>
              <a:t> </a:t>
            </a:r>
            <a:r>
              <a:rPr sz="2100" spc="85">
                <a:latin typeface="Times New Roman"/>
                <a:cs typeface="Times New Roman"/>
              </a:rPr>
              <a:t>dịch</a:t>
            </a:r>
            <a:r>
              <a:rPr sz="2100" spc="-80">
                <a:latin typeface="Times New Roman"/>
                <a:cs typeface="Times New Roman"/>
              </a:rPr>
              <a:t> </a:t>
            </a:r>
            <a:r>
              <a:rPr sz="2100" spc="55">
                <a:latin typeface="Times New Roman"/>
                <a:cs typeface="Times New Roman"/>
              </a:rPr>
              <a:t>vụ</a:t>
            </a:r>
            <a:r>
              <a:rPr sz="2100" spc="-70">
                <a:latin typeface="Times New Roman"/>
                <a:cs typeface="Times New Roman"/>
              </a:rPr>
              <a:t> </a:t>
            </a:r>
            <a:r>
              <a:rPr sz="2100" spc="70">
                <a:latin typeface="Times New Roman"/>
                <a:cs typeface="Times New Roman"/>
              </a:rPr>
              <a:t>chia</a:t>
            </a:r>
            <a:r>
              <a:rPr sz="2100" spc="-85">
                <a:latin typeface="Times New Roman"/>
                <a:cs typeface="Times New Roman"/>
              </a:rPr>
              <a:t> </a:t>
            </a:r>
            <a:r>
              <a:rPr sz="2100" spc="50">
                <a:latin typeface="Times New Roman"/>
                <a:cs typeface="Times New Roman"/>
              </a:rPr>
              <a:t>sẻ</a:t>
            </a:r>
            <a:r>
              <a:rPr sz="2100" spc="-45">
                <a:latin typeface="Times New Roman"/>
                <a:cs typeface="Times New Roman"/>
              </a:rPr>
              <a:t> </a:t>
            </a:r>
            <a:r>
              <a:rPr sz="2100" spc="70">
                <a:latin typeface="Times New Roman"/>
                <a:cs typeface="Times New Roman"/>
              </a:rPr>
              <a:t>(Shared</a:t>
            </a:r>
            <a:r>
              <a:rPr sz="2100" spc="10">
                <a:latin typeface="Times New Roman"/>
                <a:cs typeface="Times New Roman"/>
              </a:rPr>
              <a:t> </a:t>
            </a:r>
            <a:r>
              <a:rPr sz="2100" spc="65">
                <a:latin typeface="Times New Roman"/>
                <a:cs typeface="Times New Roman"/>
              </a:rPr>
              <a:t>Permisision)</a:t>
            </a:r>
            <a:endParaRPr sz="2100">
              <a:latin typeface="Times New Roman"/>
              <a:cs typeface="Times New Roman"/>
            </a:endParaRPr>
          </a:p>
          <a:p>
            <a:pPr marL="12700">
              <a:spcBef>
                <a:spcPts val="505"/>
              </a:spcBef>
            </a:pPr>
            <a:r>
              <a:rPr sz="2100" b="1" spc="10">
                <a:latin typeface="Times New Roman"/>
                <a:cs typeface="Times New Roman"/>
              </a:rPr>
              <a:t>Máy</a:t>
            </a:r>
            <a:r>
              <a:rPr sz="2100" b="1" spc="-95">
                <a:latin typeface="Times New Roman"/>
                <a:cs typeface="Times New Roman"/>
              </a:rPr>
              <a:t> </a:t>
            </a:r>
            <a:r>
              <a:rPr sz="2100" b="1" spc="60">
                <a:latin typeface="Times New Roman"/>
                <a:cs typeface="Times New Roman"/>
              </a:rPr>
              <a:t>Linux</a:t>
            </a:r>
            <a:endParaRPr sz="2100">
              <a:latin typeface="Times New Roman"/>
              <a:cs typeface="Times New Roman"/>
            </a:endParaRPr>
          </a:p>
          <a:p>
            <a:pPr marL="285115" marR="2960370">
              <a:lnSpc>
                <a:spcPct val="120000"/>
              </a:lnSpc>
            </a:pPr>
            <a:r>
              <a:rPr sz="2100" spc="10">
                <a:latin typeface="Times New Roman"/>
                <a:cs typeface="Times New Roman"/>
              </a:rPr>
              <a:t>Cài</a:t>
            </a:r>
            <a:r>
              <a:rPr sz="2100" spc="-50">
                <a:latin typeface="Times New Roman"/>
                <a:cs typeface="Times New Roman"/>
              </a:rPr>
              <a:t> </a:t>
            </a:r>
            <a:r>
              <a:rPr sz="2100" spc="120">
                <a:latin typeface="Times New Roman"/>
                <a:cs typeface="Times New Roman"/>
              </a:rPr>
              <a:t>đặt</a:t>
            </a:r>
            <a:r>
              <a:rPr sz="2100" spc="-105">
                <a:latin typeface="Times New Roman"/>
                <a:cs typeface="Times New Roman"/>
              </a:rPr>
              <a:t> </a:t>
            </a:r>
            <a:r>
              <a:rPr sz="2100" spc="85">
                <a:latin typeface="Times New Roman"/>
                <a:cs typeface="Times New Roman"/>
              </a:rPr>
              <a:t>dịch</a:t>
            </a:r>
            <a:r>
              <a:rPr sz="2100" spc="-80">
                <a:latin typeface="Times New Roman"/>
                <a:cs typeface="Times New Roman"/>
              </a:rPr>
              <a:t> </a:t>
            </a:r>
            <a:r>
              <a:rPr sz="2100" spc="55">
                <a:latin typeface="Times New Roman"/>
                <a:cs typeface="Times New Roman"/>
              </a:rPr>
              <a:t>vụ</a:t>
            </a:r>
            <a:r>
              <a:rPr sz="2100" spc="-65">
                <a:latin typeface="Times New Roman"/>
                <a:cs typeface="Times New Roman"/>
              </a:rPr>
              <a:t> </a:t>
            </a:r>
            <a:r>
              <a:rPr sz="2100" spc="100">
                <a:latin typeface="Times New Roman"/>
                <a:cs typeface="Times New Roman"/>
              </a:rPr>
              <a:t>samba</a:t>
            </a:r>
            <a:r>
              <a:rPr sz="2100" spc="-50">
                <a:latin typeface="Times New Roman"/>
                <a:cs typeface="Times New Roman"/>
              </a:rPr>
              <a:t> </a:t>
            </a:r>
            <a:r>
              <a:rPr sz="2100" spc="70">
                <a:latin typeface="Times New Roman"/>
                <a:cs typeface="Times New Roman"/>
              </a:rPr>
              <a:t>(chia</a:t>
            </a:r>
            <a:r>
              <a:rPr sz="2100" spc="-90">
                <a:latin typeface="Times New Roman"/>
                <a:cs typeface="Times New Roman"/>
              </a:rPr>
              <a:t> </a:t>
            </a:r>
            <a:r>
              <a:rPr sz="2100" spc="50">
                <a:latin typeface="Times New Roman"/>
                <a:cs typeface="Times New Roman"/>
              </a:rPr>
              <a:t>sẻ</a:t>
            </a:r>
            <a:r>
              <a:rPr sz="2100" spc="-65">
                <a:latin typeface="Times New Roman"/>
                <a:cs typeface="Times New Roman"/>
              </a:rPr>
              <a:t> </a:t>
            </a:r>
            <a:r>
              <a:rPr sz="2100" spc="30">
                <a:latin typeface="Times New Roman"/>
                <a:cs typeface="Times New Roman"/>
              </a:rPr>
              <a:t>file)  </a:t>
            </a:r>
            <a:r>
              <a:rPr sz="2100" spc="105">
                <a:latin typeface="Times New Roman"/>
                <a:cs typeface="Times New Roman"/>
              </a:rPr>
              <a:t>Thực</a:t>
            </a:r>
            <a:r>
              <a:rPr sz="2100" spc="-45">
                <a:latin typeface="Times New Roman"/>
                <a:cs typeface="Times New Roman"/>
              </a:rPr>
              <a:t> </a:t>
            </a:r>
            <a:r>
              <a:rPr sz="2100" spc="105">
                <a:latin typeface="Times New Roman"/>
                <a:cs typeface="Times New Roman"/>
              </a:rPr>
              <a:t>hiện</a:t>
            </a:r>
            <a:r>
              <a:rPr sz="2100" spc="-90">
                <a:latin typeface="Times New Roman"/>
                <a:cs typeface="Times New Roman"/>
              </a:rPr>
              <a:t> </a:t>
            </a:r>
            <a:r>
              <a:rPr sz="2100" spc="70">
                <a:latin typeface="Times New Roman"/>
                <a:cs typeface="Times New Roman"/>
              </a:rPr>
              <a:t>chia</a:t>
            </a:r>
            <a:r>
              <a:rPr sz="2100" spc="-80">
                <a:latin typeface="Times New Roman"/>
                <a:cs typeface="Times New Roman"/>
              </a:rPr>
              <a:t> </a:t>
            </a:r>
            <a:r>
              <a:rPr sz="2100" spc="50">
                <a:latin typeface="Times New Roman"/>
                <a:cs typeface="Times New Roman"/>
              </a:rPr>
              <a:t>sẻ</a:t>
            </a:r>
            <a:r>
              <a:rPr sz="2100" spc="-80">
                <a:latin typeface="Times New Roman"/>
                <a:cs typeface="Times New Roman"/>
              </a:rPr>
              <a:t> </a:t>
            </a:r>
            <a:r>
              <a:rPr sz="2100" spc="114">
                <a:latin typeface="Times New Roman"/>
                <a:cs typeface="Times New Roman"/>
              </a:rPr>
              <a:t>trên</a:t>
            </a:r>
            <a:r>
              <a:rPr sz="2100" spc="-90">
                <a:latin typeface="Times New Roman"/>
                <a:cs typeface="Times New Roman"/>
              </a:rPr>
              <a:t> </a:t>
            </a:r>
            <a:r>
              <a:rPr sz="2100" spc="100">
                <a:latin typeface="Times New Roman"/>
                <a:cs typeface="Times New Roman"/>
              </a:rPr>
              <a:t>samba</a:t>
            </a:r>
            <a:endParaRPr sz="2100">
              <a:latin typeface="Times New Roman"/>
              <a:cs typeface="Times New Roman"/>
            </a:endParaRPr>
          </a:p>
          <a:p>
            <a:pPr marL="285115">
              <a:spcBef>
                <a:spcPts val="505"/>
              </a:spcBef>
            </a:pPr>
            <a:r>
              <a:rPr sz="2100" spc="50">
                <a:latin typeface="Times New Roman"/>
                <a:cs typeface="Times New Roman"/>
              </a:rPr>
              <a:t>Cấp</a:t>
            </a:r>
            <a:r>
              <a:rPr sz="2100" spc="-100">
                <a:latin typeface="Times New Roman"/>
                <a:cs typeface="Times New Roman"/>
              </a:rPr>
              <a:t> </a:t>
            </a:r>
            <a:r>
              <a:rPr sz="2100" spc="85">
                <a:latin typeface="Times New Roman"/>
                <a:cs typeface="Times New Roman"/>
              </a:rPr>
              <a:t>quyền</a:t>
            </a:r>
            <a:r>
              <a:rPr sz="2100" spc="-55">
                <a:latin typeface="Times New Roman"/>
                <a:cs typeface="Times New Roman"/>
              </a:rPr>
              <a:t> </a:t>
            </a:r>
            <a:r>
              <a:rPr sz="2100" spc="85">
                <a:latin typeface="Times New Roman"/>
                <a:cs typeface="Times New Roman"/>
              </a:rPr>
              <a:t>truy</a:t>
            </a:r>
            <a:r>
              <a:rPr sz="2100" spc="-105">
                <a:latin typeface="Times New Roman"/>
                <a:cs typeface="Times New Roman"/>
              </a:rPr>
              <a:t> </a:t>
            </a:r>
            <a:r>
              <a:rPr sz="2100" spc="75">
                <a:latin typeface="Times New Roman"/>
                <a:cs typeface="Times New Roman"/>
              </a:rPr>
              <a:t>cập</a:t>
            </a:r>
            <a:r>
              <a:rPr sz="2100" spc="-90">
                <a:latin typeface="Times New Roman"/>
                <a:cs typeface="Times New Roman"/>
              </a:rPr>
              <a:t> </a:t>
            </a:r>
            <a:r>
              <a:rPr sz="2100" spc="90">
                <a:latin typeface="Times New Roman"/>
                <a:cs typeface="Times New Roman"/>
              </a:rPr>
              <a:t>cho</a:t>
            </a:r>
            <a:r>
              <a:rPr sz="2100" spc="-100">
                <a:latin typeface="Times New Roman"/>
                <a:cs typeface="Times New Roman"/>
              </a:rPr>
              <a:t> </a:t>
            </a:r>
            <a:r>
              <a:rPr sz="2100" spc="85">
                <a:latin typeface="Times New Roman"/>
                <a:cs typeface="Times New Roman"/>
              </a:rPr>
              <a:t>dịch</a:t>
            </a:r>
            <a:r>
              <a:rPr sz="2100" spc="-85">
                <a:latin typeface="Times New Roman"/>
                <a:cs typeface="Times New Roman"/>
              </a:rPr>
              <a:t> </a:t>
            </a:r>
            <a:r>
              <a:rPr sz="2100" spc="55">
                <a:latin typeface="Times New Roman"/>
                <a:cs typeface="Times New Roman"/>
              </a:rPr>
              <a:t>vụ</a:t>
            </a:r>
            <a:r>
              <a:rPr sz="2100" spc="-75">
                <a:latin typeface="Times New Roman"/>
                <a:cs typeface="Times New Roman"/>
              </a:rPr>
              <a:t> </a:t>
            </a:r>
            <a:r>
              <a:rPr sz="2100" spc="70">
                <a:latin typeface="Times New Roman"/>
                <a:cs typeface="Times New Roman"/>
              </a:rPr>
              <a:t>chia</a:t>
            </a:r>
            <a:r>
              <a:rPr sz="2100" spc="-90">
                <a:latin typeface="Times New Roman"/>
                <a:cs typeface="Times New Roman"/>
              </a:rPr>
              <a:t> </a:t>
            </a:r>
            <a:r>
              <a:rPr sz="2100" spc="50">
                <a:latin typeface="Times New Roman"/>
                <a:cs typeface="Times New Roman"/>
              </a:rPr>
              <a:t>sẻ</a:t>
            </a:r>
            <a:r>
              <a:rPr sz="2100" spc="-90">
                <a:latin typeface="Times New Roman"/>
                <a:cs typeface="Times New Roman"/>
              </a:rPr>
              <a:t> </a:t>
            </a:r>
            <a:r>
              <a:rPr sz="2100" spc="95">
                <a:latin typeface="Times New Roman"/>
                <a:cs typeface="Times New Roman"/>
              </a:rPr>
              <a:t>samba)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1" i="0" kern="1200">
                <a:solidFill>
                  <a:srgbClr val="045C75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430"/>
              </a:lnSpc>
            </a:pPr>
            <a:fld id="{81D60167-4931-47E6-BA6A-407CBD079E47}" type="slidenum">
              <a:rPr lang="en-US" smtClean="0"/>
              <a:pPr marL="38100">
                <a:lnSpc>
                  <a:spcPts val="1430"/>
                </a:lnSpc>
              </a:pPr>
              <a:t>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040008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23168" y="580390"/>
            <a:ext cx="3543300" cy="39116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">
                <a:latin typeface="Carlito"/>
                <a:cs typeface="Carlito"/>
              </a:rPr>
              <a:t>Dịch vụ Linux </a:t>
            </a:r>
            <a:r>
              <a:rPr sz="2400">
                <a:latin typeface="Carlito"/>
                <a:cs typeface="Carlito"/>
              </a:rPr>
              <a:t>samba</a:t>
            </a:r>
            <a:r>
              <a:rPr sz="2400" spc="-100">
                <a:latin typeface="Carlito"/>
                <a:cs typeface="Carlito"/>
              </a:rPr>
              <a:t> </a:t>
            </a:r>
            <a:r>
              <a:rPr sz="2400">
                <a:latin typeface="Carlito"/>
                <a:cs typeface="Carlito"/>
              </a:rPr>
              <a:t>(#smb)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1" i="0" kern="1200">
                <a:solidFill>
                  <a:srgbClr val="045C75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430"/>
              </a:lnSpc>
            </a:pPr>
            <a:fld id="{81D60167-4931-47E6-BA6A-407CBD079E47}" type="slidenum">
              <a:rPr lang="en-US" smtClean="0"/>
              <a:pPr marL="38100">
                <a:lnSpc>
                  <a:spcPts val="1430"/>
                </a:lnSpc>
              </a:pPr>
              <a:t>25</a:t>
            </a:fld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717040" y="877570"/>
            <a:ext cx="7409180" cy="520446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>
              <a:spcBef>
                <a:spcPts val="530"/>
              </a:spcBef>
              <a:tabLst>
                <a:tab pos="2171065" algn="l"/>
              </a:tabLst>
            </a:pPr>
            <a:r>
              <a:rPr b="1" spc="15">
                <a:latin typeface="Times New Roman"/>
                <a:cs typeface="Times New Roman"/>
              </a:rPr>
              <a:t>Cài </a:t>
            </a:r>
            <a:r>
              <a:rPr b="1" spc="90">
                <a:latin typeface="Times New Roman"/>
                <a:cs typeface="Times New Roman"/>
              </a:rPr>
              <a:t>đặt</a:t>
            </a:r>
            <a:r>
              <a:rPr b="1" spc="-185">
                <a:latin typeface="Times New Roman"/>
                <a:cs typeface="Times New Roman"/>
              </a:rPr>
              <a:t> </a:t>
            </a:r>
            <a:r>
              <a:rPr b="1" spc="125">
                <a:latin typeface="Times New Roman"/>
                <a:cs typeface="Times New Roman"/>
              </a:rPr>
              <a:t>smb</a:t>
            </a:r>
            <a:r>
              <a:rPr b="1" spc="-50">
                <a:latin typeface="Times New Roman"/>
                <a:cs typeface="Times New Roman"/>
              </a:rPr>
              <a:t> </a:t>
            </a:r>
            <a:r>
              <a:rPr b="1" spc="105">
                <a:latin typeface="Times New Roman"/>
                <a:cs typeface="Times New Roman"/>
              </a:rPr>
              <a:t>(client	</a:t>
            </a:r>
            <a:r>
              <a:rPr b="1" spc="40">
                <a:latin typeface="Times New Roman"/>
                <a:cs typeface="Times New Roman"/>
              </a:rPr>
              <a:t>và</a:t>
            </a:r>
            <a:r>
              <a:rPr b="1" spc="-75">
                <a:latin typeface="Times New Roman"/>
                <a:cs typeface="Times New Roman"/>
              </a:rPr>
              <a:t> </a:t>
            </a:r>
            <a:r>
              <a:rPr b="1" spc="50">
                <a:latin typeface="Times New Roman"/>
                <a:cs typeface="Times New Roman"/>
              </a:rPr>
              <a:t>Server)</a:t>
            </a:r>
            <a:endParaRPr>
              <a:latin typeface="Times New Roman"/>
              <a:cs typeface="Times New Roman"/>
            </a:endParaRPr>
          </a:p>
          <a:p>
            <a:pPr marL="297815" indent="-285750">
              <a:spcBef>
                <a:spcPts val="430"/>
              </a:spcBef>
              <a:buClr>
                <a:srgbClr val="0AD0D9"/>
              </a:buClr>
              <a:buSzPct val="94444"/>
              <a:buFont typeface="Arial" panose="020B0604020202020204" pitchFamily="34" charset="0"/>
              <a:buChar char="•"/>
              <a:tabLst>
                <a:tab pos="285115" algn="l"/>
                <a:tab pos="285750" algn="l"/>
              </a:tabLst>
            </a:pPr>
            <a:r>
              <a:rPr spc="80">
                <a:latin typeface="Times New Roman"/>
                <a:cs typeface="Times New Roman"/>
              </a:rPr>
              <a:t>yum </a:t>
            </a:r>
            <a:r>
              <a:rPr spc="55">
                <a:latin typeface="Times New Roman"/>
                <a:cs typeface="Times New Roman"/>
              </a:rPr>
              <a:t>install</a:t>
            </a:r>
            <a:r>
              <a:rPr spc="-155">
                <a:latin typeface="Times New Roman"/>
                <a:cs typeface="Times New Roman"/>
              </a:rPr>
              <a:t> </a:t>
            </a:r>
            <a:r>
              <a:rPr spc="85">
                <a:latin typeface="Times New Roman"/>
                <a:cs typeface="Times New Roman"/>
              </a:rPr>
              <a:t>samba</a:t>
            </a:r>
            <a:endParaRPr>
              <a:latin typeface="Times New Roman"/>
              <a:cs typeface="Times New Roman"/>
            </a:endParaRPr>
          </a:p>
          <a:p>
            <a:pPr marL="297815" indent="-285750">
              <a:spcBef>
                <a:spcPts val="434"/>
              </a:spcBef>
              <a:buClr>
                <a:srgbClr val="0AD0D9"/>
              </a:buClr>
              <a:buSzPct val="94444"/>
              <a:buFont typeface="Arial" panose="020B0604020202020204" pitchFamily="34" charset="0"/>
              <a:buChar char="•"/>
              <a:tabLst>
                <a:tab pos="285115" algn="l"/>
                <a:tab pos="285750" algn="l"/>
              </a:tabLst>
            </a:pPr>
            <a:r>
              <a:rPr spc="80">
                <a:latin typeface="Times New Roman"/>
                <a:cs typeface="Times New Roman"/>
              </a:rPr>
              <a:t>yum </a:t>
            </a:r>
            <a:r>
              <a:rPr spc="55">
                <a:latin typeface="Times New Roman"/>
                <a:cs typeface="Times New Roman"/>
              </a:rPr>
              <a:t>install</a:t>
            </a:r>
            <a:r>
              <a:rPr spc="-220">
                <a:latin typeface="Times New Roman"/>
                <a:cs typeface="Times New Roman"/>
              </a:rPr>
              <a:t> </a:t>
            </a:r>
            <a:r>
              <a:rPr spc="65">
                <a:latin typeface="Times New Roman"/>
                <a:cs typeface="Times New Roman"/>
              </a:rPr>
              <a:t>samba-client</a:t>
            </a:r>
            <a:endParaRPr>
              <a:latin typeface="Times New Roman"/>
              <a:cs typeface="Times New Roman"/>
            </a:endParaRPr>
          </a:p>
          <a:p>
            <a:pPr marL="297815" indent="-285750">
              <a:spcBef>
                <a:spcPts val="430"/>
              </a:spcBef>
              <a:buClr>
                <a:srgbClr val="0AD0D9"/>
              </a:buClr>
              <a:buSzPct val="94444"/>
              <a:buFont typeface="Arial" panose="020B0604020202020204" pitchFamily="34" charset="0"/>
              <a:buChar char="•"/>
              <a:tabLst>
                <a:tab pos="285115" algn="l"/>
                <a:tab pos="285750" algn="l"/>
              </a:tabLst>
            </a:pPr>
            <a:r>
              <a:rPr spc="80">
                <a:latin typeface="Times New Roman"/>
                <a:cs typeface="Times New Roman"/>
              </a:rPr>
              <a:t>yum </a:t>
            </a:r>
            <a:r>
              <a:rPr spc="50">
                <a:latin typeface="Times New Roman"/>
                <a:cs typeface="Times New Roman"/>
              </a:rPr>
              <a:t>install</a:t>
            </a:r>
            <a:r>
              <a:rPr spc="-185">
                <a:latin typeface="Times New Roman"/>
                <a:cs typeface="Times New Roman"/>
              </a:rPr>
              <a:t> </a:t>
            </a:r>
            <a:r>
              <a:rPr spc="50">
                <a:latin typeface="Times New Roman"/>
                <a:cs typeface="Times New Roman"/>
              </a:rPr>
              <a:t>perl-Convert</a:t>
            </a:r>
            <a:endParaRPr>
              <a:latin typeface="Times New Roman"/>
              <a:cs typeface="Times New Roman"/>
            </a:endParaRPr>
          </a:p>
          <a:p>
            <a:pPr marL="297815" indent="-285750">
              <a:spcBef>
                <a:spcPts val="434"/>
              </a:spcBef>
              <a:buClr>
                <a:srgbClr val="0AD0D9"/>
              </a:buClr>
              <a:buSzPct val="94444"/>
              <a:buFont typeface="Arial" panose="020B0604020202020204" pitchFamily="34" charset="0"/>
              <a:buChar char="•"/>
              <a:tabLst>
                <a:tab pos="285115" algn="l"/>
                <a:tab pos="285750" algn="l"/>
              </a:tabLst>
            </a:pPr>
            <a:r>
              <a:rPr spc="80">
                <a:latin typeface="Times New Roman"/>
                <a:cs typeface="Times New Roman"/>
              </a:rPr>
              <a:t>#yum</a:t>
            </a:r>
            <a:r>
              <a:rPr spc="-30">
                <a:latin typeface="Times New Roman"/>
                <a:cs typeface="Times New Roman"/>
              </a:rPr>
              <a:t> </a:t>
            </a:r>
            <a:r>
              <a:rPr spc="50">
                <a:latin typeface="Times New Roman"/>
                <a:cs typeface="Times New Roman"/>
              </a:rPr>
              <a:t>install</a:t>
            </a:r>
            <a:r>
              <a:rPr spc="-15">
                <a:latin typeface="Times New Roman"/>
                <a:cs typeface="Times New Roman"/>
              </a:rPr>
              <a:t> </a:t>
            </a:r>
            <a:r>
              <a:rPr spc="5">
                <a:latin typeface="Times New Roman"/>
                <a:cs typeface="Times New Roman"/>
              </a:rPr>
              <a:t>-y</a:t>
            </a:r>
            <a:r>
              <a:rPr spc="-95">
                <a:latin typeface="Times New Roman"/>
                <a:cs typeface="Times New Roman"/>
              </a:rPr>
              <a:t> </a:t>
            </a:r>
            <a:r>
              <a:rPr spc="85">
                <a:latin typeface="Times New Roman"/>
                <a:cs typeface="Times New Roman"/>
              </a:rPr>
              <a:t>samba</a:t>
            </a:r>
            <a:r>
              <a:rPr spc="-90">
                <a:latin typeface="Times New Roman"/>
                <a:cs typeface="Times New Roman"/>
              </a:rPr>
              <a:t> </a:t>
            </a:r>
            <a:r>
              <a:rPr spc="70">
                <a:latin typeface="Times New Roman"/>
                <a:cs typeface="Times New Roman"/>
              </a:rPr>
              <a:t>samba-client</a:t>
            </a:r>
            <a:r>
              <a:rPr spc="-80">
                <a:latin typeface="Times New Roman"/>
                <a:cs typeface="Times New Roman"/>
              </a:rPr>
              <a:t> </a:t>
            </a:r>
            <a:r>
              <a:rPr spc="85">
                <a:latin typeface="Times New Roman"/>
                <a:cs typeface="Times New Roman"/>
              </a:rPr>
              <a:t>samba-common</a:t>
            </a:r>
            <a:endParaRPr>
              <a:latin typeface="Times New Roman"/>
              <a:cs typeface="Times New Roman"/>
            </a:endParaRPr>
          </a:p>
          <a:p>
            <a:pPr marL="12700">
              <a:spcBef>
                <a:spcPts val="434"/>
              </a:spcBef>
            </a:pPr>
            <a:r>
              <a:rPr b="1" spc="125">
                <a:latin typeface="Times New Roman"/>
                <a:cs typeface="Times New Roman"/>
              </a:rPr>
              <a:t>Khởi </a:t>
            </a:r>
            <a:r>
              <a:rPr b="1" spc="130">
                <a:latin typeface="Times New Roman"/>
                <a:cs typeface="Times New Roman"/>
              </a:rPr>
              <a:t>động</a:t>
            </a:r>
            <a:r>
              <a:rPr b="1" spc="-270">
                <a:latin typeface="Times New Roman"/>
                <a:cs typeface="Times New Roman"/>
              </a:rPr>
              <a:t> </a:t>
            </a:r>
            <a:r>
              <a:rPr b="1" spc="125">
                <a:latin typeface="Times New Roman"/>
                <a:cs typeface="Times New Roman"/>
              </a:rPr>
              <a:t>smb</a:t>
            </a:r>
            <a:endParaRPr>
              <a:latin typeface="Times New Roman"/>
              <a:cs typeface="Times New Roman"/>
            </a:endParaRPr>
          </a:p>
          <a:p>
            <a:pPr marL="297815" indent="-285750">
              <a:spcBef>
                <a:spcPts val="430"/>
              </a:spcBef>
              <a:buClr>
                <a:srgbClr val="0AD0D9"/>
              </a:buClr>
              <a:buSzPct val="94444"/>
              <a:buFont typeface="Arial" panose="020B0604020202020204" pitchFamily="34" charset="0"/>
              <a:buChar char="•"/>
              <a:tabLst>
                <a:tab pos="285115" algn="l"/>
                <a:tab pos="285750" algn="l"/>
              </a:tabLst>
            </a:pPr>
            <a:r>
              <a:rPr spc="60">
                <a:latin typeface="Times New Roman"/>
                <a:cs typeface="Times New Roman"/>
              </a:rPr>
              <a:t>#systemctl </a:t>
            </a:r>
            <a:r>
              <a:rPr spc="75">
                <a:latin typeface="Times New Roman"/>
                <a:cs typeface="Times New Roman"/>
              </a:rPr>
              <a:t>enable</a:t>
            </a:r>
            <a:r>
              <a:rPr spc="-229">
                <a:latin typeface="Times New Roman"/>
                <a:cs typeface="Times New Roman"/>
              </a:rPr>
              <a:t> </a:t>
            </a:r>
            <a:r>
              <a:rPr spc="45">
                <a:latin typeface="Times New Roman"/>
                <a:cs typeface="Times New Roman"/>
              </a:rPr>
              <a:t>smb.service</a:t>
            </a:r>
            <a:endParaRPr>
              <a:latin typeface="Times New Roman"/>
              <a:cs typeface="Times New Roman"/>
            </a:endParaRPr>
          </a:p>
          <a:p>
            <a:pPr marL="297815" indent="-285750">
              <a:spcBef>
                <a:spcPts val="430"/>
              </a:spcBef>
              <a:buClr>
                <a:srgbClr val="0AD0D9"/>
              </a:buClr>
              <a:buSzPct val="94444"/>
              <a:buFont typeface="Arial" panose="020B0604020202020204" pitchFamily="34" charset="0"/>
              <a:buChar char="•"/>
              <a:tabLst>
                <a:tab pos="285115" algn="l"/>
                <a:tab pos="285750" algn="l"/>
              </a:tabLst>
            </a:pPr>
            <a:r>
              <a:rPr spc="60">
                <a:latin typeface="Times New Roman"/>
                <a:cs typeface="Times New Roman"/>
              </a:rPr>
              <a:t>#systemctl </a:t>
            </a:r>
            <a:r>
              <a:rPr spc="75">
                <a:latin typeface="Times New Roman"/>
                <a:cs typeface="Times New Roman"/>
              </a:rPr>
              <a:t>enable</a:t>
            </a:r>
            <a:r>
              <a:rPr spc="-195">
                <a:latin typeface="Times New Roman"/>
                <a:cs typeface="Times New Roman"/>
              </a:rPr>
              <a:t> </a:t>
            </a:r>
            <a:r>
              <a:rPr spc="55">
                <a:latin typeface="Times New Roman"/>
                <a:cs typeface="Times New Roman"/>
              </a:rPr>
              <a:t>nmb.service</a:t>
            </a:r>
            <a:endParaRPr>
              <a:latin typeface="Times New Roman"/>
              <a:cs typeface="Times New Roman"/>
            </a:endParaRPr>
          </a:p>
          <a:p>
            <a:pPr marL="297815" indent="-285750">
              <a:spcBef>
                <a:spcPts val="434"/>
              </a:spcBef>
              <a:buClr>
                <a:srgbClr val="0AD0D9"/>
              </a:buClr>
              <a:buSzPct val="94444"/>
              <a:buFont typeface="Arial" panose="020B0604020202020204" pitchFamily="34" charset="0"/>
              <a:buChar char="•"/>
              <a:tabLst>
                <a:tab pos="285115" algn="l"/>
                <a:tab pos="285750" algn="l"/>
              </a:tabLst>
            </a:pPr>
            <a:r>
              <a:rPr spc="60">
                <a:latin typeface="Times New Roman"/>
                <a:cs typeface="Times New Roman"/>
              </a:rPr>
              <a:t>#systemctl </a:t>
            </a:r>
            <a:r>
              <a:rPr spc="90">
                <a:latin typeface="Times New Roman"/>
                <a:cs typeface="Times New Roman"/>
              </a:rPr>
              <a:t>start</a:t>
            </a:r>
            <a:r>
              <a:rPr spc="-235">
                <a:latin typeface="Times New Roman"/>
                <a:cs typeface="Times New Roman"/>
              </a:rPr>
              <a:t> </a:t>
            </a:r>
            <a:r>
              <a:rPr spc="45">
                <a:latin typeface="Times New Roman"/>
                <a:cs typeface="Times New Roman"/>
              </a:rPr>
              <a:t>smb.service</a:t>
            </a:r>
            <a:endParaRPr>
              <a:latin typeface="Times New Roman"/>
              <a:cs typeface="Times New Roman"/>
            </a:endParaRPr>
          </a:p>
          <a:p>
            <a:pPr marL="298450" marR="4013835" indent="-285750">
              <a:lnSpc>
                <a:spcPct val="120000"/>
              </a:lnSpc>
              <a:buClr>
                <a:srgbClr val="0AD0D9"/>
              </a:buClr>
              <a:buSzPct val="94444"/>
              <a:buFont typeface="Arial" panose="020B0604020202020204" pitchFamily="34" charset="0"/>
              <a:buChar char="•"/>
              <a:tabLst>
                <a:tab pos="285115" algn="l"/>
                <a:tab pos="285750" algn="l"/>
              </a:tabLst>
            </a:pPr>
            <a:r>
              <a:rPr spc="60">
                <a:latin typeface="Times New Roman"/>
                <a:cs typeface="Times New Roman"/>
              </a:rPr>
              <a:t>#systemctl </a:t>
            </a:r>
            <a:r>
              <a:rPr spc="90">
                <a:latin typeface="Times New Roman"/>
                <a:cs typeface="Times New Roman"/>
              </a:rPr>
              <a:t>start </a:t>
            </a:r>
            <a:r>
              <a:rPr spc="55">
                <a:latin typeface="Times New Roman"/>
                <a:cs typeface="Times New Roman"/>
              </a:rPr>
              <a:t>nmb.service  </a:t>
            </a:r>
            <a:r>
              <a:rPr b="1" spc="10">
                <a:latin typeface="Times New Roman"/>
                <a:cs typeface="Times New Roman"/>
              </a:rPr>
              <a:t>Tạo</a:t>
            </a:r>
            <a:r>
              <a:rPr b="1" spc="-105">
                <a:latin typeface="Times New Roman"/>
                <a:cs typeface="Times New Roman"/>
              </a:rPr>
              <a:t> </a:t>
            </a:r>
            <a:r>
              <a:rPr b="1" spc="85">
                <a:latin typeface="Times New Roman"/>
                <a:cs typeface="Times New Roman"/>
              </a:rPr>
              <a:t>tài</a:t>
            </a:r>
            <a:r>
              <a:rPr b="1" spc="-30">
                <a:latin typeface="Times New Roman"/>
                <a:cs typeface="Times New Roman"/>
              </a:rPr>
              <a:t> </a:t>
            </a:r>
            <a:r>
              <a:rPr b="1" spc="120">
                <a:latin typeface="Times New Roman"/>
                <a:cs typeface="Times New Roman"/>
              </a:rPr>
              <a:t>khoản</a:t>
            </a:r>
            <a:r>
              <a:rPr b="1" spc="-100">
                <a:latin typeface="Times New Roman"/>
                <a:cs typeface="Times New Roman"/>
              </a:rPr>
              <a:t> </a:t>
            </a:r>
            <a:r>
              <a:rPr b="1" spc="125">
                <a:latin typeface="Times New Roman"/>
                <a:cs typeface="Times New Roman"/>
              </a:rPr>
              <a:t>smb</a:t>
            </a:r>
            <a:r>
              <a:rPr b="1" spc="-105">
                <a:latin typeface="Times New Roman"/>
                <a:cs typeface="Times New Roman"/>
              </a:rPr>
              <a:t> </a:t>
            </a:r>
            <a:r>
              <a:rPr b="1" spc="40">
                <a:latin typeface="Times New Roman"/>
                <a:cs typeface="Times New Roman"/>
              </a:rPr>
              <a:t>và</a:t>
            </a:r>
            <a:r>
              <a:rPr b="1" spc="-130">
                <a:latin typeface="Times New Roman"/>
                <a:cs typeface="Times New Roman"/>
              </a:rPr>
              <a:t> </a:t>
            </a:r>
            <a:r>
              <a:rPr b="1" spc="75">
                <a:latin typeface="Times New Roman"/>
                <a:cs typeface="Times New Roman"/>
              </a:rPr>
              <a:t>cấp</a:t>
            </a:r>
            <a:r>
              <a:rPr b="1" spc="-120">
                <a:latin typeface="Times New Roman"/>
                <a:cs typeface="Times New Roman"/>
              </a:rPr>
              <a:t> </a:t>
            </a:r>
            <a:r>
              <a:rPr b="1" spc="105">
                <a:latin typeface="Times New Roman"/>
                <a:cs typeface="Times New Roman"/>
              </a:rPr>
              <a:t>quyền  </a:t>
            </a:r>
            <a:r>
              <a:rPr b="1" spc="60">
                <a:latin typeface="Times New Roman"/>
                <a:cs typeface="Times New Roman"/>
              </a:rPr>
              <a:t>File </a:t>
            </a:r>
            <a:r>
              <a:rPr b="1" spc="95">
                <a:latin typeface="Times New Roman"/>
                <a:cs typeface="Times New Roman"/>
              </a:rPr>
              <a:t>source</a:t>
            </a:r>
            <a:r>
              <a:rPr b="1" spc="-254">
                <a:latin typeface="Times New Roman"/>
                <a:cs typeface="Times New Roman"/>
              </a:rPr>
              <a:t> </a:t>
            </a:r>
            <a:r>
              <a:rPr b="1" spc="110">
                <a:latin typeface="Times New Roman"/>
                <a:cs typeface="Times New Roman"/>
              </a:rPr>
              <a:t>(smb)</a:t>
            </a:r>
            <a:endParaRPr>
              <a:latin typeface="Times New Roman"/>
              <a:cs typeface="Times New Roman"/>
            </a:endParaRPr>
          </a:p>
          <a:p>
            <a:pPr marL="285115">
              <a:spcBef>
                <a:spcPts val="434"/>
              </a:spcBef>
            </a:pPr>
            <a:r>
              <a:rPr spc="90">
                <a:latin typeface="Times New Roman"/>
                <a:cs typeface="Times New Roman"/>
              </a:rPr>
              <a:t>/etc/samba/smb.conf</a:t>
            </a:r>
            <a:endParaRPr>
              <a:latin typeface="Times New Roman"/>
              <a:cs typeface="Times New Roman"/>
            </a:endParaRPr>
          </a:p>
          <a:p>
            <a:pPr marL="285115">
              <a:spcBef>
                <a:spcPts val="434"/>
              </a:spcBef>
            </a:pPr>
            <a:r>
              <a:rPr i="1" spc="45">
                <a:latin typeface="Times New Roman"/>
                <a:cs typeface="Times New Roman"/>
              </a:rPr>
              <a:t>security </a:t>
            </a:r>
            <a:r>
              <a:rPr i="1" spc="-225">
                <a:latin typeface="Times New Roman"/>
                <a:cs typeface="Times New Roman"/>
              </a:rPr>
              <a:t>=</a:t>
            </a:r>
            <a:r>
              <a:rPr i="1" spc="-120">
                <a:latin typeface="Times New Roman"/>
                <a:cs typeface="Times New Roman"/>
              </a:rPr>
              <a:t> </a:t>
            </a:r>
            <a:r>
              <a:rPr i="1" spc="30">
                <a:latin typeface="Times New Roman"/>
                <a:cs typeface="Times New Roman"/>
              </a:rPr>
              <a:t>user</a:t>
            </a:r>
            <a:endParaRPr>
              <a:latin typeface="Times New Roman"/>
              <a:cs typeface="Times New Roman"/>
            </a:endParaRPr>
          </a:p>
          <a:p>
            <a:pPr marL="285115"/>
            <a:r>
              <a:rPr i="1" spc="35">
                <a:latin typeface="Times New Roman"/>
                <a:cs typeface="Times New Roman"/>
              </a:rPr>
              <a:t>passdb backend </a:t>
            </a:r>
            <a:r>
              <a:rPr i="1" spc="-225">
                <a:latin typeface="Times New Roman"/>
                <a:cs typeface="Times New Roman"/>
              </a:rPr>
              <a:t>=</a:t>
            </a:r>
            <a:r>
              <a:rPr i="1" spc="-130">
                <a:latin typeface="Times New Roman"/>
                <a:cs typeface="Times New Roman"/>
              </a:rPr>
              <a:t> </a:t>
            </a:r>
            <a:r>
              <a:rPr i="1" spc="50">
                <a:latin typeface="Times New Roman"/>
                <a:cs typeface="Times New Roman"/>
              </a:rPr>
              <a:t>smbpasswd</a:t>
            </a:r>
            <a:endParaRPr>
              <a:latin typeface="Times New Roman"/>
              <a:cs typeface="Times New Roman"/>
            </a:endParaRPr>
          </a:p>
          <a:p>
            <a:pPr marL="12700">
              <a:spcBef>
                <a:spcPts val="400"/>
              </a:spcBef>
              <a:tabLst>
                <a:tab pos="285115" algn="l"/>
              </a:tabLst>
            </a:pPr>
            <a:r>
              <a:rPr sz="1500" spc="-375">
                <a:solidFill>
                  <a:srgbClr val="0AD0D9"/>
                </a:solidFill>
                <a:latin typeface="Arial"/>
                <a:cs typeface="Arial"/>
              </a:rPr>
              <a:t>	</a:t>
            </a:r>
            <a:r>
              <a:rPr sz="1600" spc="70">
                <a:solidFill>
                  <a:srgbClr val="FF0000"/>
                </a:solidFill>
                <a:latin typeface="Times New Roman"/>
                <a:cs typeface="Times New Roman"/>
              </a:rPr>
              <a:t>https://cungnhauhocit.com/os/centos7/bai-9-cai-dat-va-cau-hinh-samba-server/</a:t>
            </a:r>
            <a:endParaRPr sz="16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596294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667326" y="953310"/>
            <a:ext cx="7644319" cy="52594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58637" y="2611498"/>
            <a:ext cx="3108689" cy="2721258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spcBef>
                <a:spcPts val="100"/>
              </a:spcBef>
            </a:pPr>
            <a:r>
              <a:rPr>
                <a:latin typeface="Arial"/>
                <a:cs typeface="Arial"/>
              </a:rPr>
              <a:t>Mô tả </a:t>
            </a:r>
            <a:r>
              <a:rPr spc="-5">
                <a:latin typeface="Arial"/>
                <a:cs typeface="Arial"/>
              </a:rPr>
              <a:t>cấu hình samba </a:t>
            </a:r>
            <a:r>
              <a:rPr err="1">
                <a:latin typeface="Arial"/>
                <a:cs typeface="Arial"/>
              </a:rPr>
              <a:t>trên</a:t>
            </a:r>
            <a:r>
              <a:rPr>
                <a:latin typeface="Arial"/>
                <a:cs typeface="Arial"/>
              </a:rPr>
              <a:t> </a:t>
            </a:r>
            <a:r>
              <a:rPr err="1">
                <a:latin typeface="Arial"/>
                <a:cs typeface="Arial"/>
              </a:rPr>
              <a:t>gia</a:t>
            </a:r>
            <a:r>
              <a:rPr lang="en-US" err="1">
                <a:latin typeface="Arial"/>
                <a:cs typeface="Arial"/>
              </a:rPr>
              <a:t>o</a:t>
            </a:r>
            <a:r>
              <a:rPr>
                <a:latin typeface="Arial"/>
                <a:cs typeface="Arial"/>
              </a:rPr>
              <a:t> diện đồ</a:t>
            </a:r>
            <a:r>
              <a:rPr spc="-114">
                <a:latin typeface="Arial"/>
                <a:cs typeface="Arial"/>
              </a:rPr>
              <a:t> </a:t>
            </a:r>
            <a:r>
              <a:rPr spc="-5">
                <a:latin typeface="Arial"/>
                <a:cs typeface="Arial"/>
              </a:rPr>
              <a:t>họa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1" i="0" kern="1200">
                <a:solidFill>
                  <a:srgbClr val="045C75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430"/>
              </a:lnSpc>
            </a:pPr>
            <a:fld id="{81D60167-4931-47E6-BA6A-407CBD079E47}" type="slidenum">
              <a:rPr lang="en-US" smtClean="0"/>
              <a:pPr marL="38100">
                <a:lnSpc>
                  <a:spcPts val="1430"/>
                </a:lnSpc>
              </a:pPr>
              <a:t>26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76827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77678" y="651754"/>
            <a:ext cx="9036644" cy="5710281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spcBef>
                <a:spcPts val="580"/>
              </a:spcBef>
            </a:pPr>
            <a:r>
              <a:rPr sz="2000" b="1" spc="90">
                <a:latin typeface="Times New Roman"/>
                <a:cs typeface="Times New Roman"/>
              </a:rPr>
              <a:t>Thiết</a:t>
            </a:r>
            <a:r>
              <a:rPr sz="2000" b="1" spc="-100">
                <a:latin typeface="Times New Roman"/>
                <a:cs typeface="Times New Roman"/>
              </a:rPr>
              <a:t> </a:t>
            </a:r>
            <a:r>
              <a:rPr sz="2000" b="1" spc="90">
                <a:latin typeface="Times New Roman"/>
                <a:cs typeface="Times New Roman"/>
              </a:rPr>
              <a:t>lập</a:t>
            </a:r>
            <a:r>
              <a:rPr sz="2000" b="1" spc="-65">
                <a:latin typeface="Times New Roman"/>
                <a:cs typeface="Times New Roman"/>
              </a:rPr>
              <a:t> </a:t>
            </a:r>
            <a:r>
              <a:rPr sz="2000" b="1" spc="120">
                <a:latin typeface="Times New Roman"/>
                <a:cs typeface="Times New Roman"/>
              </a:rPr>
              <a:t>kết</a:t>
            </a:r>
            <a:r>
              <a:rPr sz="2000" b="1" spc="-85">
                <a:latin typeface="Times New Roman"/>
                <a:cs typeface="Times New Roman"/>
              </a:rPr>
              <a:t> </a:t>
            </a:r>
            <a:r>
              <a:rPr sz="2000" b="1" spc="160">
                <a:latin typeface="Times New Roman"/>
                <a:cs typeface="Times New Roman"/>
              </a:rPr>
              <a:t>nối</a:t>
            </a:r>
            <a:r>
              <a:rPr sz="2000" b="1" spc="-40">
                <a:latin typeface="Times New Roman"/>
                <a:cs typeface="Times New Roman"/>
              </a:rPr>
              <a:t> </a:t>
            </a:r>
            <a:r>
              <a:rPr sz="2000" b="1" spc="110">
                <a:latin typeface="Times New Roman"/>
                <a:cs typeface="Times New Roman"/>
              </a:rPr>
              <a:t>Internet</a:t>
            </a:r>
            <a:endParaRPr sz="2000">
              <a:latin typeface="Times New Roman"/>
              <a:cs typeface="Times New Roman"/>
            </a:endParaRPr>
          </a:p>
          <a:p>
            <a:pPr marL="12700">
              <a:spcBef>
                <a:spcPts val="484"/>
              </a:spcBef>
            </a:pPr>
            <a:r>
              <a:rPr sz="2000" spc="20">
                <a:latin typeface="Times New Roman"/>
                <a:cs typeface="Times New Roman"/>
              </a:rPr>
              <a:t>Kết</a:t>
            </a:r>
            <a:r>
              <a:rPr sz="2000" spc="-75">
                <a:latin typeface="Times New Roman"/>
                <a:cs typeface="Times New Roman"/>
              </a:rPr>
              <a:t> </a:t>
            </a:r>
            <a:r>
              <a:rPr sz="2000" spc="80">
                <a:latin typeface="Times New Roman"/>
                <a:cs typeface="Times New Roman"/>
              </a:rPr>
              <a:t>nối</a:t>
            </a:r>
            <a:r>
              <a:rPr sz="2000" spc="-25">
                <a:latin typeface="Times New Roman"/>
                <a:cs typeface="Times New Roman"/>
              </a:rPr>
              <a:t> </a:t>
            </a:r>
            <a:r>
              <a:rPr sz="2000" spc="125">
                <a:latin typeface="Times New Roman"/>
                <a:cs typeface="Times New Roman"/>
              </a:rPr>
              <a:t>trực</a:t>
            </a:r>
            <a:r>
              <a:rPr sz="2000" spc="-85">
                <a:latin typeface="Times New Roman"/>
                <a:cs typeface="Times New Roman"/>
              </a:rPr>
              <a:t> </a:t>
            </a:r>
            <a:r>
              <a:rPr sz="2000" spc="85">
                <a:latin typeface="Times New Roman"/>
                <a:cs typeface="Times New Roman"/>
              </a:rPr>
              <a:t>tiếp</a:t>
            </a:r>
            <a:r>
              <a:rPr sz="2000" spc="-100">
                <a:latin typeface="Times New Roman"/>
                <a:cs typeface="Times New Roman"/>
              </a:rPr>
              <a:t> </a:t>
            </a:r>
            <a:r>
              <a:rPr sz="2000" spc="100">
                <a:latin typeface="Times New Roman"/>
                <a:cs typeface="Times New Roman"/>
              </a:rPr>
              <a:t>qua</a:t>
            </a:r>
            <a:r>
              <a:rPr sz="2000" spc="-100">
                <a:latin typeface="Times New Roman"/>
                <a:cs typeface="Times New Roman"/>
              </a:rPr>
              <a:t> </a:t>
            </a:r>
            <a:r>
              <a:rPr sz="2000" spc="70">
                <a:latin typeface="Times New Roman"/>
                <a:cs typeface="Times New Roman"/>
              </a:rPr>
              <a:t>cáp</a:t>
            </a:r>
            <a:r>
              <a:rPr sz="2000" spc="-55">
                <a:latin typeface="Times New Roman"/>
                <a:cs typeface="Times New Roman"/>
              </a:rPr>
              <a:t> </a:t>
            </a:r>
            <a:r>
              <a:rPr sz="2000" spc="-70">
                <a:latin typeface="Times New Roman"/>
                <a:cs typeface="Times New Roman"/>
              </a:rPr>
              <a:t>RJ45</a:t>
            </a:r>
            <a:endParaRPr sz="2000">
              <a:latin typeface="Times New Roman"/>
              <a:cs typeface="Times New Roman"/>
            </a:endParaRPr>
          </a:p>
          <a:p>
            <a:pPr marL="285115">
              <a:spcBef>
                <a:spcPts val="480"/>
              </a:spcBef>
            </a:pPr>
            <a:r>
              <a:rPr sz="2000" i="1" spc="80">
                <a:latin typeface="Times New Roman"/>
                <a:cs typeface="Times New Roman"/>
              </a:rPr>
              <a:t>Đăt</a:t>
            </a:r>
            <a:r>
              <a:rPr sz="2000" i="1" spc="-30">
                <a:latin typeface="Times New Roman"/>
                <a:cs typeface="Times New Roman"/>
              </a:rPr>
              <a:t> </a:t>
            </a:r>
            <a:r>
              <a:rPr sz="2000" i="1" spc="35">
                <a:latin typeface="Times New Roman"/>
                <a:cs typeface="Times New Roman"/>
              </a:rPr>
              <a:t>chế</a:t>
            </a:r>
            <a:r>
              <a:rPr sz="2000" i="1" spc="-15">
                <a:latin typeface="Times New Roman"/>
                <a:cs typeface="Times New Roman"/>
              </a:rPr>
              <a:t> </a:t>
            </a:r>
            <a:r>
              <a:rPr sz="2000" i="1" spc="40">
                <a:latin typeface="Times New Roman"/>
                <a:cs typeface="Times New Roman"/>
              </a:rPr>
              <a:t>độ</a:t>
            </a:r>
            <a:r>
              <a:rPr sz="2000" i="1" spc="-30">
                <a:latin typeface="Times New Roman"/>
                <a:cs typeface="Times New Roman"/>
              </a:rPr>
              <a:t> </a:t>
            </a:r>
            <a:r>
              <a:rPr sz="2000" i="1" spc="190">
                <a:latin typeface="Times New Roman"/>
                <a:cs typeface="Times New Roman"/>
              </a:rPr>
              <a:t>tự</a:t>
            </a:r>
            <a:r>
              <a:rPr sz="2000" i="1" spc="-25">
                <a:latin typeface="Times New Roman"/>
                <a:cs typeface="Times New Roman"/>
              </a:rPr>
              <a:t> </a:t>
            </a:r>
            <a:r>
              <a:rPr sz="2000" i="1" spc="50">
                <a:latin typeface="Times New Roman"/>
                <a:cs typeface="Times New Roman"/>
              </a:rPr>
              <a:t>đông</a:t>
            </a:r>
            <a:r>
              <a:rPr sz="2000" i="1" spc="-45">
                <a:latin typeface="Times New Roman"/>
                <a:cs typeface="Times New Roman"/>
              </a:rPr>
              <a:t> </a:t>
            </a:r>
            <a:r>
              <a:rPr sz="2000" i="1" spc="90">
                <a:latin typeface="Times New Roman"/>
                <a:cs typeface="Times New Roman"/>
              </a:rPr>
              <a:t>nhận</a:t>
            </a:r>
            <a:r>
              <a:rPr sz="2000" i="1" spc="-40">
                <a:latin typeface="Times New Roman"/>
                <a:cs typeface="Times New Roman"/>
              </a:rPr>
              <a:t> </a:t>
            </a:r>
            <a:r>
              <a:rPr sz="2000" i="1" spc="-30">
                <a:latin typeface="Times New Roman"/>
                <a:cs typeface="Times New Roman"/>
              </a:rPr>
              <a:t>IP</a:t>
            </a:r>
            <a:r>
              <a:rPr sz="2000" i="1" spc="-65">
                <a:latin typeface="Times New Roman"/>
                <a:cs typeface="Times New Roman"/>
              </a:rPr>
              <a:t> </a:t>
            </a:r>
            <a:r>
              <a:rPr sz="2000" i="1" spc="70">
                <a:latin typeface="Times New Roman"/>
                <a:cs typeface="Times New Roman"/>
              </a:rPr>
              <a:t>Auto,</a:t>
            </a:r>
            <a:r>
              <a:rPr sz="2000" i="1" spc="-5">
                <a:latin typeface="Times New Roman"/>
                <a:cs typeface="Times New Roman"/>
              </a:rPr>
              <a:t> </a:t>
            </a:r>
            <a:r>
              <a:rPr sz="2000" i="1" spc="90">
                <a:latin typeface="Times New Roman"/>
                <a:cs typeface="Times New Roman"/>
              </a:rPr>
              <a:t>nhận</a:t>
            </a:r>
            <a:r>
              <a:rPr sz="2000" i="1" spc="-45">
                <a:latin typeface="Times New Roman"/>
                <a:cs typeface="Times New Roman"/>
              </a:rPr>
              <a:t> </a:t>
            </a:r>
            <a:r>
              <a:rPr sz="2000" i="1" spc="15">
                <a:latin typeface="Times New Roman"/>
                <a:cs typeface="Times New Roman"/>
              </a:rPr>
              <a:t>địa</a:t>
            </a:r>
            <a:r>
              <a:rPr sz="2000" i="1" spc="-30">
                <a:latin typeface="Times New Roman"/>
                <a:cs typeface="Times New Roman"/>
              </a:rPr>
              <a:t> </a:t>
            </a:r>
            <a:r>
              <a:rPr sz="2000" i="1" spc="25">
                <a:latin typeface="Times New Roman"/>
                <a:cs typeface="Times New Roman"/>
              </a:rPr>
              <a:t>chỉ</a:t>
            </a:r>
            <a:r>
              <a:rPr sz="2000" i="1" spc="-20">
                <a:latin typeface="Times New Roman"/>
                <a:cs typeface="Times New Roman"/>
              </a:rPr>
              <a:t> </a:t>
            </a:r>
            <a:r>
              <a:rPr sz="2000" i="1" spc="-30">
                <a:latin typeface="Times New Roman"/>
                <a:cs typeface="Times New Roman"/>
              </a:rPr>
              <a:t>IP</a:t>
            </a:r>
            <a:r>
              <a:rPr sz="2000" i="1" spc="-45">
                <a:latin typeface="Times New Roman"/>
                <a:cs typeface="Times New Roman"/>
              </a:rPr>
              <a:t> </a:t>
            </a:r>
            <a:r>
              <a:rPr sz="2000" i="1" spc="190">
                <a:latin typeface="Times New Roman"/>
                <a:cs typeface="Times New Roman"/>
              </a:rPr>
              <a:t>từ</a:t>
            </a:r>
            <a:r>
              <a:rPr sz="2000" i="1" spc="-20">
                <a:latin typeface="Times New Roman"/>
                <a:cs typeface="Times New Roman"/>
              </a:rPr>
              <a:t> </a:t>
            </a:r>
            <a:r>
              <a:rPr sz="2000" i="1" spc="65">
                <a:latin typeface="Times New Roman"/>
                <a:cs typeface="Times New Roman"/>
              </a:rPr>
              <a:t>Modem,</a:t>
            </a:r>
            <a:r>
              <a:rPr sz="2000" i="1" spc="-20">
                <a:latin typeface="Times New Roman"/>
                <a:cs typeface="Times New Roman"/>
              </a:rPr>
              <a:t> </a:t>
            </a:r>
            <a:r>
              <a:rPr sz="2000" i="1" spc="40">
                <a:latin typeface="Times New Roman"/>
                <a:cs typeface="Times New Roman"/>
              </a:rPr>
              <a:t>router</a:t>
            </a:r>
            <a:endParaRPr sz="2000">
              <a:latin typeface="Times New Roman"/>
              <a:cs typeface="Times New Roman"/>
            </a:endParaRPr>
          </a:p>
          <a:p>
            <a:pPr marL="12700">
              <a:spcBef>
                <a:spcPts val="500"/>
              </a:spcBef>
            </a:pPr>
            <a:r>
              <a:rPr sz="2100" spc="15">
                <a:latin typeface="Times New Roman"/>
                <a:cs typeface="Times New Roman"/>
              </a:rPr>
              <a:t>Kết</a:t>
            </a:r>
            <a:r>
              <a:rPr sz="2100" spc="-70">
                <a:latin typeface="Times New Roman"/>
                <a:cs typeface="Times New Roman"/>
              </a:rPr>
              <a:t> </a:t>
            </a:r>
            <a:r>
              <a:rPr sz="2100" spc="85">
                <a:latin typeface="Times New Roman"/>
                <a:cs typeface="Times New Roman"/>
              </a:rPr>
              <a:t>nôi</a:t>
            </a:r>
            <a:r>
              <a:rPr sz="2100" spc="-15">
                <a:latin typeface="Times New Roman"/>
                <a:cs typeface="Times New Roman"/>
              </a:rPr>
              <a:t> </a:t>
            </a:r>
            <a:r>
              <a:rPr sz="2100" spc="130">
                <a:latin typeface="Times New Roman"/>
                <a:cs typeface="Times New Roman"/>
              </a:rPr>
              <a:t>trực</a:t>
            </a:r>
            <a:r>
              <a:rPr sz="2100" spc="-80">
                <a:latin typeface="Times New Roman"/>
                <a:cs typeface="Times New Roman"/>
              </a:rPr>
              <a:t> </a:t>
            </a:r>
            <a:r>
              <a:rPr sz="2100" spc="90">
                <a:latin typeface="Times New Roman"/>
                <a:cs typeface="Times New Roman"/>
              </a:rPr>
              <a:t>tiếp</a:t>
            </a:r>
            <a:r>
              <a:rPr sz="2100" spc="-120">
                <a:latin typeface="Times New Roman"/>
                <a:cs typeface="Times New Roman"/>
              </a:rPr>
              <a:t> </a:t>
            </a:r>
            <a:r>
              <a:rPr sz="2100" spc="110">
                <a:latin typeface="Times New Roman"/>
                <a:cs typeface="Times New Roman"/>
              </a:rPr>
              <a:t>qua</a:t>
            </a:r>
            <a:r>
              <a:rPr sz="2100" spc="-50">
                <a:latin typeface="Times New Roman"/>
                <a:cs typeface="Times New Roman"/>
              </a:rPr>
              <a:t> </a:t>
            </a:r>
            <a:r>
              <a:rPr sz="2100" spc="130">
                <a:latin typeface="Times New Roman"/>
                <a:cs typeface="Times New Roman"/>
              </a:rPr>
              <a:t>modem</a:t>
            </a:r>
            <a:r>
              <a:rPr sz="2100" spc="-45">
                <a:latin typeface="Times New Roman"/>
                <a:cs typeface="Times New Roman"/>
              </a:rPr>
              <a:t> </a:t>
            </a:r>
            <a:r>
              <a:rPr sz="2100" spc="75">
                <a:latin typeface="Times New Roman"/>
                <a:cs typeface="Times New Roman"/>
              </a:rPr>
              <a:t>(cáp</a:t>
            </a:r>
            <a:r>
              <a:rPr sz="2100" spc="-105">
                <a:latin typeface="Times New Roman"/>
                <a:cs typeface="Times New Roman"/>
              </a:rPr>
              <a:t> </a:t>
            </a:r>
            <a:r>
              <a:rPr sz="2100" spc="100">
                <a:latin typeface="Times New Roman"/>
                <a:cs typeface="Times New Roman"/>
              </a:rPr>
              <a:t>quang</a:t>
            </a:r>
            <a:r>
              <a:rPr sz="2100">
                <a:latin typeface="Times New Roman"/>
                <a:cs typeface="Times New Roman"/>
              </a:rPr>
              <a:t> </a:t>
            </a:r>
            <a:r>
              <a:rPr sz="2100" spc="90">
                <a:latin typeface="Times New Roman"/>
                <a:cs typeface="Times New Roman"/>
              </a:rPr>
              <a:t>hoặc</a:t>
            </a:r>
            <a:r>
              <a:rPr sz="2100" spc="-40">
                <a:latin typeface="Times New Roman"/>
                <a:cs typeface="Times New Roman"/>
              </a:rPr>
              <a:t> </a:t>
            </a:r>
            <a:r>
              <a:rPr sz="2100" spc="-45">
                <a:latin typeface="Times New Roman"/>
                <a:cs typeface="Times New Roman"/>
              </a:rPr>
              <a:t>RJ45)</a:t>
            </a:r>
            <a:endParaRPr sz="2100">
              <a:latin typeface="Times New Roman"/>
              <a:cs typeface="Times New Roman"/>
            </a:endParaRPr>
          </a:p>
          <a:p>
            <a:pPr marL="285115">
              <a:spcBef>
                <a:spcPts val="505"/>
              </a:spcBef>
            </a:pPr>
            <a:r>
              <a:rPr sz="2100" i="1" spc="70">
                <a:latin typeface="Times New Roman"/>
                <a:cs typeface="Times New Roman"/>
              </a:rPr>
              <a:t>Thiết</a:t>
            </a:r>
            <a:r>
              <a:rPr sz="2100" i="1" spc="-25">
                <a:latin typeface="Times New Roman"/>
                <a:cs typeface="Times New Roman"/>
              </a:rPr>
              <a:t> </a:t>
            </a:r>
            <a:r>
              <a:rPr sz="2100" i="1" spc="20">
                <a:latin typeface="Times New Roman"/>
                <a:cs typeface="Times New Roman"/>
              </a:rPr>
              <a:t>lập</a:t>
            </a:r>
            <a:r>
              <a:rPr sz="2100" i="1" spc="-25">
                <a:latin typeface="Times New Roman"/>
                <a:cs typeface="Times New Roman"/>
              </a:rPr>
              <a:t> </a:t>
            </a:r>
            <a:r>
              <a:rPr sz="2100" i="1" spc="20">
                <a:latin typeface="Times New Roman"/>
                <a:cs typeface="Times New Roman"/>
              </a:rPr>
              <a:t>các</a:t>
            </a:r>
            <a:r>
              <a:rPr sz="2100" i="1" spc="-20">
                <a:latin typeface="Times New Roman"/>
                <a:cs typeface="Times New Roman"/>
              </a:rPr>
              <a:t> </a:t>
            </a:r>
            <a:r>
              <a:rPr sz="2100" i="1" spc="85">
                <a:latin typeface="Times New Roman"/>
                <a:cs typeface="Times New Roman"/>
              </a:rPr>
              <a:t>thông</a:t>
            </a:r>
            <a:r>
              <a:rPr sz="2100" i="1" spc="-35">
                <a:latin typeface="Times New Roman"/>
                <a:cs typeface="Times New Roman"/>
              </a:rPr>
              <a:t> </a:t>
            </a:r>
            <a:r>
              <a:rPr sz="2100" i="1" spc="55">
                <a:latin typeface="Times New Roman"/>
                <a:cs typeface="Times New Roman"/>
              </a:rPr>
              <a:t>số</a:t>
            </a:r>
            <a:r>
              <a:rPr sz="2100" i="1" spc="-25">
                <a:latin typeface="Times New Roman"/>
                <a:cs typeface="Times New Roman"/>
              </a:rPr>
              <a:t> </a:t>
            </a:r>
            <a:r>
              <a:rPr sz="2100" i="1" spc="80">
                <a:latin typeface="Times New Roman"/>
                <a:cs typeface="Times New Roman"/>
              </a:rPr>
              <a:t>phù</a:t>
            </a:r>
            <a:r>
              <a:rPr sz="2100" i="1" spc="-20">
                <a:latin typeface="Times New Roman"/>
                <a:cs typeface="Times New Roman"/>
              </a:rPr>
              <a:t> </a:t>
            </a:r>
            <a:r>
              <a:rPr sz="2100" i="1" spc="110">
                <a:latin typeface="Times New Roman"/>
                <a:cs typeface="Times New Roman"/>
              </a:rPr>
              <a:t>hợp</a:t>
            </a:r>
            <a:r>
              <a:rPr sz="2100" i="1" spc="-35">
                <a:latin typeface="Times New Roman"/>
                <a:cs typeface="Times New Roman"/>
              </a:rPr>
              <a:t> </a:t>
            </a:r>
            <a:r>
              <a:rPr sz="2100" i="1" spc="-15">
                <a:latin typeface="Times New Roman"/>
                <a:cs typeface="Times New Roman"/>
              </a:rPr>
              <a:t>ISP</a:t>
            </a:r>
            <a:r>
              <a:rPr sz="2100" i="1" spc="-35">
                <a:latin typeface="Times New Roman"/>
                <a:cs typeface="Times New Roman"/>
              </a:rPr>
              <a:t> </a:t>
            </a:r>
            <a:r>
              <a:rPr sz="2100" i="1" spc="65">
                <a:latin typeface="Times New Roman"/>
                <a:cs typeface="Times New Roman"/>
              </a:rPr>
              <a:t>trong</a:t>
            </a:r>
            <a:r>
              <a:rPr sz="2100" i="1" spc="-25">
                <a:latin typeface="Times New Roman"/>
                <a:cs typeface="Times New Roman"/>
              </a:rPr>
              <a:t> </a:t>
            </a:r>
            <a:r>
              <a:rPr sz="2100" i="1" spc="110">
                <a:latin typeface="Times New Roman"/>
                <a:cs typeface="Times New Roman"/>
              </a:rPr>
              <a:t>modem</a:t>
            </a:r>
            <a:endParaRPr sz="2100">
              <a:latin typeface="Times New Roman"/>
              <a:cs typeface="Times New Roman"/>
            </a:endParaRPr>
          </a:p>
          <a:p>
            <a:pPr marL="12700">
              <a:spcBef>
                <a:spcPts val="505"/>
              </a:spcBef>
            </a:pPr>
            <a:r>
              <a:rPr sz="2100" spc="15">
                <a:latin typeface="Times New Roman"/>
                <a:cs typeface="Times New Roman"/>
              </a:rPr>
              <a:t>Kết </a:t>
            </a:r>
            <a:r>
              <a:rPr sz="2100" spc="85">
                <a:latin typeface="Times New Roman"/>
                <a:cs typeface="Times New Roman"/>
              </a:rPr>
              <a:t>nối</a:t>
            </a:r>
            <a:r>
              <a:rPr sz="2100" spc="-120">
                <a:latin typeface="Times New Roman"/>
                <a:cs typeface="Times New Roman"/>
              </a:rPr>
              <a:t> </a:t>
            </a:r>
            <a:r>
              <a:rPr sz="2100" spc="25">
                <a:latin typeface="Times New Roman"/>
                <a:cs typeface="Times New Roman"/>
              </a:rPr>
              <a:t>WiFi</a:t>
            </a:r>
            <a:endParaRPr sz="2100">
              <a:latin typeface="Times New Roman"/>
              <a:cs typeface="Times New Roman"/>
            </a:endParaRPr>
          </a:p>
          <a:p>
            <a:pPr marL="285115" marR="1423035">
              <a:lnSpc>
                <a:spcPct val="120000"/>
              </a:lnSpc>
            </a:pPr>
            <a:r>
              <a:rPr sz="2100" i="1" spc="30">
                <a:latin typeface="Times New Roman"/>
                <a:cs typeface="Times New Roman"/>
              </a:rPr>
              <a:t>Kết</a:t>
            </a:r>
            <a:r>
              <a:rPr sz="2100" i="1" spc="-20">
                <a:latin typeface="Times New Roman"/>
                <a:cs typeface="Times New Roman"/>
              </a:rPr>
              <a:t> </a:t>
            </a:r>
            <a:r>
              <a:rPr sz="2100" i="1" spc="55">
                <a:latin typeface="Times New Roman"/>
                <a:cs typeface="Times New Roman"/>
              </a:rPr>
              <a:t>nối</a:t>
            </a:r>
            <a:r>
              <a:rPr sz="2100" i="1" spc="-30">
                <a:latin typeface="Times New Roman"/>
                <a:cs typeface="Times New Roman"/>
              </a:rPr>
              <a:t> </a:t>
            </a:r>
            <a:r>
              <a:rPr sz="2100" i="1" spc="95">
                <a:latin typeface="Times New Roman"/>
                <a:cs typeface="Times New Roman"/>
              </a:rPr>
              <a:t>trực</a:t>
            </a:r>
            <a:r>
              <a:rPr sz="2100" i="1" spc="-10">
                <a:latin typeface="Times New Roman"/>
                <a:cs typeface="Times New Roman"/>
              </a:rPr>
              <a:t> </a:t>
            </a:r>
            <a:r>
              <a:rPr sz="2100" i="1" spc="50">
                <a:latin typeface="Times New Roman"/>
                <a:cs typeface="Times New Roman"/>
              </a:rPr>
              <a:t>tiếp</a:t>
            </a:r>
            <a:r>
              <a:rPr sz="2100" i="1" spc="-10">
                <a:latin typeface="Times New Roman"/>
                <a:cs typeface="Times New Roman"/>
              </a:rPr>
              <a:t> </a:t>
            </a:r>
            <a:r>
              <a:rPr sz="2100" i="1" spc="105">
                <a:latin typeface="Times New Roman"/>
                <a:cs typeface="Times New Roman"/>
              </a:rPr>
              <a:t>tới</a:t>
            </a:r>
            <a:r>
              <a:rPr sz="2100" i="1" spc="-15">
                <a:latin typeface="Times New Roman"/>
                <a:cs typeface="Times New Roman"/>
              </a:rPr>
              <a:t> </a:t>
            </a:r>
            <a:r>
              <a:rPr sz="2100" i="1" spc="100">
                <a:latin typeface="Times New Roman"/>
                <a:cs typeface="Times New Roman"/>
              </a:rPr>
              <a:t>trạm</a:t>
            </a:r>
            <a:r>
              <a:rPr sz="2100" i="1" spc="-30">
                <a:latin typeface="Times New Roman"/>
                <a:cs typeface="Times New Roman"/>
              </a:rPr>
              <a:t> </a:t>
            </a:r>
            <a:r>
              <a:rPr sz="2100" i="1" spc="114">
                <a:latin typeface="Times New Roman"/>
                <a:cs typeface="Times New Roman"/>
              </a:rPr>
              <a:t>thu</a:t>
            </a:r>
            <a:r>
              <a:rPr sz="2100" i="1" spc="-15">
                <a:latin typeface="Times New Roman"/>
                <a:cs typeface="Times New Roman"/>
              </a:rPr>
              <a:t> </a:t>
            </a:r>
            <a:r>
              <a:rPr sz="2100" i="1" spc="80">
                <a:latin typeface="Times New Roman"/>
                <a:cs typeface="Times New Roman"/>
              </a:rPr>
              <a:t>phát</a:t>
            </a:r>
            <a:r>
              <a:rPr sz="2100" i="1" spc="-15">
                <a:latin typeface="Times New Roman"/>
                <a:cs typeface="Times New Roman"/>
              </a:rPr>
              <a:t> </a:t>
            </a:r>
            <a:r>
              <a:rPr sz="2100" i="1" spc="80">
                <a:latin typeface="Times New Roman"/>
                <a:cs typeface="Times New Roman"/>
              </a:rPr>
              <a:t>trung</a:t>
            </a:r>
            <a:r>
              <a:rPr sz="2100" i="1" spc="-25">
                <a:latin typeface="Times New Roman"/>
                <a:cs typeface="Times New Roman"/>
              </a:rPr>
              <a:t> </a:t>
            </a:r>
            <a:r>
              <a:rPr sz="2100" i="1" spc="130">
                <a:latin typeface="Times New Roman"/>
                <a:cs typeface="Times New Roman"/>
              </a:rPr>
              <a:t>tâm</a:t>
            </a:r>
            <a:r>
              <a:rPr sz="2100" i="1" spc="-50">
                <a:latin typeface="Times New Roman"/>
                <a:cs typeface="Times New Roman"/>
              </a:rPr>
              <a:t> </a:t>
            </a:r>
            <a:r>
              <a:rPr sz="2100" i="1" spc="10">
                <a:latin typeface="Times New Roman"/>
                <a:cs typeface="Times New Roman"/>
              </a:rPr>
              <a:t>AP</a:t>
            </a:r>
            <a:r>
              <a:rPr sz="2100" i="1" spc="-60">
                <a:latin typeface="Times New Roman"/>
                <a:cs typeface="Times New Roman"/>
              </a:rPr>
              <a:t> </a:t>
            </a:r>
            <a:r>
              <a:rPr sz="2100" i="1" spc="45">
                <a:latin typeface="Times New Roman"/>
                <a:cs typeface="Times New Roman"/>
              </a:rPr>
              <a:t>(Access</a:t>
            </a:r>
            <a:r>
              <a:rPr sz="2100" i="1" spc="-5">
                <a:latin typeface="Times New Roman"/>
                <a:cs typeface="Times New Roman"/>
              </a:rPr>
              <a:t> </a:t>
            </a:r>
            <a:r>
              <a:rPr sz="2100" i="1" spc="40">
                <a:latin typeface="Times New Roman"/>
                <a:cs typeface="Times New Roman"/>
              </a:rPr>
              <a:t>Point)  </a:t>
            </a:r>
            <a:r>
              <a:rPr sz="2100" i="1" spc="25">
                <a:latin typeface="Times New Roman"/>
                <a:cs typeface="Times New Roman"/>
              </a:rPr>
              <a:t>Trong</a:t>
            </a:r>
            <a:r>
              <a:rPr sz="2100" i="1" spc="-40">
                <a:latin typeface="Times New Roman"/>
                <a:cs typeface="Times New Roman"/>
              </a:rPr>
              <a:t> </a:t>
            </a:r>
            <a:r>
              <a:rPr sz="2100" i="1" spc="65">
                <a:latin typeface="Times New Roman"/>
                <a:cs typeface="Times New Roman"/>
              </a:rPr>
              <a:t>vùng</a:t>
            </a:r>
            <a:r>
              <a:rPr sz="2100" i="1" spc="-35">
                <a:latin typeface="Times New Roman"/>
                <a:cs typeface="Times New Roman"/>
              </a:rPr>
              <a:t> </a:t>
            </a:r>
            <a:r>
              <a:rPr sz="2100" i="1" spc="80">
                <a:latin typeface="Times New Roman"/>
                <a:cs typeface="Times New Roman"/>
              </a:rPr>
              <a:t>phủ</a:t>
            </a:r>
            <a:r>
              <a:rPr sz="2100" i="1" spc="-25">
                <a:latin typeface="Times New Roman"/>
                <a:cs typeface="Times New Roman"/>
              </a:rPr>
              <a:t> </a:t>
            </a:r>
            <a:r>
              <a:rPr sz="2100" i="1" spc="45">
                <a:latin typeface="Times New Roman"/>
                <a:cs typeface="Times New Roman"/>
              </a:rPr>
              <a:t>sóng,</a:t>
            </a:r>
            <a:r>
              <a:rPr sz="2100" i="1" spc="-40">
                <a:latin typeface="Times New Roman"/>
                <a:cs typeface="Times New Roman"/>
              </a:rPr>
              <a:t> </a:t>
            </a:r>
            <a:r>
              <a:rPr sz="2100" i="1" spc="70">
                <a:latin typeface="Times New Roman"/>
                <a:cs typeface="Times New Roman"/>
              </a:rPr>
              <a:t>nhập</a:t>
            </a:r>
            <a:r>
              <a:rPr sz="2100" i="1" spc="-25">
                <a:latin typeface="Times New Roman"/>
                <a:cs typeface="Times New Roman"/>
              </a:rPr>
              <a:t> </a:t>
            </a:r>
            <a:r>
              <a:rPr sz="2100" i="1" spc="75">
                <a:latin typeface="Times New Roman"/>
                <a:cs typeface="Times New Roman"/>
              </a:rPr>
              <a:t>đúng</a:t>
            </a:r>
            <a:r>
              <a:rPr sz="2100" i="1" spc="-35">
                <a:latin typeface="Times New Roman"/>
                <a:cs typeface="Times New Roman"/>
              </a:rPr>
              <a:t> </a:t>
            </a:r>
            <a:r>
              <a:rPr sz="2100" i="1" spc="145">
                <a:latin typeface="Times New Roman"/>
                <a:cs typeface="Times New Roman"/>
              </a:rPr>
              <a:t>mật</a:t>
            </a:r>
            <a:r>
              <a:rPr sz="2100" i="1" spc="-35">
                <a:latin typeface="Times New Roman"/>
                <a:cs typeface="Times New Roman"/>
              </a:rPr>
              <a:t> </a:t>
            </a:r>
            <a:r>
              <a:rPr sz="2100" i="1" spc="95">
                <a:latin typeface="Times New Roman"/>
                <a:cs typeface="Times New Roman"/>
              </a:rPr>
              <a:t>khẩu</a:t>
            </a:r>
            <a:r>
              <a:rPr sz="2100" i="1" spc="-70">
                <a:latin typeface="Times New Roman"/>
                <a:cs typeface="Times New Roman"/>
              </a:rPr>
              <a:t> </a:t>
            </a:r>
            <a:r>
              <a:rPr sz="2100" i="1" spc="35">
                <a:latin typeface="Times New Roman"/>
                <a:cs typeface="Times New Roman"/>
              </a:rPr>
              <a:t>WiFi</a:t>
            </a:r>
            <a:endParaRPr sz="2100">
              <a:latin typeface="Times New Roman"/>
              <a:cs typeface="Times New Roman"/>
            </a:endParaRPr>
          </a:p>
          <a:p>
            <a:pPr marL="12700">
              <a:spcBef>
                <a:spcPts val="505"/>
              </a:spcBef>
            </a:pPr>
            <a:r>
              <a:rPr sz="2100" spc="15">
                <a:latin typeface="Times New Roman"/>
                <a:cs typeface="Times New Roman"/>
              </a:rPr>
              <a:t>Kết</a:t>
            </a:r>
            <a:r>
              <a:rPr sz="2100" spc="-70">
                <a:latin typeface="Times New Roman"/>
                <a:cs typeface="Times New Roman"/>
              </a:rPr>
              <a:t> </a:t>
            </a:r>
            <a:r>
              <a:rPr sz="2100" spc="85">
                <a:latin typeface="Times New Roman"/>
                <a:cs typeface="Times New Roman"/>
              </a:rPr>
              <a:t>nối</a:t>
            </a:r>
            <a:r>
              <a:rPr sz="2100" spc="-15">
                <a:latin typeface="Times New Roman"/>
                <a:cs typeface="Times New Roman"/>
              </a:rPr>
              <a:t> </a:t>
            </a:r>
            <a:r>
              <a:rPr sz="2100" spc="130">
                <a:latin typeface="Times New Roman"/>
                <a:cs typeface="Times New Roman"/>
              </a:rPr>
              <a:t>trực</a:t>
            </a:r>
            <a:r>
              <a:rPr sz="2100" spc="-80">
                <a:latin typeface="Times New Roman"/>
                <a:cs typeface="Times New Roman"/>
              </a:rPr>
              <a:t> </a:t>
            </a:r>
            <a:r>
              <a:rPr sz="2100" spc="90">
                <a:latin typeface="Times New Roman"/>
                <a:cs typeface="Times New Roman"/>
              </a:rPr>
              <a:t>tiếp</a:t>
            </a:r>
            <a:r>
              <a:rPr sz="2100" spc="-85">
                <a:latin typeface="Times New Roman"/>
                <a:cs typeface="Times New Roman"/>
              </a:rPr>
              <a:t> </a:t>
            </a:r>
            <a:r>
              <a:rPr sz="2100" spc="195">
                <a:latin typeface="Times New Roman"/>
                <a:cs typeface="Times New Roman"/>
              </a:rPr>
              <a:t>từ</a:t>
            </a:r>
            <a:r>
              <a:rPr sz="2100" spc="-20">
                <a:latin typeface="Times New Roman"/>
                <a:cs typeface="Times New Roman"/>
              </a:rPr>
              <a:t> SIM</a:t>
            </a:r>
            <a:r>
              <a:rPr sz="2100" spc="5">
                <a:latin typeface="Times New Roman"/>
                <a:cs typeface="Times New Roman"/>
              </a:rPr>
              <a:t> </a:t>
            </a:r>
            <a:r>
              <a:rPr sz="2100" spc="30">
                <a:latin typeface="Times New Roman"/>
                <a:cs typeface="Times New Roman"/>
              </a:rPr>
              <a:t>3G/4G</a:t>
            </a:r>
            <a:endParaRPr sz="2100">
              <a:latin typeface="Times New Roman"/>
              <a:cs typeface="Times New Roman"/>
            </a:endParaRPr>
          </a:p>
          <a:p>
            <a:pPr marL="285115" marR="5080">
              <a:spcBef>
                <a:spcPts val="505"/>
              </a:spcBef>
            </a:pPr>
            <a:r>
              <a:rPr sz="2100" i="1" spc="100">
                <a:latin typeface="Times New Roman"/>
                <a:cs typeface="Times New Roman"/>
              </a:rPr>
              <a:t>Một</a:t>
            </a:r>
            <a:r>
              <a:rPr sz="2100" i="1" spc="-25">
                <a:latin typeface="Times New Roman"/>
                <a:cs typeface="Times New Roman"/>
              </a:rPr>
              <a:t> </a:t>
            </a:r>
            <a:r>
              <a:rPr sz="2100" i="1" spc="55">
                <a:latin typeface="Times New Roman"/>
                <a:cs typeface="Times New Roman"/>
              </a:rPr>
              <a:t>số</a:t>
            </a:r>
            <a:r>
              <a:rPr sz="2100" i="1" spc="-15">
                <a:latin typeface="Times New Roman"/>
                <a:cs typeface="Times New Roman"/>
              </a:rPr>
              <a:t> </a:t>
            </a:r>
            <a:r>
              <a:rPr sz="2100" i="1" spc="60">
                <a:latin typeface="Times New Roman"/>
                <a:cs typeface="Times New Roman"/>
              </a:rPr>
              <a:t>dòng</a:t>
            </a:r>
            <a:r>
              <a:rPr sz="2100" i="1" spc="-45">
                <a:latin typeface="Times New Roman"/>
                <a:cs typeface="Times New Roman"/>
              </a:rPr>
              <a:t> </a:t>
            </a:r>
            <a:r>
              <a:rPr sz="2100" i="1" spc="50">
                <a:latin typeface="Times New Roman"/>
                <a:cs typeface="Times New Roman"/>
              </a:rPr>
              <a:t>Laptop</a:t>
            </a:r>
            <a:r>
              <a:rPr sz="2100" i="1">
                <a:latin typeface="Times New Roman"/>
                <a:cs typeface="Times New Roman"/>
              </a:rPr>
              <a:t> </a:t>
            </a:r>
            <a:r>
              <a:rPr sz="2100" i="1" spc="30">
                <a:latin typeface="Times New Roman"/>
                <a:cs typeface="Times New Roman"/>
              </a:rPr>
              <a:t>có</a:t>
            </a:r>
            <a:r>
              <a:rPr sz="2100" i="1" spc="-25">
                <a:latin typeface="Times New Roman"/>
                <a:cs typeface="Times New Roman"/>
              </a:rPr>
              <a:t> </a:t>
            </a:r>
            <a:r>
              <a:rPr sz="2100" i="1" spc="70">
                <a:latin typeface="Times New Roman"/>
                <a:cs typeface="Times New Roman"/>
              </a:rPr>
              <a:t>hỗ</a:t>
            </a:r>
            <a:r>
              <a:rPr sz="2100" i="1" spc="-30">
                <a:latin typeface="Times New Roman"/>
                <a:cs typeface="Times New Roman"/>
              </a:rPr>
              <a:t> </a:t>
            </a:r>
            <a:r>
              <a:rPr sz="2100" i="1" spc="110">
                <a:latin typeface="Times New Roman"/>
                <a:cs typeface="Times New Roman"/>
              </a:rPr>
              <a:t>trợ</a:t>
            </a:r>
            <a:r>
              <a:rPr sz="2100" i="1" spc="-10">
                <a:latin typeface="Times New Roman"/>
                <a:cs typeface="Times New Roman"/>
              </a:rPr>
              <a:t> </a:t>
            </a:r>
            <a:r>
              <a:rPr sz="2100" i="1" spc="80">
                <a:latin typeface="Times New Roman"/>
                <a:cs typeface="Times New Roman"/>
              </a:rPr>
              <a:t>khe</a:t>
            </a:r>
            <a:r>
              <a:rPr sz="2100" i="1" spc="-35">
                <a:latin typeface="Times New Roman"/>
                <a:cs typeface="Times New Roman"/>
              </a:rPr>
              <a:t> </a:t>
            </a:r>
            <a:r>
              <a:rPr sz="2100" i="1" spc="90">
                <a:latin typeface="Times New Roman"/>
                <a:cs typeface="Times New Roman"/>
              </a:rPr>
              <a:t>cắm</a:t>
            </a:r>
            <a:r>
              <a:rPr sz="2100" i="1" spc="-25">
                <a:latin typeface="Times New Roman"/>
                <a:cs typeface="Times New Roman"/>
              </a:rPr>
              <a:t> </a:t>
            </a:r>
            <a:r>
              <a:rPr sz="2100" i="1" spc="45">
                <a:latin typeface="Times New Roman"/>
                <a:cs typeface="Times New Roman"/>
              </a:rPr>
              <a:t>SIM</a:t>
            </a:r>
            <a:r>
              <a:rPr sz="2100" i="1" spc="-10">
                <a:latin typeface="Times New Roman"/>
                <a:cs typeface="Times New Roman"/>
              </a:rPr>
              <a:t> </a:t>
            </a:r>
            <a:r>
              <a:rPr sz="2100" i="1" spc="15">
                <a:latin typeface="Times New Roman"/>
                <a:cs typeface="Times New Roman"/>
              </a:rPr>
              <a:t>card</a:t>
            </a:r>
            <a:r>
              <a:rPr sz="2100" i="1" spc="-30">
                <a:latin typeface="Times New Roman"/>
                <a:cs typeface="Times New Roman"/>
              </a:rPr>
              <a:t> </a:t>
            </a:r>
            <a:r>
              <a:rPr sz="2100" i="1" spc="90">
                <a:latin typeface="Times New Roman"/>
                <a:cs typeface="Times New Roman"/>
              </a:rPr>
              <a:t>(sim</a:t>
            </a:r>
            <a:r>
              <a:rPr sz="2100" i="1" spc="-20">
                <a:latin typeface="Times New Roman"/>
                <a:cs typeface="Times New Roman"/>
              </a:rPr>
              <a:t> </a:t>
            </a:r>
            <a:r>
              <a:rPr sz="2100" i="1" spc="75">
                <a:latin typeface="Times New Roman"/>
                <a:cs typeface="Times New Roman"/>
              </a:rPr>
              <a:t>này</a:t>
            </a:r>
            <a:r>
              <a:rPr sz="2100" i="1" spc="-30">
                <a:latin typeface="Times New Roman"/>
                <a:cs typeface="Times New Roman"/>
              </a:rPr>
              <a:t> </a:t>
            </a:r>
            <a:r>
              <a:rPr sz="2100" i="1" spc="35">
                <a:latin typeface="Times New Roman"/>
                <a:cs typeface="Times New Roman"/>
              </a:rPr>
              <a:t>phải</a:t>
            </a:r>
            <a:r>
              <a:rPr sz="2100" i="1" spc="-15">
                <a:latin typeface="Times New Roman"/>
                <a:cs typeface="Times New Roman"/>
              </a:rPr>
              <a:t> </a:t>
            </a:r>
            <a:r>
              <a:rPr sz="2100" i="1" spc="85">
                <a:latin typeface="Times New Roman"/>
                <a:cs typeface="Times New Roman"/>
              </a:rPr>
              <a:t>hoạt</a:t>
            </a:r>
            <a:r>
              <a:rPr sz="2100" i="1" spc="-30">
                <a:latin typeface="Times New Roman"/>
                <a:cs typeface="Times New Roman"/>
              </a:rPr>
              <a:t> </a:t>
            </a:r>
            <a:r>
              <a:rPr sz="2100" i="1" spc="60">
                <a:latin typeface="Times New Roman"/>
                <a:cs typeface="Times New Roman"/>
              </a:rPr>
              <a:t>động</a:t>
            </a:r>
            <a:r>
              <a:rPr sz="2100" i="1" spc="-35">
                <a:latin typeface="Times New Roman"/>
                <a:cs typeface="Times New Roman"/>
              </a:rPr>
              <a:t> </a:t>
            </a:r>
            <a:r>
              <a:rPr sz="2100" i="1" spc="10">
                <a:latin typeface="Times New Roman"/>
                <a:cs typeface="Times New Roman"/>
              </a:rPr>
              <a:t>và  </a:t>
            </a:r>
            <a:r>
              <a:rPr sz="2100" i="1" spc="30">
                <a:latin typeface="Times New Roman"/>
                <a:cs typeface="Times New Roman"/>
              </a:rPr>
              <a:t>có</a:t>
            </a:r>
            <a:r>
              <a:rPr sz="2100" i="1" spc="-20">
                <a:latin typeface="Times New Roman"/>
                <a:cs typeface="Times New Roman"/>
              </a:rPr>
              <a:t> </a:t>
            </a:r>
            <a:r>
              <a:rPr sz="2100" i="1" spc="80">
                <a:latin typeface="Times New Roman"/>
                <a:cs typeface="Times New Roman"/>
              </a:rPr>
              <a:t>thể</a:t>
            </a:r>
            <a:r>
              <a:rPr sz="2100" i="1" spc="-25">
                <a:latin typeface="Times New Roman"/>
                <a:cs typeface="Times New Roman"/>
              </a:rPr>
              <a:t> </a:t>
            </a:r>
            <a:r>
              <a:rPr sz="2100" i="1" spc="90">
                <a:latin typeface="Times New Roman"/>
                <a:cs typeface="Times New Roman"/>
              </a:rPr>
              <a:t>kết</a:t>
            </a:r>
            <a:r>
              <a:rPr sz="2100" i="1" spc="-20">
                <a:latin typeface="Times New Roman"/>
                <a:cs typeface="Times New Roman"/>
              </a:rPr>
              <a:t> </a:t>
            </a:r>
            <a:r>
              <a:rPr sz="2100" i="1" spc="55">
                <a:latin typeface="Times New Roman"/>
                <a:cs typeface="Times New Roman"/>
              </a:rPr>
              <a:t>nối</a:t>
            </a:r>
            <a:r>
              <a:rPr sz="2100" i="1" spc="-30">
                <a:latin typeface="Times New Roman"/>
                <a:cs typeface="Times New Roman"/>
              </a:rPr>
              <a:t> </a:t>
            </a:r>
            <a:r>
              <a:rPr sz="2100" i="1" spc="100">
                <a:latin typeface="Times New Roman"/>
                <a:cs typeface="Times New Roman"/>
              </a:rPr>
              <a:t>trạm</a:t>
            </a:r>
            <a:r>
              <a:rPr sz="2100" i="1" spc="-25">
                <a:latin typeface="Times New Roman"/>
                <a:cs typeface="Times New Roman"/>
              </a:rPr>
              <a:t> </a:t>
            </a:r>
            <a:r>
              <a:rPr sz="2100" i="1" spc="15">
                <a:latin typeface="Times New Roman"/>
                <a:cs typeface="Times New Roman"/>
              </a:rPr>
              <a:t>BTS,</a:t>
            </a:r>
            <a:r>
              <a:rPr sz="2100" i="1" spc="-20">
                <a:latin typeface="Times New Roman"/>
                <a:cs typeface="Times New Roman"/>
              </a:rPr>
              <a:t> </a:t>
            </a:r>
            <a:r>
              <a:rPr sz="2100" i="1" spc="85">
                <a:latin typeface="Times New Roman"/>
                <a:cs typeface="Times New Roman"/>
              </a:rPr>
              <a:t>hoạt</a:t>
            </a:r>
            <a:r>
              <a:rPr sz="2100" i="1" spc="-15">
                <a:latin typeface="Times New Roman"/>
                <a:cs typeface="Times New Roman"/>
              </a:rPr>
              <a:t> </a:t>
            </a:r>
            <a:r>
              <a:rPr sz="2100" i="1" spc="60">
                <a:latin typeface="Times New Roman"/>
                <a:cs typeface="Times New Roman"/>
              </a:rPr>
              <a:t>động</a:t>
            </a:r>
            <a:r>
              <a:rPr sz="2100" i="1" spc="-45">
                <a:latin typeface="Times New Roman"/>
                <a:cs typeface="Times New Roman"/>
              </a:rPr>
              <a:t> </a:t>
            </a:r>
            <a:r>
              <a:rPr sz="2100" i="1" spc="60">
                <a:latin typeface="Times New Roman"/>
                <a:cs typeface="Times New Roman"/>
              </a:rPr>
              <a:t>bình</a:t>
            </a:r>
            <a:r>
              <a:rPr sz="2100" i="1" spc="-30">
                <a:latin typeface="Times New Roman"/>
                <a:cs typeface="Times New Roman"/>
              </a:rPr>
              <a:t> </a:t>
            </a:r>
            <a:r>
              <a:rPr sz="2100" i="1" spc="125">
                <a:latin typeface="Times New Roman"/>
                <a:cs typeface="Times New Roman"/>
              </a:rPr>
              <a:t>thường</a:t>
            </a:r>
            <a:r>
              <a:rPr sz="2100" i="1" spc="-10">
                <a:latin typeface="Times New Roman"/>
                <a:cs typeface="Times New Roman"/>
              </a:rPr>
              <a:t> </a:t>
            </a:r>
            <a:r>
              <a:rPr sz="2100" i="1" spc="50">
                <a:latin typeface="Times New Roman"/>
                <a:cs typeface="Times New Roman"/>
              </a:rPr>
              <a:t>với</a:t>
            </a:r>
            <a:r>
              <a:rPr sz="2100" i="1" spc="-5">
                <a:latin typeface="Times New Roman"/>
                <a:cs typeface="Times New Roman"/>
              </a:rPr>
              <a:t> </a:t>
            </a:r>
            <a:r>
              <a:rPr sz="2100" i="1" spc="80">
                <a:latin typeface="Times New Roman"/>
                <a:cs typeface="Times New Roman"/>
              </a:rPr>
              <a:t>khe</a:t>
            </a:r>
            <a:r>
              <a:rPr sz="2100" i="1" spc="-35">
                <a:latin typeface="Times New Roman"/>
                <a:cs typeface="Times New Roman"/>
              </a:rPr>
              <a:t> </a:t>
            </a:r>
            <a:r>
              <a:rPr sz="2100" i="1" spc="90">
                <a:latin typeface="Times New Roman"/>
                <a:cs typeface="Times New Roman"/>
              </a:rPr>
              <a:t>căm</a:t>
            </a:r>
            <a:r>
              <a:rPr sz="2100" i="1" spc="-25">
                <a:latin typeface="Times New Roman"/>
                <a:cs typeface="Times New Roman"/>
              </a:rPr>
              <a:t> </a:t>
            </a:r>
            <a:r>
              <a:rPr sz="2100" i="1" spc="45">
                <a:latin typeface="Times New Roman"/>
                <a:cs typeface="Times New Roman"/>
              </a:rPr>
              <a:t>SIM</a:t>
            </a:r>
            <a:r>
              <a:rPr sz="2100" i="1" spc="-10">
                <a:latin typeface="Times New Roman"/>
                <a:cs typeface="Times New Roman"/>
              </a:rPr>
              <a:t> </a:t>
            </a:r>
            <a:r>
              <a:rPr sz="2100" i="1" spc="25">
                <a:latin typeface="Times New Roman"/>
                <a:cs typeface="Times New Roman"/>
              </a:rPr>
              <a:t>card)</a:t>
            </a:r>
            <a:endParaRPr sz="2100">
              <a:latin typeface="Times New Roman"/>
              <a:cs typeface="Times New Roman"/>
            </a:endParaRPr>
          </a:p>
          <a:p>
            <a:pPr marL="12700">
              <a:spcBef>
                <a:spcPts val="505"/>
              </a:spcBef>
            </a:pPr>
            <a:r>
              <a:rPr sz="2100" b="1" i="1" spc="160">
                <a:latin typeface="Times New Roman"/>
                <a:cs typeface="Times New Roman"/>
              </a:rPr>
              <a:t>Kiểm</a:t>
            </a:r>
            <a:r>
              <a:rPr sz="2100" b="1" i="1" spc="-50">
                <a:latin typeface="Times New Roman"/>
                <a:cs typeface="Times New Roman"/>
              </a:rPr>
              <a:t> </a:t>
            </a:r>
            <a:r>
              <a:rPr sz="2100" b="1" i="1" spc="170">
                <a:latin typeface="Times New Roman"/>
                <a:cs typeface="Times New Roman"/>
              </a:rPr>
              <a:t>tra</a:t>
            </a:r>
            <a:r>
              <a:rPr sz="2100" b="1" i="1" spc="-30">
                <a:latin typeface="Times New Roman"/>
                <a:cs typeface="Times New Roman"/>
              </a:rPr>
              <a:t> </a:t>
            </a:r>
            <a:r>
              <a:rPr sz="2100" b="1" i="1" spc="160">
                <a:latin typeface="Times New Roman"/>
                <a:cs typeface="Times New Roman"/>
              </a:rPr>
              <a:t>thông</a:t>
            </a:r>
            <a:r>
              <a:rPr sz="2100" b="1" i="1" spc="-25">
                <a:latin typeface="Times New Roman"/>
                <a:cs typeface="Times New Roman"/>
              </a:rPr>
              <a:t> </a:t>
            </a:r>
            <a:r>
              <a:rPr sz="2100" b="1" i="1" spc="175">
                <a:latin typeface="Times New Roman"/>
                <a:cs typeface="Times New Roman"/>
              </a:rPr>
              <a:t>mạng</a:t>
            </a:r>
            <a:r>
              <a:rPr sz="2100" b="1" i="1" spc="-35">
                <a:latin typeface="Times New Roman"/>
                <a:cs typeface="Times New Roman"/>
              </a:rPr>
              <a:t> </a:t>
            </a:r>
            <a:r>
              <a:rPr sz="2100" b="1" i="1" spc="140">
                <a:latin typeface="Times New Roman"/>
                <a:cs typeface="Times New Roman"/>
              </a:rPr>
              <a:t>Internet</a:t>
            </a:r>
            <a:endParaRPr sz="2100">
              <a:latin typeface="Times New Roman"/>
              <a:cs typeface="Times New Roman"/>
            </a:endParaRPr>
          </a:p>
          <a:p>
            <a:pPr marL="285115">
              <a:spcBef>
                <a:spcPts val="505"/>
              </a:spcBef>
              <a:tabLst>
                <a:tab pos="909955" algn="l"/>
              </a:tabLst>
            </a:pPr>
            <a:r>
              <a:rPr sz="2100" i="1" spc="45">
                <a:latin typeface="Times New Roman"/>
                <a:cs typeface="Times New Roman"/>
              </a:rPr>
              <a:t>ping	</a:t>
            </a:r>
            <a:r>
              <a:rPr sz="2100" i="1" spc="35">
                <a:latin typeface="Times New Roman"/>
                <a:cs typeface="Times New Roman"/>
                <a:hlinkClick r:id="rId2"/>
              </a:rPr>
              <a:t>www.google.com.vn</a:t>
            </a:r>
            <a:endParaRPr sz="2100">
              <a:latin typeface="Times New Roman"/>
              <a:cs typeface="Times New Roman"/>
            </a:endParaRPr>
          </a:p>
          <a:p>
            <a:pPr marL="285115">
              <a:spcBef>
                <a:spcPts val="505"/>
              </a:spcBef>
            </a:pPr>
            <a:r>
              <a:rPr sz="2100" i="1" spc="10">
                <a:latin typeface="Times New Roman"/>
                <a:cs typeface="Times New Roman"/>
              </a:rPr>
              <a:t>Ping </a:t>
            </a:r>
            <a:r>
              <a:rPr sz="2100" i="1" spc="-20">
                <a:latin typeface="Times New Roman"/>
                <a:cs typeface="Times New Roman"/>
              </a:rPr>
              <a:t>IP_ISP </a:t>
            </a:r>
            <a:r>
              <a:rPr sz="2100" i="1" spc="75">
                <a:latin typeface="Times New Roman"/>
                <a:cs typeface="Times New Roman"/>
              </a:rPr>
              <a:t>(nếu </a:t>
            </a:r>
            <a:r>
              <a:rPr sz="2100" i="1" spc="30">
                <a:latin typeface="Times New Roman"/>
                <a:cs typeface="Times New Roman"/>
              </a:rPr>
              <a:t>có </a:t>
            </a:r>
            <a:r>
              <a:rPr sz="2100" i="1" spc="-35">
                <a:latin typeface="Times New Roman"/>
                <a:cs typeface="Times New Roman"/>
              </a:rPr>
              <a:t>IP </a:t>
            </a:r>
            <a:r>
              <a:rPr sz="2100" i="1" spc="50">
                <a:latin typeface="Times New Roman"/>
                <a:cs typeface="Times New Roman"/>
              </a:rPr>
              <a:t>của </a:t>
            </a:r>
            <a:r>
              <a:rPr sz="2100" i="1" spc="85">
                <a:latin typeface="Times New Roman"/>
                <a:cs typeface="Times New Roman"/>
              </a:rPr>
              <a:t>nhà </a:t>
            </a:r>
            <a:r>
              <a:rPr sz="2100" i="1" spc="65">
                <a:latin typeface="Times New Roman"/>
                <a:cs typeface="Times New Roman"/>
              </a:rPr>
              <a:t>cung </a:t>
            </a:r>
            <a:r>
              <a:rPr sz="2100" i="1" spc="30">
                <a:latin typeface="Times New Roman"/>
                <a:cs typeface="Times New Roman"/>
              </a:rPr>
              <a:t>cấp</a:t>
            </a:r>
            <a:r>
              <a:rPr sz="2100" i="1" spc="-40">
                <a:latin typeface="Times New Roman"/>
                <a:cs typeface="Times New Roman"/>
              </a:rPr>
              <a:t> </a:t>
            </a:r>
            <a:r>
              <a:rPr sz="2100" i="1" spc="65">
                <a:latin typeface="Times New Roman"/>
                <a:cs typeface="Times New Roman"/>
              </a:rPr>
              <a:t>Internet)</a:t>
            </a:r>
            <a:endParaRPr sz="2100">
              <a:latin typeface="Times New Roman"/>
              <a:cs typeface="Times New Roman"/>
            </a:endParaRPr>
          </a:p>
          <a:p>
            <a:pPr marL="285115">
              <a:spcBef>
                <a:spcPts val="505"/>
              </a:spcBef>
            </a:pPr>
            <a:r>
              <a:rPr sz="2100" i="1" spc="30">
                <a:latin typeface="Times New Roman"/>
                <a:cs typeface="Times New Roman"/>
              </a:rPr>
              <a:t>Other:</a:t>
            </a:r>
            <a:r>
              <a:rPr sz="2100" i="1" spc="-15">
                <a:latin typeface="Times New Roman"/>
                <a:cs typeface="Times New Roman"/>
              </a:rPr>
              <a:t> </a:t>
            </a:r>
            <a:r>
              <a:rPr sz="2100" i="1" spc="90">
                <a:latin typeface="Times New Roman"/>
                <a:cs typeface="Times New Roman"/>
              </a:rPr>
              <a:t>kiểm</a:t>
            </a:r>
            <a:r>
              <a:rPr sz="2100" i="1" spc="-20">
                <a:latin typeface="Times New Roman"/>
                <a:cs typeface="Times New Roman"/>
              </a:rPr>
              <a:t> </a:t>
            </a:r>
            <a:r>
              <a:rPr sz="2100" i="1" spc="55">
                <a:latin typeface="Times New Roman"/>
                <a:cs typeface="Times New Roman"/>
              </a:rPr>
              <a:t>tra</a:t>
            </a:r>
            <a:r>
              <a:rPr sz="2100" i="1" spc="-30">
                <a:latin typeface="Times New Roman"/>
                <a:cs typeface="Times New Roman"/>
              </a:rPr>
              <a:t> </a:t>
            </a:r>
            <a:r>
              <a:rPr sz="2100" i="1" spc="50">
                <a:latin typeface="Times New Roman"/>
                <a:cs typeface="Times New Roman"/>
              </a:rPr>
              <a:t>bằng</a:t>
            </a:r>
            <a:r>
              <a:rPr sz="2100" i="1" spc="-45">
                <a:latin typeface="Times New Roman"/>
                <a:cs typeface="Times New Roman"/>
              </a:rPr>
              <a:t> </a:t>
            </a:r>
            <a:r>
              <a:rPr sz="2100" i="1" spc="105">
                <a:latin typeface="Times New Roman"/>
                <a:cs typeface="Times New Roman"/>
              </a:rPr>
              <a:t>phương</a:t>
            </a:r>
            <a:r>
              <a:rPr sz="2100" i="1" spc="-10">
                <a:latin typeface="Times New Roman"/>
                <a:cs typeface="Times New Roman"/>
              </a:rPr>
              <a:t> </a:t>
            </a:r>
            <a:r>
              <a:rPr sz="2100" i="1" spc="114">
                <a:latin typeface="Times New Roman"/>
                <a:cs typeface="Times New Roman"/>
              </a:rPr>
              <a:t>thức</a:t>
            </a:r>
            <a:r>
              <a:rPr sz="2100" i="1" spc="5">
                <a:latin typeface="Times New Roman"/>
                <a:cs typeface="Times New Roman"/>
              </a:rPr>
              <a:t> </a:t>
            </a:r>
            <a:r>
              <a:rPr sz="2100" i="1" spc="70">
                <a:latin typeface="Times New Roman"/>
                <a:cs typeface="Times New Roman"/>
              </a:rPr>
              <a:t>khác</a:t>
            </a:r>
            <a:r>
              <a:rPr sz="2100" i="1" spc="-40">
                <a:latin typeface="Times New Roman"/>
                <a:cs typeface="Times New Roman"/>
              </a:rPr>
              <a:t> </a:t>
            </a:r>
            <a:r>
              <a:rPr sz="2100" i="1" spc="55">
                <a:latin typeface="Times New Roman"/>
                <a:cs typeface="Times New Roman"/>
              </a:rPr>
              <a:t>(Web,</a:t>
            </a:r>
            <a:r>
              <a:rPr sz="2100" i="1" spc="-20">
                <a:latin typeface="Times New Roman"/>
                <a:cs typeface="Times New Roman"/>
              </a:rPr>
              <a:t> </a:t>
            </a:r>
            <a:r>
              <a:rPr sz="2100" i="1" spc="-5">
                <a:latin typeface="Times New Roman"/>
                <a:cs typeface="Times New Roman"/>
              </a:rPr>
              <a:t>chat,…)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1" i="0" kern="1200">
                <a:solidFill>
                  <a:srgbClr val="045C75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430"/>
              </a:lnSpc>
            </a:pPr>
            <a:fld id="{81D60167-4931-47E6-BA6A-407CBD079E47}" type="slidenum">
              <a:rPr lang="en-US" smtClean="0"/>
              <a:pPr marL="38100">
                <a:lnSpc>
                  <a:spcPts val="1430"/>
                </a:lnSpc>
              </a:pPr>
              <a:t>27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111015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59485" y="781946"/>
            <a:ext cx="7308850" cy="47325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b="1" spc="90">
                <a:latin typeface="Times New Roman"/>
                <a:cs typeface="Times New Roman"/>
              </a:rPr>
              <a:t>Công</a:t>
            </a:r>
            <a:r>
              <a:rPr sz="2400" b="1" spc="-85">
                <a:latin typeface="Times New Roman"/>
                <a:cs typeface="Times New Roman"/>
              </a:rPr>
              <a:t> </a:t>
            </a:r>
            <a:r>
              <a:rPr sz="2400" b="1" spc="130">
                <a:latin typeface="Times New Roman"/>
                <a:cs typeface="Times New Roman"/>
              </a:rPr>
              <a:t>cụ</a:t>
            </a:r>
            <a:r>
              <a:rPr sz="2400" b="1" spc="-114">
                <a:latin typeface="Times New Roman"/>
                <a:cs typeface="Times New Roman"/>
              </a:rPr>
              <a:t> </a:t>
            </a:r>
            <a:r>
              <a:rPr sz="2400" b="1" spc="135">
                <a:latin typeface="Times New Roman"/>
                <a:cs typeface="Times New Roman"/>
              </a:rPr>
              <a:t>giám</a:t>
            </a:r>
            <a:r>
              <a:rPr sz="2400" b="1" spc="-90">
                <a:latin typeface="Times New Roman"/>
                <a:cs typeface="Times New Roman"/>
              </a:rPr>
              <a:t> </a:t>
            </a:r>
            <a:r>
              <a:rPr sz="2400" b="1" spc="120">
                <a:latin typeface="Times New Roman"/>
                <a:cs typeface="Times New Roman"/>
              </a:rPr>
              <a:t>sát</a:t>
            </a:r>
            <a:r>
              <a:rPr sz="2400" b="1" spc="-75">
                <a:latin typeface="Times New Roman"/>
                <a:cs typeface="Times New Roman"/>
              </a:rPr>
              <a:t> </a:t>
            </a:r>
            <a:r>
              <a:rPr sz="2400" b="1" spc="145">
                <a:latin typeface="Times New Roman"/>
                <a:cs typeface="Times New Roman"/>
              </a:rPr>
              <a:t>kết</a:t>
            </a:r>
            <a:r>
              <a:rPr sz="2400" b="1" spc="-95">
                <a:latin typeface="Times New Roman"/>
                <a:cs typeface="Times New Roman"/>
              </a:rPr>
              <a:t> </a:t>
            </a:r>
            <a:r>
              <a:rPr sz="2400" b="1" spc="185">
                <a:latin typeface="Times New Roman"/>
                <a:cs typeface="Times New Roman"/>
              </a:rPr>
              <a:t>nối</a:t>
            </a:r>
            <a:r>
              <a:rPr sz="2400" b="1" spc="-25">
                <a:latin typeface="Times New Roman"/>
                <a:cs typeface="Times New Roman"/>
              </a:rPr>
              <a:t> </a:t>
            </a:r>
            <a:r>
              <a:rPr sz="2400" b="1" spc="155">
                <a:latin typeface="Times New Roman"/>
                <a:cs typeface="Times New Roman"/>
              </a:rPr>
              <a:t>mạng</a:t>
            </a:r>
            <a:endParaRPr sz="2400">
              <a:latin typeface="Times New Roman"/>
              <a:cs typeface="Times New Roman"/>
            </a:endParaRPr>
          </a:p>
          <a:p>
            <a:pPr>
              <a:spcBef>
                <a:spcPts val="5"/>
              </a:spcBef>
            </a:pPr>
            <a:endParaRPr sz="2750">
              <a:latin typeface="Times New Roman"/>
              <a:cs typeface="Times New Roman"/>
            </a:endParaRPr>
          </a:p>
          <a:p>
            <a:pPr marL="12700"/>
            <a:r>
              <a:rPr sz="2400" spc="135">
                <a:latin typeface="Times New Roman"/>
                <a:cs typeface="Times New Roman"/>
              </a:rPr>
              <a:t>#tcpdump</a:t>
            </a:r>
            <a:r>
              <a:rPr sz="2400" spc="-60">
                <a:latin typeface="Times New Roman"/>
                <a:cs typeface="Times New Roman"/>
              </a:rPr>
              <a:t> </a:t>
            </a:r>
            <a:r>
              <a:rPr sz="2400">
                <a:latin typeface="Times New Roman"/>
                <a:cs typeface="Times New Roman"/>
              </a:rPr>
              <a:t>– </a:t>
            </a:r>
            <a:r>
              <a:rPr sz="2400" spc="55">
                <a:latin typeface="Times New Roman"/>
                <a:cs typeface="Times New Roman"/>
              </a:rPr>
              <a:t>Công</a:t>
            </a:r>
            <a:r>
              <a:rPr sz="2400" spc="-45">
                <a:latin typeface="Times New Roman"/>
                <a:cs typeface="Times New Roman"/>
              </a:rPr>
              <a:t> </a:t>
            </a:r>
            <a:r>
              <a:rPr sz="2400" spc="100">
                <a:latin typeface="Times New Roman"/>
                <a:cs typeface="Times New Roman"/>
              </a:rPr>
              <a:t>cụ</a:t>
            </a:r>
            <a:r>
              <a:rPr sz="2400" spc="-85">
                <a:latin typeface="Times New Roman"/>
                <a:cs typeface="Times New Roman"/>
              </a:rPr>
              <a:t> </a:t>
            </a:r>
            <a:r>
              <a:rPr sz="2400" spc="80">
                <a:latin typeface="Times New Roman"/>
                <a:cs typeface="Times New Roman"/>
              </a:rPr>
              <a:t>giám</a:t>
            </a:r>
            <a:r>
              <a:rPr sz="2400" spc="-90">
                <a:latin typeface="Times New Roman"/>
                <a:cs typeface="Times New Roman"/>
              </a:rPr>
              <a:t> </a:t>
            </a:r>
            <a:r>
              <a:rPr sz="2400" spc="100">
                <a:latin typeface="Times New Roman"/>
                <a:cs typeface="Times New Roman"/>
              </a:rPr>
              <a:t>sát</a:t>
            </a:r>
            <a:r>
              <a:rPr sz="2400" spc="-125">
                <a:latin typeface="Times New Roman"/>
                <a:cs typeface="Times New Roman"/>
              </a:rPr>
              <a:t> </a:t>
            </a:r>
            <a:r>
              <a:rPr sz="2400" spc="10">
                <a:latin typeface="Times New Roman"/>
                <a:cs typeface="Times New Roman"/>
              </a:rPr>
              <a:t>và</a:t>
            </a:r>
            <a:r>
              <a:rPr sz="2400" spc="-100">
                <a:latin typeface="Times New Roman"/>
                <a:cs typeface="Times New Roman"/>
              </a:rPr>
              <a:t> </a:t>
            </a:r>
            <a:r>
              <a:rPr sz="2400" spc="150">
                <a:latin typeface="Times New Roman"/>
                <a:cs typeface="Times New Roman"/>
              </a:rPr>
              <a:t>phân</a:t>
            </a:r>
            <a:r>
              <a:rPr sz="2400" spc="-65">
                <a:latin typeface="Times New Roman"/>
                <a:cs typeface="Times New Roman"/>
              </a:rPr>
              <a:t> </a:t>
            </a:r>
            <a:r>
              <a:rPr sz="2400" spc="105">
                <a:latin typeface="Times New Roman"/>
                <a:cs typeface="Times New Roman"/>
              </a:rPr>
              <a:t>tích</a:t>
            </a:r>
            <a:r>
              <a:rPr sz="2400" spc="-114">
                <a:latin typeface="Times New Roman"/>
                <a:cs typeface="Times New Roman"/>
              </a:rPr>
              <a:t> </a:t>
            </a:r>
            <a:r>
              <a:rPr sz="2400" spc="20">
                <a:latin typeface="Times New Roman"/>
                <a:cs typeface="Times New Roman"/>
              </a:rPr>
              <a:t>gói</a:t>
            </a:r>
            <a:r>
              <a:rPr sz="2400" spc="-20">
                <a:latin typeface="Times New Roman"/>
                <a:cs typeface="Times New Roman"/>
              </a:rPr>
              <a:t> </a:t>
            </a:r>
            <a:r>
              <a:rPr sz="2400" spc="130">
                <a:latin typeface="Times New Roman"/>
                <a:cs typeface="Times New Roman"/>
              </a:rPr>
              <a:t>tin</a:t>
            </a:r>
            <a:r>
              <a:rPr sz="2400" spc="-35">
                <a:latin typeface="Times New Roman"/>
                <a:cs typeface="Times New Roman"/>
              </a:rPr>
              <a:t> </a:t>
            </a:r>
            <a:r>
              <a:rPr sz="2400" spc="120">
                <a:latin typeface="Times New Roman"/>
                <a:cs typeface="Times New Roman"/>
              </a:rPr>
              <a:t>mạng</a:t>
            </a:r>
            <a:endParaRPr sz="2400">
              <a:latin typeface="Times New Roman"/>
              <a:cs typeface="Times New Roman"/>
            </a:endParaRPr>
          </a:p>
          <a:p>
            <a:pPr marL="12700">
              <a:spcBef>
                <a:spcPts val="575"/>
              </a:spcBef>
            </a:pPr>
            <a:r>
              <a:rPr sz="2400" spc="130">
                <a:latin typeface="Times New Roman"/>
                <a:cs typeface="Times New Roman"/>
              </a:rPr>
              <a:t>#netstat </a:t>
            </a:r>
            <a:r>
              <a:rPr sz="2400" spc="75">
                <a:latin typeface="Times New Roman"/>
                <a:cs typeface="Times New Roman"/>
              </a:rPr>
              <a:t>-a</a:t>
            </a:r>
            <a:r>
              <a:rPr sz="2400" spc="-254">
                <a:latin typeface="Times New Roman"/>
                <a:cs typeface="Times New Roman"/>
              </a:rPr>
              <a:t> </a:t>
            </a:r>
            <a:r>
              <a:rPr sz="2400" spc="-25">
                <a:latin typeface="Times New Roman"/>
                <a:cs typeface="Times New Roman"/>
              </a:rPr>
              <a:t>{more}</a:t>
            </a:r>
            <a:endParaRPr sz="2400">
              <a:latin typeface="Times New Roman"/>
              <a:cs typeface="Times New Roman"/>
            </a:endParaRPr>
          </a:p>
          <a:p>
            <a:pPr marL="12700">
              <a:spcBef>
                <a:spcPts val="580"/>
              </a:spcBef>
            </a:pPr>
            <a:r>
              <a:rPr sz="2400" spc="80">
                <a:latin typeface="Times New Roman"/>
                <a:cs typeface="Times New Roman"/>
              </a:rPr>
              <a:t>#iptraf</a:t>
            </a:r>
            <a:r>
              <a:rPr sz="2400" spc="30">
                <a:latin typeface="Times New Roman"/>
                <a:cs typeface="Times New Roman"/>
              </a:rPr>
              <a:t> </a:t>
            </a:r>
            <a:r>
              <a:rPr sz="2400">
                <a:latin typeface="Times New Roman"/>
                <a:cs typeface="Times New Roman"/>
              </a:rPr>
              <a:t>– </a:t>
            </a:r>
            <a:r>
              <a:rPr sz="2400" spc="55">
                <a:latin typeface="Times New Roman"/>
                <a:cs typeface="Times New Roman"/>
              </a:rPr>
              <a:t>Công</a:t>
            </a:r>
            <a:r>
              <a:rPr sz="2400" spc="-45">
                <a:latin typeface="Times New Roman"/>
                <a:cs typeface="Times New Roman"/>
              </a:rPr>
              <a:t> </a:t>
            </a:r>
            <a:r>
              <a:rPr sz="2400" spc="100">
                <a:latin typeface="Times New Roman"/>
                <a:cs typeface="Times New Roman"/>
              </a:rPr>
              <a:t>cụ</a:t>
            </a:r>
            <a:r>
              <a:rPr sz="2400" spc="-85">
                <a:latin typeface="Times New Roman"/>
                <a:cs typeface="Times New Roman"/>
              </a:rPr>
              <a:t> </a:t>
            </a:r>
            <a:r>
              <a:rPr sz="2400" spc="80">
                <a:latin typeface="Times New Roman"/>
                <a:cs typeface="Times New Roman"/>
              </a:rPr>
              <a:t>giám</a:t>
            </a:r>
            <a:r>
              <a:rPr sz="2400" spc="-100">
                <a:latin typeface="Times New Roman"/>
                <a:cs typeface="Times New Roman"/>
              </a:rPr>
              <a:t> </a:t>
            </a:r>
            <a:r>
              <a:rPr sz="2400" spc="100">
                <a:latin typeface="Times New Roman"/>
                <a:cs typeface="Times New Roman"/>
              </a:rPr>
              <a:t>sát</a:t>
            </a:r>
            <a:r>
              <a:rPr sz="2400" spc="-55">
                <a:latin typeface="Times New Roman"/>
                <a:cs typeface="Times New Roman"/>
              </a:rPr>
              <a:t> </a:t>
            </a:r>
            <a:r>
              <a:rPr sz="2400" spc="120">
                <a:latin typeface="Times New Roman"/>
                <a:cs typeface="Times New Roman"/>
              </a:rPr>
              <a:t>mạng</a:t>
            </a:r>
            <a:r>
              <a:rPr sz="2400" spc="-10">
                <a:latin typeface="Times New Roman"/>
                <a:cs typeface="Times New Roman"/>
              </a:rPr>
              <a:t> </a:t>
            </a:r>
            <a:r>
              <a:rPr sz="2400" spc="155">
                <a:latin typeface="Times New Roman"/>
                <a:cs typeface="Times New Roman"/>
              </a:rPr>
              <a:t>thời</a:t>
            </a:r>
            <a:r>
              <a:rPr sz="2400" spc="-70">
                <a:latin typeface="Times New Roman"/>
                <a:cs typeface="Times New Roman"/>
              </a:rPr>
              <a:t> </a:t>
            </a:r>
            <a:r>
              <a:rPr sz="2400" spc="80">
                <a:latin typeface="Times New Roman"/>
                <a:cs typeface="Times New Roman"/>
              </a:rPr>
              <a:t>gian</a:t>
            </a:r>
            <a:r>
              <a:rPr sz="2400" spc="-65">
                <a:latin typeface="Times New Roman"/>
                <a:cs typeface="Times New Roman"/>
              </a:rPr>
              <a:t> </a:t>
            </a:r>
            <a:r>
              <a:rPr sz="2400" spc="165">
                <a:latin typeface="Times New Roman"/>
                <a:cs typeface="Times New Roman"/>
              </a:rPr>
              <a:t>thực</a:t>
            </a:r>
            <a:endParaRPr sz="2400">
              <a:latin typeface="Times New Roman"/>
              <a:cs typeface="Times New Roman"/>
            </a:endParaRPr>
          </a:p>
          <a:p>
            <a:pPr marL="12700">
              <a:spcBef>
                <a:spcPts val="585"/>
              </a:spcBef>
            </a:pPr>
            <a:r>
              <a:rPr sz="2400" spc="60">
                <a:latin typeface="Times New Roman"/>
                <a:cs typeface="Times New Roman"/>
              </a:rPr>
              <a:t>#nethogs </a:t>
            </a:r>
            <a:r>
              <a:rPr sz="2400">
                <a:latin typeface="Times New Roman"/>
                <a:cs typeface="Times New Roman"/>
              </a:rPr>
              <a:t>– Công cụ giám </a:t>
            </a:r>
            <a:r>
              <a:rPr sz="2400" spc="-5">
                <a:latin typeface="Times New Roman"/>
                <a:cs typeface="Times New Roman"/>
              </a:rPr>
              <a:t>sát </a:t>
            </a:r>
            <a:r>
              <a:rPr sz="2400">
                <a:latin typeface="Times New Roman"/>
                <a:cs typeface="Times New Roman"/>
              </a:rPr>
              <a:t>tiến trình băng thông</a:t>
            </a:r>
            <a:r>
              <a:rPr sz="2400" spc="-170">
                <a:latin typeface="Times New Roman"/>
                <a:cs typeface="Times New Roman"/>
              </a:rPr>
              <a:t> </a:t>
            </a:r>
            <a:r>
              <a:rPr sz="2400" spc="-10">
                <a:latin typeface="Times New Roman"/>
                <a:cs typeface="Times New Roman"/>
              </a:rPr>
              <a:t>mạng</a:t>
            </a:r>
            <a:endParaRPr sz="2400">
              <a:latin typeface="Times New Roman"/>
              <a:cs typeface="Times New Roman"/>
            </a:endParaRPr>
          </a:p>
          <a:p>
            <a:pPr marL="12700" marR="1031240">
              <a:lnSpc>
                <a:spcPct val="119900"/>
              </a:lnSpc>
              <a:spcBef>
                <a:spcPts val="5"/>
              </a:spcBef>
              <a:tabLst>
                <a:tab pos="1059815" algn="l"/>
              </a:tabLst>
            </a:pPr>
            <a:r>
              <a:rPr sz="2400" spc="15">
                <a:latin typeface="Times New Roman"/>
                <a:cs typeface="Times New Roman"/>
              </a:rPr>
              <a:t>#iftop </a:t>
            </a:r>
            <a:r>
              <a:rPr sz="2400">
                <a:latin typeface="Times New Roman"/>
                <a:cs typeface="Times New Roman"/>
              </a:rPr>
              <a:t>– Công cụ giám </a:t>
            </a:r>
            <a:r>
              <a:rPr sz="2400" spc="-5">
                <a:latin typeface="Times New Roman"/>
                <a:cs typeface="Times New Roman"/>
              </a:rPr>
              <a:t>sát </a:t>
            </a:r>
            <a:r>
              <a:rPr sz="2400">
                <a:latin typeface="Times New Roman"/>
                <a:cs typeface="Times New Roman"/>
              </a:rPr>
              <a:t>băng thông </a:t>
            </a:r>
            <a:r>
              <a:rPr sz="2400" spc="-10">
                <a:latin typeface="Times New Roman"/>
                <a:cs typeface="Times New Roman"/>
              </a:rPr>
              <a:t>mạng  </a:t>
            </a:r>
            <a:r>
              <a:rPr sz="2400" spc="15">
                <a:latin typeface="Times New Roman"/>
                <a:cs typeface="Times New Roman"/>
              </a:rPr>
              <a:t>#vnstat	</a:t>
            </a:r>
            <a:r>
              <a:rPr sz="2400">
                <a:latin typeface="Times New Roman"/>
                <a:cs typeface="Times New Roman"/>
              </a:rPr>
              <a:t>– </a:t>
            </a:r>
            <a:r>
              <a:rPr sz="2400" spc="-5">
                <a:latin typeface="Times New Roman"/>
                <a:cs typeface="Times New Roman"/>
              </a:rPr>
              <a:t>Công </a:t>
            </a:r>
            <a:r>
              <a:rPr sz="2400">
                <a:latin typeface="Times New Roman"/>
                <a:cs typeface="Times New Roman"/>
              </a:rPr>
              <a:t>cụ giám </a:t>
            </a:r>
            <a:r>
              <a:rPr sz="2400" spc="-5">
                <a:latin typeface="Times New Roman"/>
                <a:cs typeface="Times New Roman"/>
              </a:rPr>
              <a:t>sát băng </a:t>
            </a:r>
            <a:r>
              <a:rPr sz="2400">
                <a:latin typeface="Times New Roman"/>
                <a:cs typeface="Times New Roman"/>
              </a:rPr>
              <a:t>thông </a:t>
            </a:r>
            <a:r>
              <a:rPr sz="2400" spc="-5">
                <a:latin typeface="Times New Roman"/>
                <a:cs typeface="Times New Roman"/>
              </a:rPr>
              <a:t>mạng</a:t>
            </a:r>
            <a:r>
              <a:rPr sz="2400" spc="-70">
                <a:latin typeface="Times New Roman"/>
                <a:cs typeface="Times New Roman"/>
              </a:rPr>
              <a:t> </a:t>
            </a:r>
            <a:r>
              <a:rPr sz="2400" spc="75">
                <a:latin typeface="Times New Roman"/>
                <a:cs typeface="Times New Roman"/>
              </a:rPr>
              <a:t>PHP  </a:t>
            </a:r>
            <a:r>
              <a:rPr sz="2400" spc="20">
                <a:latin typeface="Times New Roman"/>
                <a:cs typeface="Times New Roman"/>
              </a:rPr>
              <a:t>#arpwatch </a:t>
            </a:r>
            <a:r>
              <a:rPr sz="2400">
                <a:latin typeface="Times New Roman"/>
                <a:cs typeface="Times New Roman"/>
              </a:rPr>
              <a:t>– Công cụ giám </a:t>
            </a:r>
            <a:r>
              <a:rPr sz="2400" spc="-5">
                <a:latin typeface="Times New Roman"/>
                <a:cs typeface="Times New Roman"/>
              </a:rPr>
              <a:t>sát </a:t>
            </a:r>
            <a:r>
              <a:rPr sz="2400">
                <a:latin typeface="Times New Roman"/>
                <a:cs typeface="Times New Roman"/>
              </a:rPr>
              <a:t>hoạt động Ethernet  </a:t>
            </a:r>
            <a:r>
              <a:rPr sz="2400" spc="90">
                <a:latin typeface="Times New Roman"/>
                <a:cs typeface="Times New Roman"/>
              </a:rPr>
              <a:t>#suricata</a:t>
            </a:r>
            <a:r>
              <a:rPr sz="2400" spc="-60">
                <a:latin typeface="Times New Roman"/>
                <a:cs typeface="Times New Roman"/>
              </a:rPr>
              <a:t> </a:t>
            </a:r>
            <a:r>
              <a:rPr sz="2400">
                <a:latin typeface="Times New Roman"/>
                <a:cs typeface="Times New Roman"/>
              </a:rPr>
              <a:t>– </a:t>
            </a:r>
            <a:r>
              <a:rPr sz="2400" spc="55">
                <a:latin typeface="Times New Roman"/>
                <a:cs typeface="Times New Roman"/>
              </a:rPr>
              <a:t>Công</a:t>
            </a:r>
            <a:r>
              <a:rPr sz="2400" spc="-45">
                <a:latin typeface="Times New Roman"/>
                <a:cs typeface="Times New Roman"/>
              </a:rPr>
              <a:t> </a:t>
            </a:r>
            <a:r>
              <a:rPr sz="2400" spc="100">
                <a:latin typeface="Times New Roman"/>
                <a:cs typeface="Times New Roman"/>
              </a:rPr>
              <a:t>cụ</a:t>
            </a:r>
            <a:r>
              <a:rPr sz="2400" spc="-25">
                <a:latin typeface="Times New Roman"/>
                <a:cs typeface="Times New Roman"/>
              </a:rPr>
              <a:t> </a:t>
            </a:r>
            <a:r>
              <a:rPr sz="2400" spc="100">
                <a:latin typeface="Times New Roman"/>
                <a:cs typeface="Times New Roman"/>
              </a:rPr>
              <a:t>bảo</a:t>
            </a:r>
            <a:r>
              <a:rPr sz="2400" spc="-55">
                <a:latin typeface="Times New Roman"/>
                <a:cs typeface="Times New Roman"/>
              </a:rPr>
              <a:t> </a:t>
            </a:r>
            <a:r>
              <a:rPr sz="2400" spc="155">
                <a:latin typeface="Times New Roman"/>
                <a:cs typeface="Times New Roman"/>
              </a:rPr>
              <a:t>mật</a:t>
            </a:r>
            <a:r>
              <a:rPr sz="2400" spc="-60">
                <a:latin typeface="Times New Roman"/>
                <a:cs typeface="Times New Roman"/>
              </a:rPr>
              <a:t> </a:t>
            </a:r>
            <a:r>
              <a:rPr sz="2400" spc="120">
                <a:latin typeface="Times New Roman"/>
                <a:cs typeface="Times New Roman"/>
              </a:rPr>
              <a:t>mạng</a:t>
            </a:r>
            <a:endParaRPr sz="2400">
              <a:latin typeface="Times New Roman"/>
              <a:cs typeface="Times New Roman"/>
            </a:endParaRPr>
          </a:p>
          <a:p>
            <a:pPr marL="12700">
              <a:spcBef>
                <a:spcPts val="575"/>
              </a:spcBef>
            </a:pPr>
            <a:r>
              <a:rPr sz="2400" spc="80">
                <a:latin typeface="Times New Roman"/>
                <a:cs typeface="Times New Roman"/>
              </a:rPr>
              <a:t>#nagios</a:t>
            </a:r>
            <a:r>
              <a:rPr sz="2400" spc="-40">
                <a:latin typeface="Times New Roman"/>
                <a:cs typeface="Times New Roman"/>
              </a:rPr>
              <a:t> </a:t>
            </a:r>
            <a:r>
              <a:rPr sz="2400">
                <a:latin typeface="Times New Roman"/>
                <a:cs typeface="Times New Roman"/>
              </a:rPr>
              <a:t>– </a:t>
            </a:r>
            <a:r>
              <a:rPr sz="2400" spc="55">
                <a:latin typeface="Times New Roman"/>
                <a:cs typeface="Times New Roman"/>
              </a:rPr>
              <a:t>Công</a:t>
            </a:r>
            <a:r>
              <a:rPr sz="2400" spc="-45">
                <a:latin typeface="Times New Roman"/>
                <a:cs typeface="Times New Roman"/>
              </a:rPr>
              <a:t> </a:t>
            </a:r>
            <a:r>
              <a:rPr sz="2400" spc="100">
                <a:latin typeface="Times New Roman"/>
                <a:cs typeface="Times New Roman"/>
              </a:rPr>
              <a:t>cụ</a:t>
            </a:r>
            <a:r>
              <a:rPr sz="2400" spc="-85">
                <a:latin typeface="Times New Roman"/>
                <a:cs typeface="Times New Roman"/>
              </a:rPr>
              <a:t> </a:t>
            </a:r>
            <a:r>
              <a:rPr sz="2400" spc="80">
                <a:latin typeface="Times New Roman"/>
                <a:cs typeface="Times New Roman"/>
              </a:rPr>
              <a:t>giám</a:t>
            </a:r>
            <a:r>
              <a:rPr sz="2400" spc="-90">
                <a:latin typeface="Times New Roman"/>
                <a:cs typeface="Times New Roman"/>
              </a:rPr>
              <a:t> </a:t>
            </a:r>
            <a:r>
              <a:rPr sz="2400" spc="100">
                <a:latin typeface="Times New Roman"/>
                <a:cs typeface="Times New Roman"/>
              </a:rPr>
              <a:t>sát</a:t>
            </a:r>
            <a:r>
              <a:rPr sz="2400" spc="-55">
                <a:latin typeface="Times New Roman"/>
                <a:cs typeface="Times New Roman"/>
              </a:rPr>
              <a:t> </a:t>
            </a:r>
            <a:r>
              <a:rPr sz="2400" spc="120">
                <a:latin typeface="Times New Roman"/>
                <a:cs typeface="Times New Roman"/>
              </a:rPr>
              <a:t>mạng/máy</a:t>
            </a:r>
            <a:r>
              <a:rPr sz="2400" spc="-140">
                <a:latin typeface="Times New Roman"/>
                <a:cs typeface="Times New Roman"/>
              </a:rPr>
              <a:t> </a:t>
            </a:r>
            <a:r>
              <a:rPr sz="2400" spc="125">
                <a:latin typeface="Times New Roman"/>
                <a:cs typeface="Times New Roman"/>
              </a:rPr>
              <a:t>chủ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1" i="0" kern="1200">
                <a:solidFill>
                  <a:srgbClr val="045C75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430"/>
              </a:lnSpc>
            </a:pPr>
            <a:fld id="{81D60167-4931-47E6-BA6A-407CBD079E47}" type="slidenum">
              <a:rPr lang="en-US" smtClean="0"/>
              <a:pPr marL="38100">
                <a:lnSpc>
                  <a:spcPts val="1430"/>
                </a:lnSpc>
              </a:pPr>
              <a:t>28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395956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48201" y="2594943"/>
            <a:ext cx="3562985" cy="354642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 marR="271780" algn="l">
              <a:lnSpc>
                <a:spcPct val="121800"/>
              </a:lnSpc>
              <a:spcBef>
                <a:spcPts val="100"/>
              </a:spcBef>
              <a:tabLst>
                <a:tab pos="1334770" algn="l"/>
                <a:tab pos="1631314" algn="l"/>
              </a:tabLst>
            </a:pPr>
            <a:r>
              <a:rPr sz="2400" spc="90"/>
              <a:t>Công </a:t>
            </a:r>
            <a:r>
              <a:rPr sz="2400" spc="130"/>
              <a:t>cụ</a:t>
            </a:r>
            <a:r>
              <a:rPr sz="2400" spc="-385"/>
              <a:t> </a:t>
            </a:r>
            <a:r>
              <a:rPr sz="2400" spc="70"/>
              <a:t>Firewall </a:t>
            </a:r>
            <a:r>
              <a:rPr sz="2400" spc="65"/>
              <a:t>Linux  </a:t>
            </a:r>
            <a:r>
              <a:rPr sz="2800" spc="-5">
                <a:latin typeface="Times New Roman"/>
                <a:cs typeface="Times New Roman"/>
              </a:rPr>
              <a:t>Kerio Firewall (Linux)  FirewallD	(Centos)  IPtables	(Linux)</a:t>
            </a:r>
            <a:endParaRPr sz="2800">
              <a:latin typeface="Times New Roman"/>
              <a:cs typeface="Times New Roman"/>
            </a:endParaRPr>
          </a:p>
          <a:p>
            <a:pPr marL="12700" marR="5080" algn="l">
              <a:lnSpc>
                <a:spcPct val="120000"/>
              </a:lnSpc>
              <a:tabLst>
                <a:tab pos="2248535" algn="l"/>
              </a:tabLst>
            </a:pPr>
            <a:r>
              <a:rPr sz="2800" spc="-5">
                <a:latin typeface="Times New Roman"/>
                <a:cs typeface="Times New Roman"/>
              </a:rPr>
              <a:t>UFW</a:t>
            </a:r>
            <a:r>
              <a:rPr sz="2800" spc="-40">
                <a:latin typeface="Times New Roman"/>
                <a:cs typeface="Times New Roman"/>
              </a:rPr>
              <a:t> </a:t>
            </a:r>
            <a:r>
              <a:rPr sz="2800" spc="-5">
                <a:latin typeface="Times New Roman"/>
                <a:cs typeface="Times New Roman"/>
              </a:rPr>
              <a:t>(Ub</a:t>
            </a:r>
            <a:r>
              <a:rPr sz="2800" spc="5">
                <a:latin typeface="Times New Roman"/>
                <a:cs typeface="Times New Roman"/>
              </a:rPr>
              <a:t>u</a:t>
            </a:r>
            <a:r>
              <a:rPr sz="2800" spc="-5">
                <a:latin typeface="Times New Roman"/>
                <a:cs typeface="Times New Roman"/>
              </a:rPr>
              <a:t>n</a:t>
            </a:r>
            <a:r>
              <a:rPr sz="2800">
                <a:latin typeface="Times New Roman"/>
                <a:cs typeface="Times New Roman"/>
              </a:rPr>
              <a:t>t</a:t>
            </a:r>
            <a:r>
              <a:rPr sz="2800" spc="-5">
                <a:latin typeface="Times New Roman"/>
                <a:cs typeface="Times New Roman"/>
              </a:rPr>
              <a:t>u</a:t>
            </a:r>
            <a:r>
              <a:rPr sz="2800">
                <a:latin typeface="Times New Roman"/>
                <a:cs typeface="Times New Roman"/>
              </a:rPr>
              <a:t>	</a:t>
            </a:r>
            <a:r>
              <a:rPr sz="2800" spc="-5">
                <a:latin typeface="Times New Roman"/>
                <a:cs typeface="Times New Roman"/>
              </a:rPr>
              <a:t>Fi</a:t>
            </a:r>
            <a:r>
              <a:rPr sz="2800" spc="5">
                <a:latin typeface="Times New Roman"/>
                <a:cs typeface="Times New Roman"/>
              </a:rPr>
              <a:t>r</a:t>
            </a:r>
            <a:r>
              <a:rPr sz="2800" spc="-5">
                <a:latin typeface="Times New Roman"/>
                <a:cs typeface="Times New Roman"/>
              </a:rPr>
              <a:t>ew</a:t>
            </a:r>
            <a:r>
              <a:rPr sz="2800" spc="-20">
                <a:latin typeface="Times New Roman"/>
                <a:cs typeface="Times New Roman"/>
              </a:rPr>
              <a:t>a</a:t>
            </a:r>
            <a:r>
              <a:rPr sz="2800" spc="-5">
                <a:latin typeface="Times New Roman"/>
                <a:cs typeface="Times New Roman"/>
              </a:rPr>
              <a:t>ll)  Suricata</a:t>
            </a:r>
            <a:br>
              <a:rPr lang="vi-VN" sz="2800" spc="-5">
                <a:latin typeface="Times New Roman"/>
                <a:cs typeface="Times New Roman"/>
              </a:rPr>
            </a:br>
            <a:r>
              <a:rPr lang="en-US" sz="2800">
                <a:latin typeface="Times New Roman"/>
                <a:cs typeface="Times New Roman"/>
              </a:rPr>
              <a:t>Snort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1" i="0" kern="1200">
                <a:solidFill>
                  <a:srgbClr val="045C75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430"/>
              </a:lnSpc>
            </a:pPr>
            <a:fld id="{81D60167-4931-47E6-BA6A-407CBD079E47}" type="slidenum">
              <a:rPr lang="en-US" smtClean="0"/>
              <a:pPr marL="38100">
                <a:lnSpc>
                  <a:spcPts val="1430"/>
                </a:lnSpc>
              </a:pPr>
              <a:t>29</a:t>
            </a:fld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968552" y="2635555"/>
            <a:ext cx="2359025" cy="30130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800" spc="-5">
                <a:latin typeface="Times New Roman"/>
                <a:cs typeface="Times New Roman"/>
              </a:rPr>
              <a:t>OSSEC</a:t>
            </a:r>
            <a:endParaRPr sz="2800">
              <a:latin typeface="Times New Roman"/>
              <a:cs typeface="Times New Roman"/>
            </a:endParaRPr>
          </a:p>
          <a:p>
            <a:pPr marL="12700"/>
            <a:r>
              <a:rPr sz="2800" spc="-5">
                <a:latin typeface="Times New Roman"/>
                <a:cs typeface="Times New Roman"/>
              </a:rPr>
              <a:t>Bro</a:t>
            </a:r>
            <a:endParaRPr sz="2800">
              <a:latin typeface="Times New Roman"/>
              <a:cs typeface="Times New Roman"/>
            </a:endParaRPr>
          </a:p>
          <a:p>
            <a:pPr marL="12700" marR="178435"/>
            <a:r>
              <a:rPr sz="2800" spc="-5">
                <a:latin typeface="Times New Roman"/>
                <a:cs typeface="Times New Roman"/>
              </a:rPr>
              <a:t>Security</a:t>
            </a:r>
            <a:r>
              <a:rPr sz="2800" spc="-65">
                <a:latin typeface="Times New Roman"/>
                <a:cs typeface="Times New Roman"/>
              </a:rPr>
              <a:t> </a:t>
            </a:r>
            <a:r>
              <a:rPr sz="2800" spc="-5">
                <a:latin typeface="Times New Roman"/>
                <a:cs typeface="Times New Roman"/>
              </a:rPr>
              <a:t>Onion  Sagan</a:t>
            </a:r>
            <a:endParaRPr sz="2800">
              <a:latin typeface="Times New Roman"/>
              <a:cs typeface="Times New Roman"/>
            </a:endParaRPr>
          </a:p>
          <a:p>
            <a:pPr marL="12700"/>
            <a:r>
              <a:rPr sz="2800" spc="-5">
                <a:latin typeface="Times New Roman"/>
                <a:cs typeface="Times New Roman"/>
              </a:rPr>
              <a:t>Open</a:t>
            </a:r>
            <a:r>
              <a:rPr sz="2800" spc="-110">
                <a:latin typeface="Times New Roman"/>
                <a:cs typeface="Times New Roman"/>
              </a:rPr>
              <a:t> </a:t>
            </a:r>
            <a:r>
              <a:rPr sz="2800" spc="-5">
                <a:latin typeface="Times New Roman"/>
                <a:cs typeface="Times New Roman"/>
              </a:rPr>
              <a:t>WIPS-NG</a:t>
            </a:r>
            <a:endParaRPr sz="2800">
              <a:latin typeface="Times New Roman"/>
              <a:cs typeface="Times New Roman"/>
            </a:endParaRPr>
          </a:p>
          <a:p>
            <a:pPr marL="12700" marR="1036955"/>
            <a:r>
              <a:rPr sz="2800" spc="-5">
                <a:latin typeface="Times New Roman"/>
                <a:cs typeface="Times New Roman"/>
              </a:rPr>
              <a:t>Samhain  Fail</a:t>
            </a:r>
            <a:r>
              <a:rPr sz="2800">
                <a:latin typeface="Times New Roman"/>
                <a:cs typeface="Times New Roman"/>
              </a:rPr>
              <a:t>2</a:t>
            </a:r>
            <a:r>
              <a:rPr sz="2800" spc="-5">
                <a:latin typeface="Times New Roman"/>
                <a:cs typeface="Times New Roman"/>
              </a:rPr>
              <a:t>B</a:t>
            </a:r>
            <a:r>
              <a:rPr sz="2800" spc="-20">
                <a:latin typeface="Times New Roman"/>
                <a:cs typeface="Times New Roman"/>
              </a:rPr>
              <a:t>a</a:t>
            </a:r>
            <a:r>
              <a:rPr sz="2800" spc="-5">
                <a:latin typeface="Times New Roman"/>
                <a:cs typeface="Times New Roman"/>
              </a:rPr>
              <a:t>n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88845" y="6276543"/>
            <a:ext cx="7376159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b="1" u="heavy" spc="-1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https://mdungblog.wordpress.com/2018/11/12/top-10-he-thong-phat-hien-xam-nhap-ids/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86303B0-E8FF-F245-8259-D3030D211E47}"/>
              </a:ext>
            </a:extLst>
          </p:cNvPr>
          <p:cNvSpPr/>
          <p:nvPr/>
        </p:nvSpPr>
        <p:spPr>
          <a:xfrm>
            <a:off x="1348201" y="1726989"/>
            <a:ext cx="20417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spc="90" err="1">
                <a:latin typeface="Times New Roman"/>
                <a:cs typeface="Times New Roman"/>
              </a:rPr>
              <a:t>Công</a:t>
            </a:r>
            <a:r>
              <a:rPr lang="en-US" b="1" spc="-85">
                <a:latin typeface="Times New Roman"/>
                <a:cs typeface="Times New Roman"/>
              </a:rPr>
              <a:t> </a:t>
            </a:r>
            <a:r>
              <a:rPr lang="en-US" b="1" spc="130" err="1">
                <a:latin typeface="Times New Roman"/>
                <a:cs typeface="Times New Roman"/>
              </a:rPr>
              <a:t>cụ</a:t>
            </a:r>
            <a:r>
              <a:rPr lang="en-US" b="1" spc="-114">
                <a:latin typeface="Times New Roman"/>
                <a:cs typeface="Times New Roman"/>
              </a:rPr>
              <a:t> </a:t>
            </a:r>
            <a:r>
              <a:rPr lang="en-US" b="1" spc="135" err="1">
                <a:latin typeface="Times New Roman"/>
                <a:cs typeface="Times New Roman"/>
              </a:rPr>
              <a:t>giám</a:t>
            </a:r>
            <a:r>
              <a:rPr lang="en-US" b="1" spc="-90">
                <a:latin typeface="Times New Roman"/>
                <a:cs typeface="Times New Roman"/>
              </a:rPr>
              <a:t> </a:t>
            </a:r>
            <a:r>
              <a:rPr lang="en-US" b="1" spc="120" err="1">
                <a:latin typeface="Times New Roman"/>
                <a:cs typeface="Times New Roman"/>
              </a:rPr>
              <a:t>sát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28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23796EA-9985-B349-9FE4-36C367F76E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0333071"/>
              </p:ext>
            </p:extLst>
          </p:nvPr>
        </p:nvGraphicFramePr>
        <p:xfrm>
          <a:off x="914400" y="1005090"/>
          <a:ext cx="10363200" cy="52303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001764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63701" y="356997"/>
            <a:ext cx="5307965" cy="452120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spcBef>
                <a:spcPts val="95"/>
              </a:spcBef>
            </a:pPr>
            <a:r>
              <a:rPr sz="2800" spc="-5">
                <a:latin typeface="Carlito"/>
                <a:cs typeface="Carlito"/>
              </a:rPr>
              <a:t>6.6 </a:t>
            </a:r>
            <a:r>
              <a:rPr sz="2800" spc="-10">
                <a:latin typeface="Carlito"/>
                <a:cs typeface="Carlito"/>
              </a:rPr>
              <a:t>Quản </a:t>
            </a:r>
            <a:r>
              <a:rPr sz="2800" spc="-5">
                <a:latin typeface="Carlito"/>
                <a:cs typeface="Carlito"/>
              </a:rPr>
              <a:t>trị hệ thống từ </a:t>
            </a:r>
            <a:r>
              <a:rPr sz="2800" spc="-30">
                <a:latin typeface="Carlito"/>
                <a:cs typeface="Carlito"/>
              </a:rPr>
              <a:t>xa</a:t>
            </a:r>
            <a:r>
              <a:rPr sz="2800" spc="70">
                <a:latin typeface="Carlito"/>
                <a:cs typeface="Carlito"/>
              </a:rPr>
              <a:t> </a:t>
            </a:r>
            <a:r>
              <a:rPr sz="2800" spc="-10">
                <a:latin typeface="Carlito"/>
                <a:cs typeface="Carlito"/>
              </a:rPr>
              <a:t>webmin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1" i="0" kern="1200">
                <a:solidFill>
                  <a:srgbClr val="045C75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430"/>
              </a:lnSpc>
            </a:pPr>
            <a:fld id="{81D60167-4931-47E6-BA6A-407CBD079E47}" type="slidenum">
              <a:rPr lang="en-US" smtClean="0"/>
              <a:pPr marL="38100">
                <a:lnSpc>
                  <a:spcPts val="1430"/>
                </a:lnSpc>
              </a:pPr>
              <a:t>30</a:t>
            </a:fld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694814" y="667031"/>
            <a:ext cx="8833485" cy="4834785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2700">
              <a:spcBef>
                <a:spcPts val="725"/>
              </a:spcBef>
            </a:pPr>
            <a:r>
              <a:rPr sz="2400" b="1" spc="150">
                <a:latin typeface="Times New Roman"/>
                <a:cs typeface="Times New Roman"/>
              </a:rPr>
              <a:t>Giới</a:t>
            </a:r>
            <a:r>
              <a:rPr sz="2400" b="1" spc="-50">
                <a:latin typeface="Times New Roman"/>
                <a:cs typeface="Times New Roman"/>
              </a:rPr>
              <a:t> </a:t>
            </a:r>
            <a:r>
              <a:rPr sz="2400" b="1" spc="165">
                <a:latin typeface="Times New Roman"/>
                <a:cs typeface="Times New Roman"/>
              </a:rPr>
              <a:t>thiệu</a:t>
            </a:r>
            <a:r>
              <a:rPr sz="2400" b="1" spc="-110">
                <a:latin typeface="Times New Roman"/>
                <a:cs typeface="Times New Roman"/>
              </a:rPr>
              <a:t> </a:t>
            </a:r>
            <a:r>
              <a:rPr sz="2400" b="1" spc="130">
                <a:latin typeface="Times New Roman"/>
                <a:cs typeface="Times New Roman"/>
              </a:rPr>
              <a:t>về</a:t>
            </a:r>
            <a:r>
              <a:rPr sz="2400" b="1" spc="-160">
                <a:latin typeface="Times New Roman"/>
                <a:cs typeface="Times New Roman"/>
              </a:rPr>
              <a:t> </a:t>
            </a:r>
            <a:r>
              <a:rPr sz="2400" b="1" spc="155">
                <a:latin typeface="Times New Roman"/>
                <a:cs typeface="Times New Roman"/>
              </a:rPr>
              <a:t>webmin</a:t>
            </a:r>
            <a:endParaRPr sz="2400">
              <a:latin typeface="Times New Roman"/>
              <a:cs typeface="Times New Roman"/>
            </a:endParaRPr>
          </a:p>
          <a:p>
            <a:pPr marL="12700">
              <a:spcBef>
                <a:spcPts val="465"/>
              </a:spcBef>
            </a:pPr>
            <a:r>
              <a:rPr u="sng" spc="7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https:/</a:t>
            </a:r>
            <a:r>
              <a:rPr u="sng" spc="7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  <a:hlinkClick r:id="rId2"/>
              </a:rPr>
              <a:t>/w</a:t>
            </a:r>
            <a:r>
              <a:rPr u="sng" spc="7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w</a:t>
            </a:r>
            <a:r>
              <a:rPr u="sng" spc="7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  <a:hlinkClick r:id="rId2"/>
              </a:rPr>
              <a:t>w.semtek.com.vn/webmin-la-gi/</a:t>
            </a:r>
            <a:endParaRPr>
              <a:latin typeface="Times New Roman"/>
              <a:cs typeface="Times New Roman"/>
            </a:endParaRPr>
          </a:p>
          <a:p>
            <a:pPr marL="12700" marR="36830">
              <a:lnSpc>
                <a:spcPct val="119800"/>
              </a:lnSpc>
              <a:spcBef>
                <a:spcPts val="15"/>
              </a:spcBef>
            </a:pPr>
            <a:r>
              <a:rPr spc="-30">
                <a:latin typeface="Times New Roman"/>
                <a:cs typeface="Times New Roman"/>
              </a:rPr>
              <a:t>Webmin </a:t>
            </a:r>
            <a:r>
              <a:rPr>
                <a:latin typeface="Times New Roman"/>
                <a:cs typeface="Times New Roman"/>
              </a:rPr>
              <a:t>là </a:t>
            </a:r>
            <a:r>
              <a:rPr spc="-5">
                <a:latin typeface="Times New Roman"/>
                <a:cs typeface="Times New Roman"/>
              </a:rPr>
              <a:t>một </a:t>
            </a:r>
            <a:r>
              <a:rPr>
                <a:latin typeface="Times New Roman"/>
                <a:cs typeface="Times New Roman"/>
              </a:rPr>
              <a:t>công cụ quản trị hệ thống đồ họa </a:t>
            </a:r>
            <a:r>
              <a:rPr spc="-5">
                <a:latin typeface="Times New Roman"/>
                <a:cs typeface="Times New Roman"/>
              </a:rPr>
              <a:t>UNIX </a:t>
            </a:r>
            <a:r>
              <a:rPr>
                <a:latin typeface="Times New Roman"/>
                <a:cs typeface="Times New Roman"/>
              </a:rPr>
              <a:t>dựa trên </a:t>
            </a:r>
            <a:r>
              <a:rPr spc="-5">
                <a:latin typeface="Times New Roman"/>
                <a:cs typeface="Times New Roman"/>
              </a:rPr>
              <a:t>web được </a:t>
            </a:r>
            <a:r>
              <a:rPr>
                <a:latin typeface="Times New Roman"/>
                <a:cs typeface="Times New Roman"/>
              </a:rPr>
              <a:t>viết </a:t>
            </a:r>
            <a:r>
              <a:rPr spc="-5">
                <a:latin typeface="Times New Roman"/>
                <a:cs typeface="Times New Roman"/>
              </a:rPr>
              <a:t>bởi Jamie  Cameron </a:t>
            </a:r>
            <a:r>
              <a:rPr>
                <a:latin typeface="Times New Roman"/>
                <a:cs typeface="Times New Roman"/>
              </a:rPr>
              <a:t>trong</a:t>
            </a:r>
            <a:r>
              <a:rPr spc="10">
                <a:latin typeface="Times New Roman"/>
                <a:cs typeface="Times New Roman"/>
              </a:rPr>
              <a:t> </a:t>
            </a:r>
            <a:r>
              <a:rPr>
                <a:latin typeface="Times New Roman"/>
                <a:cs typeface="Times New Roman"/>
              </a:rPr>
              <a:t>ngôn</a:t>
            </a:r>
            <a:r>
              <a:rPr spc="-15">
                <a:latin typeface="Times New Roman"/>
                <a:cs typeface="Times New Roman"/>
              </a:rPr>
              <a:t> </a:t>
            </a:r>
            <a:r>
              <a:rPr>
                <a:latin typeface="Times New Roman"/>
                <a:cs typeface="Times New Roman"/>
              </a:rPr>
              <a:t>ngữ</a:t>
            </a:r>
            <a:r>
              <a:rPr spc="-5">
                <a:latin typeface="Times New Roman"/>
                <a:cs typeface="Times New Roman"/>
              </a:rPr>
              <a:t> </a:t>
            </a:r>
            <a:r>
              <a:rPr>
                <a:latin typeface="Times New Roman"/>
                <a:cs typeface="Times New Roman"/>
              </a:rPr>
              <a:t>lập</a:t>
            </a:r>
            <a:r>
              <a:rPr spc="5">
                <a:latin typeface="Times New Roman"/>
                <a:cs typeface="Times New Roman"/>
              </a:rPr>
              <a:t> </a:t>
            </a:r>
            <a:r>
              <a:rPr>
                <a:latin typeface="Times New Roman"/>
                <a:cs typeface="Times New Roman"/>
              </a:rPr>
              <a:t>trình</a:t>
            </a:r>
            <a:r>
              <a:rPr spc="-10">
                <a:latin typeface="Times New Roman"/>
                <a:cs typeface="Times New Roman"/>
              </a:rPr>
              <a:t> Perl; </a:t>
            </a:r>
            <a:r>
              <a:rPr spc="85">
                <a:latin typeface="Times New Roman"/>
                <a:cs typeface="Times New Roman"/>
              </a:rPr>
              <a:t>hiện</a:t>
            </a:r>
            <a:r>
              <a:rPr spc="-30">
                <a:latin typeface="Times New Roman"/>
                <a:cs typeface="Times New Roman"/>
              </a:rPr>
              <a:t> </a:t>
            </a:r>
            <a:r>
              <a:rPr spc="45">
                <a:latin typeface="Times New Roman"/>
                <a:cs typeface="Times New Roman"/>
              </a:rPr>
              <a:t>nay</a:t>
            </a:r>
            <a:r>
              <a:rPr spc="-80">
                <a:latin typeface="Times New Roman"/>
                <a:cs typeface="Times New Roman"/>
              </a:rPr>
              <a:t> </a:t>
            </a:r>
            <a:r>
              <a:rPr spc="75">
                <a:latin typeface="Times New Roman"/>
                <a:cs typeface="Times New Roman"/>
              </a:rPr>
              <a:t>webmin</a:t>
            </a:r>
            <a:r>
              <a:rPr spc="-50">
                <a:latin typeface="Times New Roman"/>
                <a:cs typeface="Times New Roman"/>
              </a:rPr>
              <a:t> </a:t>
            </a:r>
            <a:r>
              <a:rPr spc="135">
                <a:latin typeface="Times New Roman"/>
                <a:cs typeface="Times New Roman"/>
              </a:rPr>
              <a:t>trở</a:t>
            </a:r>
            <a:r>
              <a:rPr spc="-30">
                <a:latin typeface="Times New Roman"/>
                <a:cs typeface="Times New Roman"/>
              </a:rPr>
              <a:t> </a:t>
            </a:r>
            <a:r>
              <a:rPr spc="125">
                <a:latin typeface="Times New Roman"/>
                <a:cs typeface="Times New Roman"/>
              </a:rPr>
              <a:t>thành</a:t>
            </a:r>
            <a:r>
              <a:rPr spc="-70">
                <a:latin typeface="Times New Roman"/>
                <a:cs typeface="Times New Roman"/>
              </a:rPr>
              <a:t> </a:t>
            </a:r>
            <a:r>
              <a:rPr spc="105">
                <a:latin typeface="Times New Roman"/>
                <a:cs typeface="Times New Roman"/>
              </a:rPr>
              <a:t>phổ</a:t>
            </a:r>
            <a:r>
              <a:rPr spc="-50">
                <a:latin typeface="Times New Roman"/>
                <a:cs typeface="Times New Roman"/>
              </a:rPr>
              <a:t> </a:t>
            </a:r>
            <a:r>
              <a:rPr spc="65">
                <a:latin typeface="Times New Roman"/>
                <a:cs typeface="Times New Roman"/>
              </a:rPr>
              <a:t>biến,</a:t>
            </a:r>
            <a:r>
              <a:rPr spc="-55">
                <a:latin typeface="Times New Roman"/>
                <a:cs typeface="Times New Roman"/>
              </a:rPr>
              <a:t> </a:t>
            </a:r>
            <a:r>
              <a:rPr spc="5">
                <a:latin typeface="Times New Roman"/>
                <a:cs typeface="Times New Roman"/>
              </a:rPr>
              <a:t>và</a:t>
            </a:r>
            <a:r>
              <a:rPr spc="-75">
                <a:latin typeface="Times New Roman"/>
                <a:cs typeface="Times New Roman"/>
              </a:rPr>
              <a:t> </a:t>
            </a:r>
            <a:r>
              <a:rPr spc="105">
                <a:latin typeface="Times New Roman"/>
                <a:cs typeface="Times New Roman"/>
              </a:rPr>
              <a:t>quen</a:t>
            </a:r>
            <a:r>
              <a:rPr spc="-35">
                <a:latin typeface="Times New Roman"/>
                <a:cs typeface="Times New Roman"/>
              </a:rPr>
              <a:t> </a:t>
            </a:r>
            <a:r>
              <a:rPr spc="100">
                <a:latin typeface="Times New Roman"/>
                <a:cs typeface="Times New Roman"/>
              </a:rPr>
              <a:t>thuộc  </a:t>
            </a:r>
            <a:r>
              <a:rPr spc="40">
                <a:latin typeface="Times New Roman"/>
                <a:cs typeface="Times New Roman"/>
              </a:rPr>
              <a:t>với </a:t>
            </a:r>
            <a:r>
              <a:rPr spc="110">
                <a:latin typeface="Times New Roman"/>
                <a:cs typeface="Times New Roman"/>
              </a:rPr>
              <a:t>người </a:t>
            </a:r>
            <a:r>
              <a:rPr spc="100">
                <a:latin typeface="Times New Roman"/>
                <a:cs typeface="Times New Roman"/>
              </a:rPr>
              <a:t>quản</a:t>
            </a:r>
            <a:r>
              <a:rPr spc="-300">
                <a:latin typeface="Times New Roman"/>
                <a:cs typeface="Times New Roman"/>
              </a:rPr>
              <a:t> </a:t>
            </a:r>
            <a:r>
              <a:rPr spc="65">
                <a:latin typeface="Times New Roman"/>
                <a:cs typeface="Times New Roman"/>
              </a:rPr>
              <a:t>trj </a:t>
            </a:r>
            <a:r>
              <a:rPr spc="20">
                <a:latin typeface="Times New Roman"/>
                <a:cs typeface="Times New Roman"/>
              </a:rPr>
              <a:t>Linux</a:t>
            </a:r>
            <a:endParaRPr>
              <a:latin typeface="Times New Roman"/>
              <a:cs typeface="Times New Roman"/>
            </a:endParaRPr>
          </a:p>
          <a:p>
            <a:pPr>
              <a:spcBef>
                <a:spcPts val="20"/>
              </a:spcBef>
            </a:pPr>
            <a:endParaRPr sz="2250">
              <a:latin typeface="Times New Roman"/>
              <a:cs typeface="Times New Roman"/>
            </a:endParaRPr>
          </a:p>
          <a:p>
            <a:pPr marL="12700" marR="46990" algn="just">
              <a:lnSpc>
                <a:spcPct val="120000"/>
              </a:lnSpc>
            </a:pPr>
            <a:r>
              <a:rPr spc="-30">
                <a:latin typeface="Times New Roman"/>
                <a:cs typeface="Times New Roman"/>
              </a:rPr>
              <a:t>Webmin </a:t>
            </a:r>
            <a:r>
              <a:rPr>
                <a:latin typeface="Times New Roman"/>
                <a:cs typeface="Times New Roman"/>
              </a:rPr>
              <a:t>chủ </a:t>
            </a:r>
            <a:r>
              <a:rPr spc="5">
                <a:latin typeface="Times New Roman"/>
                <a:cs typeface="Times New Roman"/>
              </a:rPr>
              <a:t>yếu </a:t>
            </a:r>
            <a:r>
              <a:rPr>
                <a:latin typeface="Times New Roman"/>
                <a:cs typeface="Times New Roman"/>
              </a:rPr>
              <a:t>dựa trên </a:t>
            </a:r>
            <a:r>
              <a:rPr spc="-5">
                <a:latin typeface="Times New Roman"/>
                <a:cs typeface="Times New Roman"/>
              </a:rPr>
              <a:t>Perl, </a:t>
            </a:r>
            <a:r>
              <a:rPr>
                <a:latin typeface="Times New Roman"/>
                <a:cs typeface="Times New Roman"/>
              </a:rPr>
              <a:t>hoạt động như </a:t>
            </a:r>
            <a:r>
              <a:rPr spc="-5">
                <a:latin typeface="Times New Roman"/>
                <a:cs typeface="Times New Roman"/>
              </a:rPr>
              <a:t>một </a:t>
            </a:r>
            <a:r>
              <a:rPr>
                <a:latin typeface="Times New Roman"/>
                <a:cs typeface="Times New Roman"/>
              </a:rPr>
              <a:t>quy trình và </a:t>
            </a:r>
            <a:r>
              <a:rPr spc="-5">
                <a:latin typeface="Times New Roman"/>
                <a:cs typeface="Times New Roman"/>
              </a:rPr>
              <a:t>máy </a:t>
            </a:r>
            <a:r>
              <a:rPr>
                <a:latin typeface="Times New Roman"/>
                <a:cs typeface="Times New Roman"/>
              </a:rPr>
              <a:t>chủ </a:t>
            </a:r>
            <a:r>
              <a:rPr spc="-5">
                <a:latin typeface="Times New Roman"/>
                <a:cs typeface="Times New Roman"/>
              </a:rPr>
              <a:t>web </a:t>
            </a:r>
            <a:r>
              <a:rPr>
                <a:latin typeface="Times New Roman"/>
                <a:cs typeface="Times New Roman"/>
              </a:rPr>
              <a:t>của riêng nó . </a:t>
            </a:r>
            <a:r>
              <a:rPr spc="-5">
                <a:latin typeface="Times New Roman"/>
                <a:cs typeface="Times New Roman"/>
              </a:rPr>
              <a:t>Nó  mặc </a:t>
            </a:r>
            <a:r>
              <a:rPr>
                <a:latin typeface="Times New Roman"/>
                <a:cs typeface="Times New Roman"/>
              </a:rPr>
              <a:t>định là cổng </a:t>
            </a:r>
            <a:r>
              <a:rPr b="1">
                <a:latin typeface="Times New Roman"/>
                <a:cs typeface="Times New Roman"/>
              </a:rPr>
              <a:t>TCP 10000 </a:t>
            </a:r>
            <a:r>
              <a:rPr>
                <a:latin typeface="Times New Roman"/>
                <a:cs typeface="Times New Roman"/>
              </a:rPr>
              <a:t>để liên lạc và có thể </a:t>
            </a:r>
            <a:r>
              <a:rPr spc="-5">
                <a:latin typeface="Times New Roman"/>
                <a:cs typeface="Times New Roman"/>
              </a:rPr>
              <a:t>được </a:t>
            </a:r>
            <a:r>
              <a:rPr>
                <a:latin typeface="Times New Roman"/>
                <a:cs typeface="Times New Roman"/>
              </a:rPr>
              <a:t>cấu hình để </a:t>
            </a:r>
            <a:r>
              <a:rPr spc="-5">
                <a:latin typeface="Times New Roman"/>
                <a:cs typeface="Times New Roman"/>
              </a:rPr>
              <a:t>sử </a:t>
            </a:r>
            <a:r>
              <a:rPr>
                <a:latin typeface="Times New Roman"/>
                <a:cs typeface="Times New Roman"/>
              </a:rPr>
              <a:t>dụng </a:t>
            </a:r>
            <a:r>
              <a:rPr spc="-5">
                <a:latin typeface="Times New Roman"/>
                <a:cs typeface="Times New Roman"/>
              </a:rPr>
              <a:t>SSL </a:t>
            </a:r>
            <a:r>
              <a:rPr>
                <a:latin typeface="Times New Roman"/>
                <a:cs typeface="Times New Roman"/>
              </a:rPr>
              <a:t>nếu</a:t>
            </a:r>
            <a:r>
              <a:rPr spc="-240">
                <a:latin typeface="Times New Roman"/>
                <a:cs typeface="Times New Roman"/>
              </a:rPr>
              <a:t> </a:t>
            </a:r>
            <a:r>
              <a:rPr spc="-5">
                <a:latin typeface="Times New Roman"/>
                <a:cs typeface="Times New Roman"/>
              </a:rPr>
              <a:t>OpenSSL  được </a:t>
            </a:r>
            <a:r>
              <a:rPr>
                <a:latin typeface="Times New Roman"/>
                <a:cs typeface="Times New Roman"/>
              </a:rPr>
              <a:t>cài đặt </a:t>
            </a:r>
            <a:r>
              <a:rPr spc="-5">
                <a:latin typeface="Times New Roman"/>
                <a:cs typeface="Times New Roman"/>
              </a:rPr>
              <a:t>với </a:t>
            </a:r>
            <a:r>
              <a:rPr>
                <a:latin typeface="Times New Roman"/>
                <a:cs typeface="Times New Roman"/>
              </a:rPr>
              <a:t>các Mô-đun </a:t>
            </a:r>
            <a:r>
              <a:rPr spc="-5">
                <a:latin typeface="Times New Roman"/>
                <a:cs typeface="Times New Roman"/>
              </a:rPr>
              <a:t>Perl </a:t>
            </a:r>
            <a:r>
              <a:rPr>
                <a:latin typeface="Times New Roman"/>
                <a:cs typeface="Times New Roman"/>
              </a:rPr>
              <a:t>cần thiết bổ</a:t>
            </a:r>
            <a:r>
              <a:rPr spc="-35">
                <a:latin typeface="Times New Roman"/>
                <a:cs typeface="Times New Roman"/>
              </a:rPr>
              <a:t> </a:t>
            </a:r>
            <a:r>
              <a:rPr spc="-5">
                <a:latin typeface="Times New Roman"/>
                <a:cs typeface="Times New Roman"/>
              </a:rPr>
              <a:t>sung.</a:t>
            </a:r>
            <a:endParaRPr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spcBef>
                <a:spcPts val="55"/>
              </a:spcBef>
            </a:pPr>
            <a:endParaRPr sz="2450">
              <a:latin typeface="Times New Roman"/>
              <a:cs typeface="Times New Roman"/>
            </a:endParaRPr>
          </a:p>
          <a:p>
            <a:pPr marL="12700" marR="238760">
              <a:lnSpc>
                <a:spcPct val="120000"/>
              </a:lnSpc>
            </a:pPr>
            <a:r>
              <a:rPr b="1" i="1" spc="105">
                <a:latin typeface="Times New Roman"/>
                <a:cs typeface="Times New Roman"/>
              </a:rPr>
              <a:t>Webmin</a:t>
            </a:r>
            <a:r>
              <a:rPr b="1" i="1" spc="-30">
                <a:latin typeface="Times New Roman"/>
                <a:cs typeface="Times New Roman"/>
              </a:rPr>
              <a:t> </a:t>
            </a:r>
            <a:r>
              <a:rPr b="1" i="1" spc="105">
                <a:latin typeface="Times New Roman"/>
                <a:cs typeface="Times New Roman"/>
              </a:rPr>
              <a:t>là</a:t>
            </a:r>
            <a:r>
              <a:rPr b="1" i="1" spc="-35">
                <a:latin typeface="Times New Roman"/>
                <a:cs typeface="Times New Roman"/>
              </a:rPr>
              <a:t> </a:t>
            </a:r>
            <a:r>
              <a:rPr b="1" i="1" spc="110">
                <a:latin typeface="Times New Roman"/>
                <a:cs typeface="Times New Roman"/>
              </a:rPr>
              <a:t>công</a:t>
            </a:r>
            <a:r>
              <a:rPr b="1" i="1" spc="-45">
                <a:latin typeface="Times New Roman"/>
                <a:cs typeface="Times New Roman"/>
              </a:rPr>
              <a:t> </a:t>
            </a:r>
            <a:r>
              <a:rPr b="1" i="1" spc="90">
                <a:latin typeface="Times New Roman"/>
                <a:cs typeface="Times New Roman"/>
              </a:rPr>
              <a:t>cụ</a:t>
            </a:r>
            <a:r>
              <a:rPr b="1" i="1" spc="-45">
                <a:latin typeface="Times New Roman"/>
                <a:cs typeface="Times New Roman"/>
              </a:rPr>
              <a:t> </a:t>
            </a:r>
            <a:r>
              <a:rPr b="1" i="1" spc="110">
                <a:latin typeface="Times New Roman"/>
                <a:cs typeface="Times New Roman"/>
              </a:rPr>
              <a:t>giúp</a:t>
            </a:r>
            <a:r>
              <a:rPr b="1" i="1" spc="-40">
                <a:latin typeface="Times New Roman"/>
                <a:cs typeface="Times New Roman"/>
              </a:rPr>
              <a:t> </a:t>
            </a:r>
            <a:r>
              <a:rPr b="1" i="1" spc="114">
                <a:latin typeface="Times New Roman"/>
                <a:cs typeface="Times New Roman"/>
              </a:rPr>
              <a:t>quản</a:t>
            </a:r>
            <a:r>
              <a:rPr b="1" i="1" spc="-30">
                <a:latin typeface="Times New Roman"/>
                <a:cs typeface="Times New Roman"/>
              </a:rPr>
              <a:t> </a:t>
            </a:r>
            <a:r>
              <a:rPr b="1" i="1" spc="135">
                <a:latin typeface="Times New Roman"/>
                <a:cs typeface="Times New Roman"/>
              </a:rPr>
              <a:t>trị</a:t>
            </a:r>
            <a:r>
              <a:rPr b="1" i="1" spc="-35">
                <a:latin typeface="Times New Roman"/>
                <a:cs typeface="Times New Roman"/>
              </a:rPr>
              <a:t> </a:t>
            </a:r>
            <a:r>
              <a:rPr b="1" i="1" spc="105">
                <a:latin typeface="Times New Roman"/>
                <a:cs typeface="Times New Roman"/>
              </a:rPr>
              <a:t>viên</a:t>
            </a:r>
            <a:r>
              <a:rPr b="1" i="1" spc="-45">
                <a:latin typeface="Times New Roman"/>
                <a:cs typeface="Times New Roman"/>
              </a:rPr>
              <a:t> </a:t>
            </a:r>
            <a:r>
              <a:rPr b="1" i="1" spc="90">
                <a:latin typeface="Times New Roman"/>
                <a:cs typeface="Times New Roman"/>
              </a:rPr>
              <a:t>linux</a:t>
            </a:r>
            <a:r>
              <a:rPr b="1" i="1" spc="-40">
                <a:latin typeface="Times New Roman"/>
                <a:cs typeface="Times New Roman"/>
              </a:rPr>
              <a:t> </a:t>
            </a:r>
            <a:r>
              <a:rPr b="1" i="1" spc="160">
                <a:latin typeface="Times New Roman"/>
                <a:cs typeface="Times New Roman"/>
              </a:rPr>
              <a:t>thực</a:t>
            </a:r>
            <a:r>
              <a:rPr b="1" i="1" spc="-45">
                <a:latin typeface="Times New Roman"/>
                <a:cs typeface="Times New Roman"/>
              </a:rPr>
              <a:t> </a:t>
            </a:r>
            <a:r>
              <a:rPr b="1" i="1" spc="100">
                <a:latin typeface="Times New Roman"/>
                <a:cs typeface="Times New Roman"/>
              </a:rPr>
              <a:t>hiện</a:t>
            </a:r>
            <a:r>
              <a:rPr b="1" i="1" spc="-45">
                <a:latin typeface="Times New Roman"/>
                <a:cs typeface="Times New Roman"/>
              </a:rPr>
              <a:t> </a:t>
            </a:r>
            <a:r>
              <a:rPr b="1" i="1" spc="114">
                <a:latin typeface="Times New Roman"/>
                <a:cs typeface="Times New Roman"/>
              </a:rPr>
              <a:t>quản</a:t>
            </a:r>
            <a:r>
              <a:rPr b="1" i="1" spc="-30">
                <a:latin typeface="Times New Roman"/>
                <a:cs typeface="Times New Roman"/>
              </a:rPr>
              <a:t> </a:t>
            </a:r>
            <a:r>
              <a:rPr b="1" i="1" spc="135">
                <a:latin typeface="Times New Roman"/>
                <a:cs typeface="Times New Roman"/>
              </a:rPr>
              <a:t>trị</a:t>
            </a:r>
            <a:r>
              <a:rPr b="1" i="1" spc="-45">
                <a:latin typeface="Times New Roman"/>
                <a:cs typeface="Times New Roman"/>
              </a:rPr>
              <a:t> </a:t>
            </a:r>
            <a:r>
              <a:rPr b="1" i="1" spc="110">
                <a:latin typeface="Times New Roman"/>
                <a:cs typeface="Times New Roman"/>
              </a:rPr>
              <a:t>hệ</a:t>
            </a:r>
            <a:r>
              <a:rPr b="1" i="1" spc="-40">
                <a:latin typeface="Times New Roman"/>
                <a:cs typeface="Times New Roman"/>
              </a:rPr>
              <a:t> </a:t>
            </a:r>
            <a:r>
              <a:rPr b="1" i="1" spc="140">
                <a:latin typeface="Times New Roman"/>
                <a:cs typeface="Times New Roman"/>
              </a:rPr>
              <a:t>thống</a:t>
            </a:r>
            <a:r>
              <a:rPr b="1" i="1" spc="-45">
                <a:latin typeface="Times New Roman"/>
                <a:cs typeface="Times New Roman"/>
              </a:rPr>
              <a:t> </a:t>
            </a:r>
            <a:r>
              <a:rPr b="1" i="1" spc="130">
                <a:latin typeface="Times New Roman"/>
                <a:cs typeface="Times New Roman"/>
              </a:rPr>
              <a:t>trên</a:t>
            </a:r>
            <a:r>
              <a:rPr b="1" i="1" spc="-40">
                <a:latin typeface="Times New Roman"/>
                <a:cs typeface="Times New Roman"/>
              </a:rPr>
              <a:t> </a:t>
            </a:r>
            <a:r>
              <a:rPr b="1" i="1" spc="170">
                <a:latin typeface="Times New Roman"/>
                <a:cs typeface="Times New Roman"/>
              </a:rPr>
              <a:t>máy  </a:t>
            </a:r>
            <a:r>
              <a:rPr b="1" i="1" spc="85">
                <a:latin typeface="Times New Roman"/>
                <a:cs typeface="Times New Roman"/>
              </a:rPr>
              <a:t>cục</a:t>
            </a:r>
            <a:r>
              <a:rPr b="1" i="1" spc="-50">
                <a:latin typeface="Times New Roman"/>
                <a:cs typeface="Times New Roman"/>
              </a:rPr>
              <a:t> </a:t>
            </a:r>
            <a:r>
              <a:rPr b="1" i="1" spc="140">
                <a:latin typeface="Times New Roman"/>
                <a:cs typeface="Times New Roman"/>
              </a:rPr>
              <a:t>bộ</a:t>
            </a:r>
            <a:r>
              <a:rPr b="1" i="1" spc="-40">
                <a:latin typeface="Times New Roman"/>
                <a:cs typeface="Times New Roman"/>
              </a:rPr>
              <a:t> </a:t>
            </a:r>
            <a:r>
              <a:rPr b="1" i="1" spc="95">
                <a:latin typeface="Times New Roman"/>
                <a:cs typeface="Times New Roman"/>
              </a:rPr>
              <a:t>(local</a:t>
            </a:r>
            <a:r>
              <a:rPr b="1" i="1" spc="-50">
                <a:latin typeface="Times New Roman"/>
                <a:cs typeface="Times New Roman"/>
              </a:rPr>
              <a:t> </a:t>
            </a:r>
            <a:r>
              <a:rPr b="1" i="1" spc="135">
                <a:latin typeface="Times New Roman"/>
                <a:cs typeface="Times New Roman"/>
              </a:rPr>
              <a:t>host)</a:t>
            </a:r>
            <a:r>
              <a:rPr b="1" i="1" spc="-35">
                <a:latin typeface="Times New Roman"/>
                <a:cs typeface="Times New Roman"/>
              </a:rPr>
              <a:t> </a:t>
            </a:r>
            <a:r>
              <a:rPr b="1" i="1" spc="114">
                <a:latin typeface="Times New Roman"/>
                <a:cs typeface="Times New Roman"/>
              </a:rPr>
              <a:t>hoặc</a:t>
            </a:r>
            <a:r>
              <a:rPr b="1" i="1" spc="-60">
                <a:latin typeface="Times New Roman"/>
                <a:cs typeface="Times New Roman"/>
              </a:rPr>
              <a:t> </a:t>
            </a:r>
            <a:r>
              <a:rPr b="1" i="1" spc="265">
                <a:latin typeface="Times New Roman"/>
                <a:cs typeface="Times New Roman"/>
              </a:rPr>
              <a:t>từ</a:t>
            </a:r>
            <a:r>
              <a:rPr b="1" i="1" spc="-35">
                <a:latin typeface="Times New Roman"/>
                <a:cs typeface="Times New Roman"/>
              </a:rPr>
              <a:t> </a:t>
            </a:r>
            <a:r>
              <a:rPr b="1" i="1" spc="90">
                <a:latin typeface="Times New Roman"/>
                <a:cs typeface="Times New Roman"/>
              </a:rPr>
              <a:t>xa</a:t>
            </a:r>
            <a:r>
              <a:rPr b="1" i="1" spc="-30">
                <a:latin typeface="Times New Roman"/>
                <a:cs typeface="Times New Roman"/>
              </a:rPr>
              <a:t> </a:t>
            </a:r>
            <a:r>
              <a:rPr b="1" i="1" spc="120">
                <a:latin typeface="Times New Roman"/>
                <a:cs typeface="Times New Roman"/>
              </a:rPr>
              <a:t>qua</a:t>
            </a:r>
            <a:r>
              <a:rPr b="1" i="1" spc="-30">
                <a:latin typeface="Times New Roman"/>
                <a:cs typeface="Times New Roman"/>
              </a:rPr>
              <a:t> </a:t>
            </a:r>
            <a:r>
              <a:rPr b="1" i="1" spc="150">
                <a:latin typeface="Times New Roman"/>
                <a:cs typeface="Times New Roman"/>
              </a:rPr>
              <a:t>mạng</a:t>
            </a:r>
            <a:r>
              <a:rPr b="1" i="1" spc="-45">
                <a:latin typeface="Times New Roman"/>
                <a:cs typeface="Times New Roman"/>
              </a:rPr>
              <a:t> </a:t>
            </a:r>
            <a:r>
              <a:rPr b="1" i="1" spc="140">
                <a:latin typeface="Times New Roman"/>
                <a:cs typeface="Times New Roman"/>
              </a:rPr>
              <a:t>(remote</a:t>
            </a:r>
            <a:r>
              <a:rPr b="1" i="1" spc="-45">
                <a:latin typeface="Times New Roman"/>
                <a:cs typeface="Times New Roman"/>
              </a:rPr>
              <a:t> </a:t>
            </a:r>
            <a:r>
              <a:rPr b="1" i="1" spc="135">
                <a:latin typeface="Times New Roman"/>
                <a:cs typeface="Times New Roman"/>
              </a:rPr>
              <a:t>host)</a:t>
            </a:r>
            <a:r>
              <a:rPr b="1" i="1" spc="-35">
                <a:latin typeface="Times New Roman"/>
                <a:cs typeface="Times New Roman"/>
              </a:rPr>
              <a:t> </a:t>
            </a:r>
            <a:r>
              <a:rPr b="1" i="1" spc="140">
                <a:latin typeface="Times New Roman"/>
                <a:cs typeface="Times New Roman"/>
              </a:rPr>
              <a:t>thông</a:t>
            </a:r>
            <a:r>
              <a:rPr b="1" i="1" spc="-45">
                <a:latin typeface="Times New Roman"/>
                <a:cs typeface="Times New Roman"/>
              </a:rPr>
              <a:t> </a:t>
            </a:r>
            <a:r>
              <a:rPr b="1" i="1" spc="135">
                <a:latin typeface="Times New Roman"/>
                <a:cs typeface="Times New Roman"/>
              </a:rPr>
              <a:t>qa</a:t>
            </a:r>
            <a:r>
              <a:rPr b="1" i="1" spc="-45">
                <a:latin typeface="Times New Roman"/>
                <a:cs typeface="Times New Roman"/>
              </a:rPr>
              <a:t> </a:t>
            </a:r>
            <a:r>
              <a:rPr b="1" i="1" spc="120">
                <a:latin typeface="Times New Roman"/>
                <a:cs typeface="Times New Roman"/>
              </a:rPr>
              <a:t>giao</a:t>
            </a:r>
            <a:r>
              <a:rPr b="1" i="1" spc="-50">
                <a:latin typeface="Times New Roman"/>
                <a:cs typeface="Times New Roman"/>
              </a:rPr>
              <a:t> </a:t>
            </a:r>
            <a:r>
              <a:rPr b="1" i="1" spc="110">
                <a:latin typeface="Times New Roman"/>
                <a:cs typeface="Times New Roman"/>
              </a:rPr>
              <a:t>diện</a:t>
            </a:r>
            <a:r>
              <a:rPr b="1" i="1" spc="-35">
                <a:latin typeface="Times New Roman"/>
                <a:cs typeface="Times New Roman"/>
              </a:rPr>
              <a:t> </a:t>
            </a:r>
            <a:r>
              <a:rPr b="1" i="1" spc="125">
                <a:latin typeface="Times New Roman"/>
                <a:cs typeface="Times New Roman"/>
              </a:rPr>
              <a:t>web</a:t>
            </a:r>
            <a:endParaRPr>
              <a:latin typeface="Times New Roman"/>
              <a:cs typeface="Times New Roman"/>
            </a:endParaRPr>
          </a:p>
          <a:p>
            <a:pPr marL="12700">
              <a:spcBef>
                <a:spcPts val="430"/>
              </a:spcBef>
            </a:pPr>
            <a:r>
              <a:rPr b="1" i="1" spc="90">
                <a:latin typeface="Times New Roman"/>
                <a:cs typeface="Times New Roman"/>
              </a:rPr>
              <a:t>(</a:t>
            </a:r>
            <a:r>
              <a:rPr b="1" i="1" spc="-270">
                <a:latin typeface="Times New Roman"/>
                <a:cs typeface="Times New Roman"/>
              </a:rPr>
              <a:t> </a:t>
            </a:r>
            <a:r>
              <a:rPr b="1" i="1" spc="85">
                <a:latin typeface="Times New Roman"/>
                <a:cs typeface="Times New Roman"/>
              </a:rPr>
              <a:t>firefox,</a:t>
            </a:r>
            <a:r>
              <a:rPr b="1" i="1" spc="-65">
                <a:latin typeface="Times New Roman"/>
                <a:cs typeface="Times New Roman"/>
              </a:rPr>
              <a:t> </a:t>
            </a:r>
            <a:r>
              <a:rPr b="1" i="1" spc="110">
                <a:latin typeface="Times New Roman"/>
                <a:cs typeface="Times New Roman"/>
              </a:rPr>
              <a:t>cổng</a:t>
            </a:r>
            <a:r>
              <a:rPr b="1" i="1" spc="-50">
                <a:latin typeface="Times New Roman"/>
                <a:cs typeface="Times New Roman"/>
              </a:rPr>
              <a:t> </a:t>
            </a:r>
            <a:r>
              <a:rPr b="1" i="1" spc="140">
                <a:latin typeface="Times New Roman"/>
                <a:cs typeface="Times New Roman"/>
              </a:rPr>
              <a:t>truy</a:t>
            </a:r>
            <a:r>
              <a:rPr b="1" i="1" spc="-35">
                <a:latin typeface="Times New Roman"/>
                <a:cs typeface="Times New Roman"/>
              </a:rPr>
              <a:t> </a:t>
            </a:r>
            <a:r>
              <a:rPr b="1" i="1" spc="114">
                <a:latin typeface="Times New Roman"/>
                <a:cs typeface="Times New Roman"/>
              </a:rPr>
              <a:t>cập</a:t>
            </a:r>
            <a:r>
              <a:rPr b="1" i="1" spc="-40">
                <a:latin typeface="Times New Roman"/>
                <a:cs typeface="Times New Roman"/>
              </a:rPr>
              <a:t> </a:t>
            </a:r>
            <a:r>
              <a:rPr b="1" i="1" spc="150">
                <a:latin typeface="Times New Roman"/>
                <a:cs typeface="Times New Roman"/>
              </a:rPr>
              <a:t>mặc</a:t>
            </a:r>
            <a:r>
              <a:rPr b="1" i="1" spc="-50">
                <a:latin typeface="Times New Roman"/>
                <a:cs typeface="Times New Roman"/>
              </a:rPr>
              <a:t> </a:t>
            </a:r>
            <a:r>
              <a:rPr b="1" i="1" spc="105">
                <a:latin typeface="Times New Roman"/>
                <a:cs typeface="Times New Roman"/>
              </a:rPr>
              <a:t>định</a:t>
            </a:r>
            <a:r>
              <a:rPr b="1" i="1" spc="-30">
                <a:latin typeface="Times New Roman"/>
                <a:cs typeface="Times New Roman"/>
              </a:rPr>
              <a:t> </a:t>
            </a:r>
            <a:r>
              <a:rPr b="1" i="1" spc="60">
                <a:latin typeface="Times New Roman"/>
                <a:cs typeface="Times New Roman"/>
              </a:rPr>
              <a:t>10000</a:t>
            </a:r>
            <a:r>
              <a:rPr b="1" i="1" spc="-45">
                <a:latin typeface="Times New Roman"/>
                <a:cs typeface="Times New Roman"/>
              </a:rPr>
              <a:t> </a:t>
            </a:r>
            <a:r>
              <a:rPr b="1" i="1" spc="-35">
                <a:latin typeface="Times New Roman"/>
                <a:cs typeface="Times New Roman"/>
              </a:rPr>
              <a:t>=&gt;</a:t>
            </a:r>
            <a:r>
              <a:rPr b="1" i="1" spc="365">
                <a:latin typeface="Times New Roman"/>
                <a:cs typeface="Times New Roman"/>
              </a:rPr>
              <a:t> </a:t>
            </a:r>
            <a:r>
              <a:rPr b="1" i="1" spc="60">
                <a:latin typeface="Times New Roman"/>
                <a:cs typeface="Times New Roman"/>
              </a:rPr>
              <a:t>https://</a:t>
            </a:r>
            <a:r>
              <a:rPr b="1" i="1" spc="60">
                <a:solidFill>
                  <a:srgbClr val="FF0000"/>
                </a:solidFill>
                <a:latin typeface="Arial"/>
                <a:cs typeface="Arial"/>
              </a:rPr>
              <a:t>IP:10000</a:t>
            </a:r>
            <a:r>
              <a:rPr b="1" i="1" spc="60">
                <a:latin typeface="Times New Roman"/>
                <a:cs typeface="Times New Roman"/>
              </a:rPr>
              <a:t>)</a:t>
            </a:r>
            <a:r>
              <a:rPr b="1" i="1" spc="-20">
                <a:latin typeface="Times New Roman"/>
                <a:cs typeface="Times New Roman"/>
              </a:rPr>
              <a:t> </a:t>
            </a:r>
            <a:r>
              <a:rPr b="1" i="1" spc="5">
                <a:latin typeface="Times New Roman"/>
                <a:cs typeface="Times New Roman"/>
              </a:rPr>
              <a:t>IP</a:t>
            </a:r>
            <a:r>
              <a:rPr b="1" i="1" spc="360">
                <a:latin typeface="Times New Roman"/>
                <a:cs typeface="Times New Roman"/>
              </a:rPr>
              <a:t> </a:t>
            </a:r>
            <a:r>
              <a:rPr b="1" i="1" spc="105">
                <a:latin typeface="Times New Roman"/>
                <a:cs typeface="Times New Roman"/>
              </a:rPr>
              <a:t>là</a:t>
            </a:r>
            <a:r>
              <a:rPr b="1" i="1" spc="-30">
                <a:latin typeface="Times New Roman"/>
                <a:cs typeface="Times New Roman"/>
              </a:rPr>
              <a:t> </a:t>
            </a:r>
            <a:r>
              <a:rPr b="1" i="1" spc="114">
                <a:latin typeface="Times New Roman"/>
                <a:cs typeface="Times New Roman"/>
              </a:rPr>
              <a:t>địa</a:t>
            </a:r>
            <a:r>
              <a:rPr b="1" i="1" spc="-35">
                <a:latin typeface="Times New Roman"/>
                <a:cs typeface="Times New Roman"/>
              </a:rPr>
              <a:t> </a:t>
            </a:r>
            <a:r>
              <a:rPr b="1" i="1" spc="75">
                <a:latin typeface="Times New Roman"/>
                <a:cs typeface="Times New Roman"/>
              </a:rPr>
              <a:t>chỉ</a:t>
            </a:r>
            <a:r>
              <a:rPr b="1" i="1" spc="-45">
                <a:latin typeface="Times New Roman"/>
                <a:cs typeface="Times New Roman"/>
              </a:rPr>
              <a:t> </a:t>
            </a:r>
            <a:r>
              <a:rPr b="1" i="1" spc="170">
                <a:latin typeface="Times New Roman"/>
                <a:cs typeface="Times New Roman"/>
              </a:rPr>
              <a:t>máy</a:t>
            </a:r>
            <a:r>
              <a:rPr b="1" i="1" spc="-35">
                <a:latin typeface="Times New Roman"/>
                <a:cs typeface="Times New Roman"/>
              </a:rPr>
              <a:t> </a:t>
            </a:r>
            <a:r>
              <a:rPr b="1" i="1" spc="270">
                <a:latin typeface="Times New Roman"/>
                <a:cs typeface="Times New Roman"/>
              </a:rPr>
              <a:t>từ</a:t>
            </a:r>
            <a:r>
              <a:rPr b="1" i="1" spc="-40">
                <a:latin typeface="Times New Roman"/>
                <a:cs typeface="Times New Roman"/>
              </a:rPr>
              <a:t> </a:t>
            </a:r>
            <a:r>
              <a:rPr b="1" i="1" spc="90">
                <a:latin typeface="Times New Roman"/>
                <a:cs typeface="Times New Roman"/>
              </a:rPr>
              <a:t>xa</a:t>
            </a:r>
            <a:endParaRPr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264538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68360" y="1322688"/>
            <a:ext cx="9601196" cy="690574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spcBef>
                <a:spcPts val="105"/>
              </a:spcBef>
            </a:pPr>
            <a:r>
              <a:rPr spc="15"/>
              <a:t>Cài</a:t>
            </a:r>
            <a:r>
              <a:rPr spc="-85"/>
              <a:t> </a:t>
            </a:r>
            <a:r>
              <a:rPr spc="100"/>
              <a:t>đặt</a:t>
            </a:r>
            <a:r>
              <a:rPr spc="-135"/>
              <a:t> </a:t>
            </a:r>
            <a:r>
              <a:rPr spc="125"/>
              <a:t>công</a:t>
            </a:r>
            <a:r>
              <a:rPr spc="-110"/>
              <a:t> </a:t>
            </a:r>
            <a:r>
              <a:rPr spc="110"/>
              <a:t>cụ</a:t>
            </a:r>
            <a:r>
              <a:rPr spc="-120"/>
              <a:t> </a:t>
            </a:r>
            <a:r>
              <a:rPr spc="135"/>
              <a:t>webmin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1" i="0" kern="1200">
                <a:solidFill>
                  <a:srgbClr val="045C75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430"/>
              </a:lnSpc>
            </a:pPr>
            <a:fld id="{81D60167-4931-47E6-BA6A-407CBD079E47}" type="slidenum">
              <a:rPr lang="en-US" smtClean="0"/>
              <a:pPr marL="38100">
                <a:lnSpc>
                  <a:spcPts val="1430"/>
                </a:lnSpc>
              </a:pPr>
              <a:t>31</a:t>
            </a:fld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78549" y="2469152"/>
            <a:ext cx="8717280" cy="310007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>
              <a:spcBef>
                <a:spcPts val="530"/>
              </a:spcBef>
            </a:pPr>
            <a:r>
              <a:rPr spc="45">
                <a:latin typeface="Times New Roman"/>
                <a:cs typeface="Times New Roman"/>
              </a:rPr>
              <a:t>Lựa</a:t>
            </a:r>
            <a:r>
              <a:rPr spc="-95">
                <a:latin typeface="Times New Roman"/>
                <a:cs typeface="Times New Roman"/>
              </a:rPr>
              <a:t> </a:t>
            </a:r>
            <a:r>
              <a:rPr spc="95">
                <a:latin typeface="Times New Roman"/>
                <a:cs typeface="Times New Roman"/>
              </a:rPr>
              <a:t>chọn</a:t>
            </a:r>
            <a:r>
              <a:rPr spc="-90">
                <a:latin typeface="Times New Roman"/>
                <a:cs typeface="Times New Roman"/>
              </a:rPr>
              <a:t> </a:t>
            </a:r>
            <a:r>
              <a:rPr spc="10">
                <a:latin typeface="Times New Roman"/>
                <a:cs typeface="Times New Roman"/>
              </a:rPr>
              <a:t>gói</a:t>
            </a:r>
            <a:r>
              <a:rPr spc="-5">
                <a:latin typeface="Times New Roman"/>
                <a:cs typeface="Times New Roman"/>
              </a:rPr>
              <a:t> </a:t>
            </a:r>
            <a:r>
              <a:rPr spc="95">
                <a:latin typeface="Times New Roman"/>
                <a:cs typeface="Times New Roman"/>
              </a:rPr>
              <a:t>tin</a:t>
            </a:r>
            <a:r>
              <a:rPr spc="-75">
                <a:latin typeface="Times New Roman"/>
                <a:cs typeface="Times New Roman"/>
              </a:rPr>
              <a:t> </a:t>
            </a:r>
            <a:r>
              <a:rPr spc="40">
                <a:latin typeface="Times New Roman"/>
                <a:cs typeface="Times New Roman"/>
              </a:rPr>
              <a:t>với</a:t>
            </a:r>
            <a:r>
              <a:rPr spc="5">
                <a:latin typeface="Times New Roman"/>
                <a:cs typeface="Times New Roman"/>
              </a:rPr>
              <a:t> </a:t>
            </a:r>
            <a:r>
              <a:rPr spc="105">
                <a:latin typeface="Times New Roman"/>
                <a:cs typeface="Times New Roman"/>
              </a:rPr>
              <a:t>bản</a:t>
            </a:r>
            <a:r>
              <a:rPr spc="-60">
                <a:latin typeface="Times New Roman"/>
                <a:cs typeface="Times New Roman"/>
              </a:rPr>
              <a:t> </a:t>
            </a:r>
            <a:r>
              <a:rPr spc="114">
                <a:latin typeface="Times New Roman"/>
                <a:cs typeface="Times New Roman"/>
              </a:rPr>
              <a:t>phân</a:t>
            </a:r>
            <a:r>
              <a:rPr spc="-60">
                <a:latin typeface="Times New Roman"/>
                <a:cs typeface="Times New Roman"/>
              </a:rPr>
              <a:t> </a:t>
            </a:r>
            <a:r>
              <a:rPr spc="80">
                <a:latin typeface="Times New Roman"/>
                <a:cs typeface="Times New Roman"/>
              </a:rPr>
              <a:t>phối</a:t>
            </a:r>
            <a:r>
              <a:rPr spc="-15">
                <a:latin typeface="Times New Roman"/>
                <a:cs typeface="Times New Roman"/>
              </a:rPr>
              <a:t> </a:t>
            </a:r>
            <a:r>
              <a:rPr spc="125">
                <a:latin typeface="Times New Roman"/>
                <a:cs typeface="Times New Roman"/>
              </a:rPr>
              <a:t>phù</a:t>
            </a:r>
            <a:r>
              <a:rPr spc="-25">
                <a:latin typeface="Times New Roman"/>
                <a:cs typeface="Times New Roman"/>
              </a:rPr>
              <a:t> </a:t>
            </a:r>
            <a:r>
              <a:rPr spc="150">
                <a:latin typeface="Times New Roman"/>
                <a:cs typeface="Times New Roman"/>
              </a:rPr>
              <a:t>hợp</a:t>
            </a:r>
            <a:r>
              <a:rPr spc="-60">
                <a:latin typeface="Times New Roman"/>
                <a:cs typeface="Times New Roman"/>
              </a:rPr>
              <a:t> </a:t>
            </a:r>
            <a:r>
              <a:rPr spc="125">
                <a:latin typeface="Times New Roman"/>
                <a:cs typeface="Times New Roman"/>
              </a:rPr>
              <a:t>(ubuntu/</a:t>
            </a:r>
            <a:r>
              <a:rPr spc="15">
                <a:latin typeface="Times New Roman"/>
                <a:cs typeface="Times New Roman"/>
              </a:rPr>
              <a:t> </a:t>
            </a:r>
            <a:r>
              <a:rPr spc="50">
                <a:latin typeface="Times New Roman"/>
                <a:cs typeface="Times New Roman"/>
              </a:rPr>
              <a:t>Fedora)</a:t>
            </a:r>
            <a:endParaRPr>
              <a:latin typeface="Times New Roman"/>
              <a:cs typeface="Times New Roman"/>
            </a:endParaRPr>
          </a:p>
          <a:p>
            <a:pPr marL="12700">
              <a:spcBef>
                <a:spcPts val="434"/>
              </a:spcBef>
            </a:pPr>
            <a:r>
              <a:rPr b="1" spc="-20">
                <a:latin typeface="Times New Roman"/>
                <a:cs typeface="Times New Roman"/>
              </a:rPr>
              <a:t>Tải </a:t>
            </a:r>
            <a:r>
              <a:rPr b="1" spc="114">
                <a:latin typeface="Times New Roman"/>
                <a:cs typeface="Times New Roman"/>
              </a:rPr>
              <a:t>webmin</a:t>
            </a:r>
            <a:r>
              <a:rPr b="1" spc="-100">
                <a:latin typeface="Times New Roman"/>
                <a:cs typeface="Times New Roman"/>
              </a:rPr>
              <a:t> </a:t>
            </a:r>
            <a:r>
              <a:rPr b="1" spc="-5">
                <a:latin typeface="Times New Roman"/>
                <a:cs typeface="Times New Roman"/>
              </a:rPr>
              <a:t>RPM</a:t>
            </a:r>
            <a:endParaRPr>
              <a:latin typeface="Times New Roman"/>
              <a:cs typeface="Times New Roman"/>
            </a:endParaRPr>
          </a:p>
          <a:p>
            <a:pPr marL="285115">
              <a:spcBef>
                <a:spcPts val="600"/>
              </a:spcBef>
            </a:pPr>
            <a:r>
              <a:rPr sz="1400" b="1" spc="10">
                <a:latin typeface="Times New Roman"/>
                <a:cs typeface="Times New Roman"/>
              </a:rPr>
              <a:t>Cài</a:t>
            </a:r>
            <a:r>
              <a:rPr sz="1400" b="1" spc="-60">
                <a:latin typeface="Times New Roman"/>
                <a:cs typeface="Times New Roman"/>
              </a:rPr>
              <a:t> </a:t>
            </a:r>
            <a:r>
              <a:rPr sz="1400" b="1" spc="75">
                <a:latin typeface="Times New Roman"/>
                <a:cs typeface="Times New Roman"/>
              </a:rPr>
              <a:t>đặt</a:t>
            </a:r>
            <a:r>
              <a:rPr sz="1400" b="1" spc="-55">
                <a:latin typeface="Times New Roman"/>
                <a:cs typeface="Times New Roman"/>
              </a:rPr>
              <a:t> </a:t>
            </a:r>
            <a:r>
              <a:rPr sz="1400" b="1" spc="75">
                <a:latin typeface="Times New Roman"/>
                <a:cs typeface="Times New Roman"/>
              </a:rPr>
              <a:t>bằng</a:t>
            </a:r>
            <a:r>
              <a:rPr sz="1400" b="1" spc="-20">
                <a:latin typeface="Times New Roman"/>
                <a:cs typeface="Times New Roman"/>
              </a:rPr>
              <a:t> </a:t>
            </a:r>
            <a:r>
              <a:rPr sz="1400" b="1" spc="110">
                <a:latin typeface="Times New Roman"/>
                <a:cs typeface="Times New Roman"/>
              </a:rPr>
              <a:t>lệnh</a:t>
            </a:r>
            <a:r>
              <a:rPr sz="1400" b="1" spc="-55">
                <a:latin typeface="Times New Roman"/>
                <a:cs typeface="Times New Roman"/>
              </a:rPr>
              <a:t> </a:t>
            </a:r>
            <a:r>
              <a:rPr sz="1400" b="1" spc="75">
                <a:latin typeface="Times New Roman"/>
                <a:cs typeface="Times New Roman"/>
              </a:rPr>
              <a:t>#rpm</a:t>
            </a:r>
            <a:r>
              <a:rPr sz="1400" b="1" spc="-70">
                <a:latin typeface="Times New Roman"/>
                <a:cs typeface="Times New Roman"/>
              </a:rPr>
              <a:t> </a:t>
            </a:r>
            <a:r>
              <a:rPr sz="1400" b="1" spc="50">
                <a:latin typeface="Times New Roman"/>
                <a:cs typeface="Times New Roman"/>
              </a:rPr>
              <a:t>–ivh</a:t>
            </a:r>
            <a:r>
              <a:rPr sz="1400" b="1" spc="-105">
                <a:latin typeface="Times New Roman"/>
                <a:cs typeface="Times New Roman"/>
              </a:rPr>
              <a:t> </a:t>
            </a:r>
            <a:r>
              <a:rPr sz="1400" b="1" spc="40">
                <a:latin typeface="Times New Roman"/>
                <a:cs typeface="Times New Roman"/>
              </a:rPr>
              <a:t>webmin…rpm</a:t>
            </a:r>
            <a:r>
              <a:rPr sz="1400" b="1" spc="-80">
                <a:latin typeface="Times New Roman"/>
                <a:cs typeface="Times New Roman"/>
              </a:rPr>
              <a:t> </a:t>
            </a:r>
            <a:r>
              <a:rPr sz="1400" b="1" spc="70">
                <a:latin typeface="Times New Roman"/>
                <a:cs typeface="Times New Roman"/>
              </a:rPr>
              <a:t>(đã</a:t>
            </a:r>
            <a:r>
              <a:rPr sz="1400" b="1" spc="-95">
                <a:latin typeface="Times New Roman"/>
                <a:cs typeface="Times New Roman"/>
              </a:rPr>
              <a:t> </a:t>
            </a:r>
            <a:r>
              <a:rPr sz="1400" b="1" spc="100">
                <a:latin typeface="Times New Roman"/>
                <a:cs typeface="Times New Roman"/>
              </a:rPr>
              <a:t>đóng</a:t>
            </a:r>
            <a:r>
              <a:rPr sz="1400" b="1" spc="-60">
                <a:latin typeface="Times New Roman"/>
                <a:cs typeface="Times New Roman"/>
              </a:rPr>
              <a:t> </a:t>
            </a:r>
            <a:r>
              <a:rPr sz="1400" b="1" spc="80">
                <a:latin typeface="Times New Roman"/>
                <a:cs typeface="Times New Roman"/>
              </a:rPr>
              <a:t>gói</a:t>
            </a:r>
            <a:r>
              <a:rPr sz="1400" b="1" spc="-60">
                <a:latin typeface="Times New Roman"/>
                <a:cs typeface="Times New Roman"/>
              </a:rPr>
              <a:t> </a:t>
            </a:r>
            <a:r>
              <a:rPr sz="1400" b="1" spc="80">
                <a:latin typeface="Times New Roman"/>
                <a:cs typeface="Times New Roman"/>
              </a:rPr>
              <a:t>dạng</a:t>
            </a:r>
            <a:r>
              <a:rPr sz="1400" b="1" spc="-70">
                <a:latin typeface="Times New Roman"/>
                <a:cs typeface="Times New Roman"/>
              </a:rPr>
              <a:t> </a:t>
            </a:r>
            <a:r>
              <a:rPr sz="1400" b="1" spc="85">
                <a:latin typeface="Times New Roman"/>
                <a:cs typeface="Times New Roman"/>
              </a:rPr>
              <a:t>exe)</a:t>
            </a:r>
            <a:endParaRPr sz="1400">
              <a:latin typeface="Times New Roman"/>
              <a:cs typeface="Times New Roman"/>
            </a:endParaRPr>
          </a:p>
          <a:p>
            <a:pPr marL="285115">
              <a:spcBef>
                <a:spcPts val="425"/>
              </a:spcBef>
            </a:pPr>
            <a:r>
              <a:rPr sz="1600" spc="25">
                <a:latin typeface="Times New Roman"/>
                <a:cs typeface="Times New Roman"/>
              </a:rPr>
              <a:t>Link </a:t>
            </a:r>
            <a:r>
              <a:rPr sz="1600" spc="45">
                <a:latin typeface="Times New Roman"/>
                <a:cs typeface="Times New Roman"/>
              </a:rPr>
              <a:t>download:</a:t>
            </a:r>
            <a:r>
              <a:rPr sz="1600" spc="-55">
                <a:latin typeface="Times New Roman"/>
                <a:cs typeface="Times New Roman"/>
              </a:rPr>
              <a:t> </a:t>
            </a:r>
            <a:r>
              <a:rPr sz="1400" u="sng" spc="6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  <a:hlinkClick r:id="rId2"/>
              </a:rPr>
              <a:t>http://www.webmin.com/download/rpm/webmin-current.rpm</a:t>
            </a:r>
            <a:endParaRPr sz="1400">
              <a:latin typeface="Times New Roman"/>
              <a:cs typeface="Times New Roman"/>
            </a:endParaRPr>
          </a:p>
          <a:p>
            <a:pPr marL="12700">
              <a:spcBef>
                <a:spcPts val="385"/>
              </a:spcBef>
            </a:pPr>
            <a:r>
              <a:rPr sz="1600" b="1" spc="10">
                <a:latin typeface="Times New Roman"/>
                <a:cs typeface="Times New Roman"/>
              </a:rPr>
              <a:t>Cài </a:t>
            </a:r>
            <a:r>
              <a:rPr sz="1600" b="1" spc="75">
                <a:latin typeface="Times New Roman"/>
                <a:cs typeface="Times New Roman"/>
              </a:rPr>
              <a:t>đặt</a:t>
            </a:r>
            <a:r>
              <a:rPr sz="1600" b="1" spc="-105">
                <a:latin typeface="Times New Roman"/>
                <a:cs typeface="Times New Roman"/>
              </a:rPr>
              <a:t> </a:t>
            </a:r>
            <a:r>
              <a:rPr sz="1600" b="1" spc="105">
                <a:latin typeface="Times New Roman"/>
                <a:cs typeface="Times New Roman"/>
              </a:rPr>
              <a:t>Online</a:t>
            </a:r>
            <a:endParaRPr sz="1600">
              <a:latin typeface="Times New Roman"/>
              <a:cs typeface="Times New Roman"/>
            </a:endParaRPr>
          </a:p>
          <a:p>
            <a:pPr marL="12700" marR="3711575">
              <a:lnSpc>
                <a:spcPct val="120000"/>
              </a:lnSpc>
              <a:spcBef>
                <a:spcPts val="5"/>
              </a:spcBef>
            </a:pPr>
            <a:r>
              <a:rPr sz="1600" spc="70">
                <a:latin typeface="Times New Roman"/>
                <a:cs typeface="Times New Roman"/>
              </a:rPr>
              <a:t>#yum </a:t>
            </a:r>
            <a:r>
              <a:rPr sz="1600">
                <a:latin typeface="Times New Roman"/>
                <a:cs typeface="Times New Roman"/>
              </a:rPr>
              <a:t>-y </a:t>
            </a:r>
            <a:r>
              <a:rPr sz="1600" spc="45">
                <a:latin typeface="Times New Roman"/>
                <a:cs typeface="Times New Roman"/>
              </a:rPr>
              <a:t>install </a:t>
            </a:r>
            <a:r>
              <a:rPr sz="1600" spc="50">
                <a:latin typeface="Times New Roman"/>
                <a:cs typeface="Times New Roman"/>
              </a:rPr>
              <a:t>perl </a:t>
            </a:r>
            <a:r>
              <a:rPr sz="1600" spc="20">
                <a:latin typeface="Times New Roman"/>
                <a:cs typeface="Times New Roman"/>
              </a:rPr>
              <a:t>perl-Net-SSLeay </a:t>
            </a:r>
            <a:r>
              <a:rPr sz="1600" spc="50">
                <a:latin typeface="Times New Roman"/>
                <a:cs typeface="Times New Roman"/>
              </a:rPr>
              <a:t>openssl </a:t>
            </a:r>
            <a:r>
              <a:rPr sz="1600" spc="45">
                <a:latin typeface="Times New Roman"/>
                <a:cs typeface="Times New Roman"/>
              </a:rPr>
              <a:t>perl-IO-Tty  </a:t>
            </a:r>
            <a:r>
              <a:rPr sz="1600" spc="90">
                <a:latin typeface="Times New Roman"/>
                <a:cs typeface="Times New Roman"/>
              </a:rPr>
              <a:t>#rpm </a:t>
            </a:r>
            <a:r>
              <a:rPr sz="1600" spc="65">
                <a:latin typeface="Times New Roman"/>
                <a:cs typeface="Times New Roman"/>
              </a:rPr>
              <a:t>--import</a:t>
            </a:r>
            <a:r>
              <a:rPr sz="1600" spc="-220">
                <a:latin typeface="Times New Roman"/>
                <a:cs typeface="Times New Roman"/>
              </a:rPr>
              <a:t> </a:t>
            </a:r>
            <a:r>
              <a:rPr sz="1600" spc="30">
                <a:latin typeface="Times New Roman"/>
                <a:cs typeface="Times New Roman"/>
              </a:rPr>
              <a:t>jcameron-key.asc</a:t>
            </a:r>
            <a:endParaRPr sz="1600">
              <a:latin typeface="Times New Roman"/>
              <a:cs typeface="Times New Roman"/>
            </a:endParaRPr>
          </a:p>
          <a:p>
            <a:pPr marL="12700">
              <a:spcBef>
                <a:spcPts val="380"/>
              </a:spcBef>
            </a:pPr>
            <a:r>
              <a:rPr sz="1600" spc="90">
                <a:latin typeface="Times New Roman"/>
                <a:cs typeface="Times New Roman"/>
              </a:rPr>
              <a:t>#rpm </a:t>
            </a:r>
            <a:r>
              <a:rPr sz="1600" spc="25">
                <a:latin typeface="Times New Roman"/>
                <a:cs typeface="Times New Roman"/>
              </a:rPr>
              <a:t>-Uvh</a:t>
            </a:r>
            <a:r>
              <a:rPr sz="1600" spc="-240">
                <a:latin typeface="Times New Roman"/>
                <a:cs typeface="Times New Roman"/>
              </a:rPr>
              <a:t> </a:t>
            </a:r>
            <a:r>
              <a:rPr sz="1600" spc="50">
                <a:latin typeface="Times New Roman"/>
                <a:cs typeface="Times New Roman"/>
              </a:rPr>
              <a:t>webmin-*.rpm</a:t>
            </a:r>
            <a:endParaRPr sz="1600">
              <a:latin typeface="Times New Roman"/>
              <a:cs typeface="Times New Roman"/>
            </a:endParaRPr>
          </a:p>
          <a:p>
            <a:pPr marL="12700">
              <a:spcBef>
                <a:spcPts val="415"/>
              </a:spcBef>
            </a:pPr>
            <a:r>
              <a:rPr b="1" spc="-25">
                <a:latin typeface="Times New Roman"/>
                <a:cs typeface="Times New Roman"/>
              </a:rPr>
              <a:t>Truy </a:t>
            </a:r>
            <a:r>
              <a:rPr b="1" spc="75">
                <a:latin typeface="Times New Roman"/>
                <a:cs typeface="Times New Roman"/>
              </a:rPr>
              <a:t>cạp</a:t>
            </a:r>
            <a:r>
              <a:rPr b="1" spc="-195">
                <a:latin typeface="Times New Roman"/>
                <a:cs typeface="Times New Roman"/>
              </a:rPr>
              <a:t> </a:t>
            </a:r>
            <a:r>
              <a:rPr b="1" spc="85">
                <a:latin typeface="Times New Roman"/>
                <a:cs typeface="Times New Roman"/>
              </a:rPr>
              <a:t>Webmin</a:t>
            </a:r>
            <a:endParaRPr>
              <a:latin typeface="Times New Roman"/>
              <a:cs typeface="Times New Roman"/>
            </a:endParaRPr>
          </a:p>
          <a:p>
            <a:pPr marL="200025">
              <a:spcBef>
                <a:spcPts val="445"/>
              </a:spcBef>
              <a:tabLst>
                <a:tab pos="1967864" algn="l"/>
              </a:tabLst>
            </a:pPr>
            <a:r>
              <a:rPr i="1" spc="40">
                <a:latin typeface="Times New Roman"/>
                <a:cs typeface="Times New Roman"/>
              </a:rPr>
              <a:t>https://</a:t>
            </a:r>
            <a:r>
              <a:rPr i="1" spc="40">
                <a:solidFill>
                  <a:srgbClr val="FF0000"/>
                </a:solidFill>
                <a:latin typeface="Times New Roman"/>
                <a:cs typeface="Times New Roman"/>
              </a:rPr>
              <a:t>IP:10000	</a:t>
            </a:r>
            <a:r>
              <a:rPr i="1">
                <a:latin typeface="Times New Roman"/>
                <a:cs typeface="Times New Roman"/>
              </a:rPr>
              <a:t>(IP</a:t>
            </a:r>
            <a:r>
              <a:rPr i="1" spc="395">
                <a:latin typeface="Times New Roman"/>
                <a:cs typeface="Times New Roman"/>
              </a:rPr>
              <a:t> </a:t>
            </a:r>
            <a:r>
              <a:rPr i="1" spc="-5">
                <a:latin typeface="Times New Roman"/>
                <a:cs typeface="Times New Roman"/>
              </a:rPr>
              <a:t>là</a:t>
            </a:r>
            <a:r>
              <a:rPr i="1" spc="-20">
                <a:latin typeface="Times New Roman"/>
                <a:cs typeface="Times New Roman"/>
              </a:rPr>
              <a:t> </a:t>
            </a:r>
            <a:r>
              <a:rPr i="1" spc="15">
                <a:latin typeface="Times New Roman"/>
                <a:cs typeface="Times New Roman"/>
              </a:rPr>
              <a:t>địa</a:t>
            </a:r>
            <a:r>
              <a:rPr i="1" spc="-15">
                <a:latin typeface="Times New Roman"/>
                <a:cs typeface="Times New Roman"/>
              </a:rPr>
              <a:t> </a:t>
            </a:r>
            <a:r>
              <a:rPr i="1" spc="25">
                <a:latin typeface="Times New Roman"/>
                <a:cs typeface="Times New Roman"/>
              </a:rPr>
              <a:t>chỉ</a:t>
            </a:r>
            <a:r>
              <a:rPr i="1" spc="-35">
                <a:latin typeface="Times New Roman"/>
                <a:cs typeface="Times New Roman"/>
              </a:rPr>
              <a:t> </a:t>
            </a:r>
            <a:r>
              <a:rPr i="1" spc="90">
                <a:latin typeface="Times New Roman"/>
                <a:cs typeface="Times New Roman"/>
              </a:rPr>
              <a:t>máy</a:t>
            </a:r>
            <a:r>
              <a:rPr i="1" spc="-30">
                <a:latin typeface="Times New Roman"/>
                <a:cs typeface="Times New Roman"/>
              </a:rPr>
              <a:t> </a:t>
            </a:r>
            <a:r>
              <a:rPr i="1" spc="170">
                <a:latin typeface="Times New Roman"/>
                <a:cs typeface="Times New Roman"/>
              </a:rPr>
              <a:t>từ</a:t>
            </a:r>
            <a:r>
              <a:rPr i="1" spc="-20">
                <a:latin typeface="Times New Roman"/>
                <a:cs typeface="Times New Roman"/>
              </a:rPr>
              <a:t> </a:t>
            </a:r>
            <a:r>
              <a:rPr i="1" spc="85">
                <a:latin typeface="Times New Roman"/>
                <a:cs typeface="Times New Roman"/>
              </a:rPr>
              <a:t>xa)/</a:t>
            </a:r>
            <a:r>
              <a:rPr i="1" spc="-15">
                <a:latin typeface="Times New Roman"/>
                <a:cs typeface="Times New Roman"/>
              </a:rPr>
              <a:t> </a:t>
            </a:r>
            <a:r>
              <a:rPr i="1" spc="-5">
                <a:latin typeface="Times New Roman"/>
                <a:cs typeface="Times New Roman"/>
              </a:rPr>
              <a:t>Login:</a:t>
            </a:r>
            <a:r>
              <a:rPr i="1" spc="-30">
                <a:latin typeface="Times New Roman"/>
                <a:cs typeface="Times New Roman"/>
              </a:rPr>
              <a:t> </a:t>
            </a:r>
            <a:r>
              <a:rPr i="1" spc="50">
                <a:latin typeface="Times New Roman"/>
                <a:cs typeface="Times New Roman"/>
              </a:rPr>
              <a:t>root</a:t>
            </a:r>
            <a:r>
              <a:rPr i="1" spc="-60">
                <a:latin typeface="Times New Roman"/>
                <a:cs typeface="Times New Roman"/>
              </a:rPr>
              <a:t> </a:t>
            </a:r>
            <a:r>
              <a:rPr i="1" spc="204">
                <a:latin typeface="Times New Roman"/>
                <a:cs typeface="Times New Roman"/>
              </a:rPr>
              <a:t>/</a:t>
            </a:r>
            <a:r>
              <a:rPr i="1" spc="-15">
                <a:latin typeface="Times New Roman"/>
                <a:cs typeface="Times New Roman"/>
              </a:rPr>
              <a:t> </a:t>
            </a:r>
            <a:r>
              <a:rPr i="1" spc="40">
                <a:latin typeface="Times New Roman"/>
                <a:cs typeface="Times New Roman"/>
              </a:rPr>
              <a:t>pass</a:t>
            </a:r>
            <a:r>
              <a:rPr i="1" spc="-10">
                <a:latin typeface="Times New Roman"/>
                <a:cs typeface="Times New Roman"/>
              </a:rPr>
              <a:t> </a:t>
            </a:r>
            <a:r>
              <a:rPr i="1" spc="-120">
                <a:latin typeface="Times New Roman"/>
                <a:cs typeface="Times New Roman"/>
              </a:rPr>
              <a:t>??</a:t>
            </a:r>
            <a:r>
              <a:rPr i="1" spc="85">
                <a:latin typeface="Times New Roman"/>
                <a:cs typeface="Times New Roman"/>
              </a:rPr>
              <a:t> </a:t>
            </a:r>
            <a:r>
              <a:rPr i="1" spc="35">
                <a:latin typeface="Times New Roman"/>
                <a:cs typeface="Times New Roman"/>
              </a:rPr>
              <a:t>(siêu</a:t>
            </a:r>
            <a:r>
              <a:rPr i="1" spc="-25">
                <a:latin typeface="Times New Roman"/>
                <a:cs typeface="Times New Roman"/>
              </a:rPr>
              <a:t> </a:t>
            </a:r>
            <a:r>
              <a:rPr i="1" spc="40">
                <a:latin typeface="Times New Roman"/>
                <a:cs typeface="Times New Roman"/>
              </a:rPr>
              <a:t>tài</a:t>
            </a:r>
            <a:r>
              <a:rPr i="1" spc="-20">
                <a:latin typeface="Times New Roman"/>
                <a:cs typeface="Times New Roman"/>
              </a:rPr>
              <a:t> </a:t>
            </a:r>
            <a:r>
              <a:rPr i="1" spc="75">
                <a:latin typeface="Times New Roman"/>
                <a:cs typeface="Times New Roman"/>
              </a:rPr>
              <a:t>khoản</a:t>
            </a:r>
            <a:r>
              <a:rPr i="1" spc="-55">
                <a:latin typeface="Times New Roman"/>
                <a:cs typeface="Times New Roman"/>
              </a:rPr>
              <a:t> </a:t>
            </a:r>
            <a:r>
              <a:rPr i="1" spc="50">
                <a:latin typeface="Times New Roman"/>
                <a:cs typeface="Times New Roman"/>
              </a:rPr>
              <a:t>Linux)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551989" y="2469152"/>
            <a:ext cx="4062836" cy="2819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389230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34201" y="958108"/>
            <a:ext cx="4537075" cy="391795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spcBef>
                <a:spcPts val="100"/>
              </a:spcBef>
            </a:pPr>
            <a:r>
              <a:rPr sz="2250" spc="-565">
                <a:solidFill>
                  <a:srgbClr val="0AD0D9"/>
                </a:solidFill>
                <a:latin typeface="Arial"/>
                <a:cs typeface="Arial"/>
              </a:rPr>
              <a:t></a:t>
            </a:r>
            <a:r>
              <a:rPr sz="2250" spc="-535">
                <a:solidFill>
                  <a:srgbClr val="0AD0D9"/>
                </a:solidFill>
                <a:latin typeface="Arial"/>
                <a:cs typeface="Arial"/>
              </a:rPr>
              <a:t> </a:t>
            </a:r>
            <a:r>
              <a:rPr sz="2400" spc="85"/>
              <a:t>Giao</a:t>
            </a:r>
            <a:r>
              <a:rPr sz="2400" spc="-135"/>
              <a:t> </a:t>
            </a:r>
            <a:r>
              <a:rPr sz="2400" spc="170"/>
              <a:t>diện</a:t>
            </a:r>
            <a:r>
              <a:rPr sz="2400" spc="-114"/>
              <a:t> </a:t>
            </a:r>
            <a:r>
              <a:rPr sz="2400" spc="140"/>
              <a:t>quan</a:t>
            </a:r>
            <a:r>
              <a:rPr sz="2400" spc="-90"/>
              <a:t> </a:t>
            </a:r>
            <a:r>
              <a:rPr sz="2400" spc="80"/>
              <a:t>trị</a:t>
            </a:r>
            <a:r>
              <a:rPr sz="2400" spc="-70"/>
              <a:t> </a:t>
            </a:r>
            <a:r>
              <a:rPr sz="2400" spc="160"/>
              <a:t>webmin</a:t>
            </a:r>
            <a:r>
              <a:rPr sz="2400" spc="-70"/>
              <a:t> </a:t>
            </a:r>
            <a:r>
              <a:rPr sz="2400" spc="-130"/>
              <a:t>(1)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1" i="0" kern="1200">
                <a:solidFill>
                  <a:srgbClr val="045C75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430"/>
              </a:lnSpc>
            </a:pPr>
            <a:fld id="{81D60167-4931-47E6-BA6A-407CBD079E47}" type="slidenum">
              <a:rPr lang="en-US" smtClean="0"/>
              <a:pPr marL="38100">
                <a:lnSpc>
                  <a:spcPts val="1430"/>
                </a:lnSpc>
              </a:pPr>
              <a:t>32</a:t>
            </a:fld>
            <a:endParaRPr/>
          </a:p>
        </p:txBody>
      </p:sp>
      <p:sp>
        <p:nvSpPr>
          <p:cNvPr id="3" name="object 3"/>
          <p:cNvSpPr/>
          <p:nvPr/>
        </p:nvSpPr>
        <p:spPr>
          <a:xfrm>
            <a:off x="1756761" y="1651626"/>
            <a:ext cx="9065259" cy="46616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044484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36484" y="770263"/>
            <a:ext cx="4569460" cy="391795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85" err="1"/>
              <a:t>Giao</a:t>
            </a:r>
            <a:r>
              <a:rPr sz="2400" spc="-135"/>
              <a:t> </a:t>
            </a:r>
            <a:r>
              <a:rPr sz="2400" spc="170"/>
              <a:t>diện</a:t>
            </a:r>
            <a:r>
              <a:rPr sz="2400" spc="-125"/>
              <a:t> </a:t>
            </a:r>
            <a:r>
              <a:rPr sz="2400" spc="140"/>
              <a:t>quan</a:t>
            </a:r>
            <a:r>
              <a:rPr sz="2400" spc="-90"/>
              <a:t> </a:t>
            </a:r>
            <a:r>
              <a:rPr sz="2400" spc="80"/>
              <a:t>trị</a:t>
            </a:r>
            <a:r>
              <a:rPr sz="2400" spc="-80"/>
              <a:t> </a:t>
            </a:r>
            <a:r>
              <a:rPr sz="2400" spc="160"/>
              <a:t>webmin</a:t>
            </a:r>
            <a:r>
              <a:rPr sz="2400" spc="-65"/>
              <a:t> </a:t>
            </a:r>
            <a:r>
              <a:rPr sz="2400" spc="-40"/>
              <a:t>(2)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1" i="0" kern="1200">
                <a:solidFill>
                  <a:srgbClr val="045C75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430"/>
              </a:lnSpc>
            </a:pPr>
            <a:fld id="{81D60167-4931-47E6-BA6A-407CBD079E47}" type="slidenum">
              <a:rPr lang="en-US" smtClean="0"/>
              <a:pPr marL="38100">
                <a:lnSpc>
                  <a:spcPts val="1430"/>
                </a:lnSpc>
              </a:pPr>
              <a:t>33</a:t>
            </a:fld>
            <a:endParaRPr/>
          </a:p>
        </p:txBody>
      </p:sp>
      <p:sp>
        <p:nvSpPr>
          <p:cNvPr id="3" name="object 3"/>
          <p:cNvSpPr/>
          <p:nvPr/>
        </p:nvSpPr>
        <p:spPr>
          <a:xfrm>
            <a:off x="2803340" y="1580745"/>
            <a:ext cx="7438263" cy="42088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467193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63700" y="720374"/>
            <a:ext cx="6360160" cy="452120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spcBef>
                <a:spcPts val="95"/>
              </a:spcBef>
            </a:pPr>
            <a:r>
              <a:rPr sz="2800" spc="-10">
                <a:latin typeface="Carlito"/>
                <a:cs typeface="Carlito"/>
              </a:rPr>
              <a:t>Cockpit </a:t>
            </a:r>
            <a:r>
              <a:rPr sz="2800" spc="-5">
                <a:latin typeface="Carlito"/>
                <a:cs typeface="Carlito"/>
              </a:rPr>
              <a:t>– quản trị </a:t>
            </a:r>
            <a:r>
              <a:rPr sz="2800" spc="-10">
                <a:latin typeface="Carlito"/>
                <a:cs typeface="Carlito"/>
              </a:rPr>
              <a:t>giám sát </a:t>
            </a:r>
            <a:r>
              <a:rPr sz="2800" spc="-20">
                <a:latin typeface="Carlito"/>
                <a:cs typeface="Carlito"/>
              </a:rPr>
              <a:t>máy </a:t>
            </a:r>
            <a:r>
              <a:rPr sz="2800" spc="-10">
                <a:latin typeface="Carlito"/>
                <a:cs typeface="Carlito"/>
              </a:rPr>
              <a:t>chủ</a:t>
            </a:r>
            <a:r>
              <a:rPr sz="2800" spc="150">
                <a:latin typeface="Carlito"/>
                <a:cs typeface="Carlito"/>
              </a:rPr>
              <a:t> </a:t>
            </a:r>
            <a:r>
              <a:rPr sz="2800" spc="-15">
                <a:latin typeface="Carlito"/>
                <a:cs typeface="Carlito"/>
              </a:rPr>
              <a:t>Centos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1" i="0" kern="1200">
                <a:solidFill>
                  <a:srgbClr val="045C75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430"/>
              </a:lnSpc>
            </a:pPr>
            <a:fld id="{81D60167-4931-47E6-BA6A-407CBD079E47}" type="slidenum">
              <a:rPr lang="en-US" smtClean="0"/>
              <a:pPr marL="38100">
                <a:lnSpc>
                  <a:spcPts val="1430"/>
                </a:lnSpc>
              </a:pPr>
              <a:t>34</a:t>
            </a:fld>
            <a:endParaRPr/>
          </a:p>
        </p:txBody>
      </p:sp>
      <p:sp>
        <p:nvSpPr>
          <p:cNvPr id="3" name="object 3"/>
          <p:cNvSpPr/>
          <p:nvPr/>
        </p:nvSpPr>
        <p:spPr>
          <a:xfrm>
            <a:off x="2548647" y="1449421"/>
            <a:ext cx="7879404" cy="48103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32302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78941" y="554990"/>
            <a:ext cx="5574030" cy="452120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spcBef>
                <a:spcPts val="95"/>
              </a:spcBef>
            </a:pPr>
            <a:r>
              <a:rPr sz="2800" spc="-10" err="1">
                <a:latin typeface="Carlito"/>
                <a:cs typeface="Carlito"/>
              </a:rPr>
              <a:t>Kiểm</a:t>
            </a:r>
            <a:r>
              <a:rPr sz="2800" spc="-10">
                <a:latin typeface="Carlito"/>
                <a:cs typeface="Carlito"/>
              </a:rPr>
              <a:t> </a:t>
            </a:r>
            <a:r>
              <a:rPr sz="2800" spc="-20">
                <a:latin typeface="Carlito"/>
                <a:cs typeface="Carlito"/>
              </a:rPr>
              <a:t>tra </a:t>
            </a:r>
            <a:r>
              <a:rPr sz="2800" spc="-10">
                <a:latin typeface="Carlito"/>
                <a:cs typeface="Carlito"/>
              </a:rPr>
              <a:t>cấu </a:t>
            </a:r>
            <a:r>
              <a:rPr sz="2800" spc="-5">
                <a:latin typeface="Carlito"/>
                <a:cs typeface="Carlito"/>
              </a:rPr>
              <a:t>hình hệ thống </a:t>
            </a:r>
            <a:r>
              <a:rPr sz="2800" spc="-10">
                <a:latin typeface="Carlito"/>
                <a:cs typeface="Carlito"/>
              </a:rPr>
              <a:t>cục</a:t>
            </a:r>
            <a:r>
              <a:rPr sz="2800" spc="110">
                <a:latin typeface="Carlito"/>
                <a:cs typeface="Carlito"/>
              </a:rPr>
              <a:t> </a:t>
            </a:r>
            <a:r>
              <a:rPr sz="2800" spc="-10">
                <a:latin typeface="Carlito"/>
                <a:cs typeface="Carlito"/>
              </a:rPr>
              <a:t>bộ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1" i="0" kern="1200">
                <a:solidFill>
                  <a:srgbClr val="045C75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430"/>
              </a:lnSpc>
            </a:pPr>
            <a:fld id="{81D60167-4931-47E6-BA6A-407CBD079E47}" type="slidenum">
              <a:rPr lang="en-US" smtClean="0"/>
              <a:pPr marL="38100">
                <a:lnSpc>
                  <a:spcPts val="1430"/>
                </a:lnSpc>
              </a:pPr>
              <a:t>4</a:t>
            </a:fld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678941" y="1007110"/>
            <a:ext cx="7884159" cy="134239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spcBef>
                <a:spcPts val="675"/>
              </a:spcBef>
            </a:pPr>
            <a:r>
              <a:rPr sz="2400" spc="35">
                <a:latin typeface="Times New Roman"/>
                <a:cs typeface="Times New Roman"/>
              </a:rPr>
              <a:t>Kiểm</a:t>
            </a:r>
            <a:r>
              <a:rPr sz="2400" spc="-70">
                <a:latin typeface="Times New Roman"/>
                <a:cs typeface="Times New Roman"/>
              </a:rPr>
              <a:t> </a:t>
            </a:r>
            <a:r>
              <a:rPr sz="2400" spc="114">
                <a:latin typeface="Times New Roman"/>
                <a:cs typeface="Times New Roman"/>
              </a:rPr>
              <a:t>tra</a:t>
            </a:r>
            <a:r>
              <a:rPr sz="2400" spc="-80">
                <a:latin typeface="Times New Roman"/>
                <a:cs typeface="Times New Roman"/>
              </a:rPr>
              <a:t> </a:t>
            </a:r>
            <a:r>
              <a:rPr sz="2400" spc="114">
                <a:latin typeface="Times New Roman"/>
                <a:cs typeface="Times New Roman"/>
              </a:rPr>
              <a:t>tiến</a:t>
            </a:r>
            <a:r>
              <a:rPr sz="2400" spc="-60">
                <a:latin typeface="Times New Roman"/>
                <a:cs typeface="Times New Roman"/>
              </a:rPr>
              <a:t> </a:t>
            </a:r>
            <a:r>
              <a:rPr sz="2400" spc="135">
                <a:latin typeface="Times New Roman"/>
                <a:cs typeface="Times New Roman"/>
              </a:rPr>
              <a:t>trình</a:t>
            </a:r>
            <a:r>
              <a:rPr sz="2400" spc="-105">
                <a:latin typeface="Times New Roman"/>
                <a:cs typeface="Times New Roman"/>
              </a:rPr>
              <a:t> </a:t>
            </a:r>
            <a:r>
              <a:rPr sz="2400" spc="100">
                <a:latin typeface="Times New Roman"/>
                <a:cs typeface="Times New Roman"/>
              </a:rPr>
              <a:t>chiếm</a:t>
            </a:r>
            <a:r>
              <a:rPr sz="2400" spc="-90">
                <a:latin typeface="Times New Roman"/>
                <a:cs typeface="Times New Roman"/>
              </a:rPr>
              <a:t> </a:t>
            </a:r>
            <a:r>
              <a:rPr sz="2400" spc="130">
                <a:latin typeface="Times New Roman"/>
                <a:cs typeface="Times New Roman"/>
              </a:rPr>
              <a:t>dụng</a:t>
            </a:r>
            <a:r>
              <a:rPr sz="2400" spc="20">
                <a:latin typeface="Times New Roman"/>
                <a:cs typeface="Times New Roman"/>
              </a:rPr>
              <a:t> </a:t>
            </a:r>
            <a:r>
              <a:rPr sz="2400" spc="10">
                <a:latin typeface="Times New Roman"/>
                <a:cs typeface="Times New Roman"/>
              </a:rPr>
              <a:t>CPU</a:t>
            </a:r>
            <a:r>
              <a:rPr sz="2400" spc="-15">
                <a:latin typeface="Times New Roman"/>
                <a:cs typeface="Times New Roman"/>
              </a:rPr>
              <a:t> </a:t>
            </a:r>
            <a:r>
              <a:rPr sz="2400" spc="110">
                <a:latin typeface="Times New Roman"/>
                <a:cs typeface="Times New Roman"/>
              </a:rPr>
              <a:t>trong</a:t>
            </a:r>
            <a:r>
              <a:rPr sz="2400" spc="25">
                <a:latin typeface="Times New Roman"/>
                <a:cs typeface="Times New Roman"/>
              </a:rPr>
              <a:t> </a:t>
            </a:r>
            <a:r>
              <a:rPr sz="2400" spc="35">
                <a:latin typeface="Times New Roman"/>
                <a:cs typeface="Times New Roman"/>
              </a:rPr>
              <a:t>Linux</a:t>
            </a:r>
            <a:r>
              <a:rPr sz="2400" spc="-114">
                <a:latin typeface="Times New Roman"/>
                <a:cs typeface="Times New Roman"/>
              </a:rPr>
              <a:t> </a:t>
            </a:r>
            <a:r>
              <a:rPr sz="2400" spc="60">
                <a:latin typeface="Times New Roman"/>
                <a:cs typeface="Times New Roman"/>
              </a:rPr>
              <a:t>với</a:t>
            </a:r>
            <a:r>
              <a:rPr sz="2400" spc="5">
                <a:latin typeface="Times New Roman"/>
                <a:cs typeface="Times New Roman"/>
              </a:rPr>
              <a:t> </a:t>
            </a:r>
            <a:r>
              <a:rPr sz="2400" spc="15">
                <a:latin typeface="Times New Roman"/>
                <a:cs typeface="Times New Roman"/>
              </a:rPr>
              <a:t>SysStat</a:t>
            </a:r>
            <a:endParaRPr sz="2400">
              <a:latin typeface="Times New Roman"/>
              <a:cs typeface="Times New Roman"/>
            </a:endParaRPr>
          </a:p>
          <a:p>
            <a:pPr marL="12700" marR="5038090">
              <a:lnSpc>
                <a:spcPct val="120000"/>
              </a:lnSpc>
            </a:pPr>
            <a:r>
              <a:rPr sz="2400" b="1" spc="140">
                <a:latin typeface="Times New Roman"/>
                <a:cs typeface="Times New Roman"/>
              </a:rPr>
              <a:t>#yum </a:t>
            </a:r>
            <a:r>
              <a:rPr sz="2400" b="1" spc="135">
                <a:latin typeface="Times New Roman"/>
                <a:cs typeface="Times New Roman"/>
              </a:rPr>
              <a:t>install</a:t>
            </a:r>
            <a:r>
              <a:rPr sz="2400" b="1" spc="-335">
                <a:latin typeface="Times New Roman"/>
                <a:cs typeface="Times New Roman"/>
              </a:rPr>
              <a:t> </a:t>
            </a:r>
            <a:r>
              <a:rPr sz="2400" b="1" spc="114">
                <a:latin typeface="Times New Roman"/>
                <a:cs typeface="Times New Roman"/>
              </a:rPr>
              <a:t>sysstat  </a:t>
            </a:r>
            <a:r>
              <a:rPr sz="2400" b="1" spc="80">
                <a:latin typeface="Times New Roman"/>
                <a:cs typeface="Times New Roman"/>
              </a:rPr>
              <a:t>#sar </a:t>
            </a:r>
            <a:r>
              <a:rPr sz="2400" b="1" spc="100">
                <a:latin typeface="Times New Roman"/>
                <a:cs typeface="Times New Roman"/>
              </a:rPr>
              <a:t>-u </a:t>
            </a:r>
            <a:r>
              <a:rPr sz="2400" b="1" spc="-105">
                <a:latin typeface="Times New Roman"/>
                <a:cs typeface="Times New Roman"/>
              </a:rPr>
              <a:t>3</a:t>
            </a:r>
            <a:r>
              <a:rPr sz="2400" b="1" spc="-375">
                <a:latin typeface="Times New Roman"/>
                <a:cs typeface="Times New Roman"/>
              </a:rPr>
              <a:t> </a:t>
            </a:r>
            <a:r>
              <a:rPr sz="2400" b="1" spc="-75">
                <a:latin typeface="Times New Roman"/>
                <a:cs typeface="Times New Roman"/>
              </a:rPr>
              <a:t>10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981200" y="2438400"/>
            <a:ext cx="8458200" cy="304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70053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74376" y="988233"/>
            <a:ext cx="9357739" cy="690574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spcBef>
                <a:spcPts val="105"/>
              </a:spcBef>
            </a:pPr>
            <a:r>
              <a:rPr>
                <a:latin typeface="Carlito"/>
                <a:cs typeface="Carlito"/>
              </a:rPr>
              <a:t>T</a:t>
            </a:r>
            <a:r>
              <a:rPr>
                <a:latin typeface="Arial"/>
                <a:cs typeface="Arial"/>
              </a:rPr>
              <a:t>iến trình nào đang </a:t>
            </a:r>
            <a:r>
              <a:rPr spc="-5">
                <a:latin typeface="Arial"/>
                <a:cs typeface="Arial"/>
              </a:rPr>
              <a:t>chiếm </a:t>
            </a:r>
            <a:r>
              <a:rPr>
                <a:latin typeface="Arial"/>
                <a:cs typeface="Arial"/>
              </a:rPr>
              <a:t>dụng</a:t>
            </a:r>
            <a:r>
              <a:rPr spc="-110">
                <a:latin typeface="Arial"/>
                <a:cs typeface="Arial"/>
              </a:rPr>
              <a:t> </a:t>
            </a:r>
            <a:r>
              <a:rPr>
                <a:latin typeface="Arial"/>
                <a:cs typeface="Arial"/>
              </a:rPr>
              <a:t>CPU: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1" i="0" kern="1200">
                <a:solidFill>
                  <a:srgbClr val="045C75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430"/>
              </a:lnSpc>
            </a:pPr>
            <a:fld id="{81D60167-4931-47E6-BA6A-407CBD079E47}" type="slidenum">
              <a:rPr lang="en-US" smtClean="0"/>
              <a:pPr marL="38100">
                <a:lnSpc>
                  <a:spcPts val="1430"/>
                </a:lnSpc>
              </a:pPr>
              <a:t>5</a:t>
            </a:fld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562209" y="1833864"/>
            <a:ext cx="442912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2000" spc="30">
                <a:latin typeface="Times New Roman"/>
                <a:cs typeface="Times New Roman"/>
              </a:rPr>
              <a:t>#ps </a:t>
            </a:r>
            <a:r>
              <a:rPr sz="2000">
                <a:latin typeface="Times New Roman"/>
                <a:cs typeface="Times New Roman"/>
              </a:rPr>
              <a:t>-eo </a:t>
            </a:r>
            <a:r>
              <a:rPr sz="2000" spc="-10">
                <a:latin typeface="Times New Roman"/>
                <a:cs typeface="Times New Roman"/>
              </a:rPr>
              <a:t>pcpu,pid,user,args </a:t>
            </a:r>
            <a:r>
              <a:rPr sz="2000">
                <a:latin typeface="Times New Roman"/>
                <a:cs typeface="Times New Roman"/>
              </a:rPr>
              <a:t>| sort -r -k1 |</a:t>
            </a:r>
            <a:r>
              <a:rPr sz="2000" spc="-145">
                <a:latin typeface="Times New Roman"/>
                <a:cs typeface="Times New Roman"/>
              </a:rPr>
              <a:t> </a:t>
            </a:r>
            <a:r>
              <a:rPr sz="2000" spc="-5">
                <a:latin typeface="Times New Roman"/>
                <a:cs typeface="Times New Roman"/>
              </a:rPr>
              <a:t>less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78941" y="2535212"/>
            <a:ext cx="8991600" cy="2590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772975" y="5266524"/>
            <a:ext cx="633285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584200" algn="l"/>
              </a:tabLst>
            </a:pPr>
            <a:r>
              <a:rPr spc="-5">
                <a:latin typeface="Arial"/>
                <a:cs typeface="Arial"/>
              </a:rPr>
              <a:t>#top	</a:t>
            </a:r>
            <a:r>
              <a:rPr>
                <a:latin typeface="Arial"/>
                <a:cs typeface="Arial"/>
              </a:rPr>
              <a:t>- </a:t>
            </a:r>
            <a:r>
              <a:rPr spc="-5">
                <a:latin typeface="Arial"/>
                <a:cs typeface="Arial"/>
              </a:rPr>
              <a:t>Công </a:t>
            </a:r>
            <a:r>
              <a:rPr>
                <a:latin typeface="Arial"/>
                <a:cs typeface="Arial"/>
              </a:rPr>
              <a:t>cụ </a:t>
            </a:r>
            <a:r>
              <a:rPr spc="-10">
                <a:latin typeface="Arial"/>
                <a:cs typeface="Arial"/>
              </a:rPr>
              <a:t>giám </a:t>
            </a:r>
            <a:r>
              <a:rPr>
                <a:latin typeface="Arial"/>
                <a:cs typeface="Arial"/>
              </a:rPr>
              <a:t>sát tiến</a:t>
            </a:r>
            <a:r>
              <a:rPr spc="5">
                <a:latin typeface="Arial"/>
                <a:cs typeface="Arial"/>
              </a:rPr>
              <a:t> </a:t>
            </a:r>
            <a:r>
              <a:rPr>
                <a:latin typeface="Arial"/>
                <a:cs typeface="Arial"/>
              </a:rPr>
              <a:t>trình</a:t>
            </a:r>
          </a:p>
          <a:p>
            <a:pPr marL="12700">
              <a:tabLst>
                <a:tab pos="774700" algn="l"/>
              </a:tabLst>
            </a:pPr>
            <a:r>
              <a:rPr spc="-5">
                <a:latin typeface="Arial"/>
                <a:cs typeface="Arial"/>
              </a:rPr>
              <a:t>#htop	</a:t>
            </a:r>
            <a:r>
              <a:rPr>
                <a:latin typeface="Arial"/>
                <a:cs typeface="Arial"/>
              </a:rPr>
              <a:t>- </a:t>
            </a:r>
            <a:r>
              <a:rPr spc="-5">
                <a:latin typeface="Arial"/>
                <a:cs typeface="Arial"/>
              </a:rPr>
              <a:t>Công </a:t>
            </a:r>
            <a:r>
              <a:rPr>
                <a:latin typeface="Arial"/>
                <a:cs typeface="Arial"/>
              </a:rPr>
              <a:t>cụ </a:t>
            </a:r>
            <a:r>
              <a:rPr spc="-10">
                <a:latin typeface="Arial"/>
                <a:cs typeface="Arial"/>
              </a:rPr>
              <a:t>giám </a:t>
            </a:r>
            <a:r>
              <a:rPr>
                <a:latin typeface="Arial"/>
                <a:cs typeface="Arial"/>
              </a:rPr>
              <a:t>sát </a:t>
            </a:r>
            <a:r>
              <a:rPr spc="-5">
                <a:latin typeface="Arial"/>
                <a:cs typeface="Arial"/>
              </a:rPr>
              <a:t>tiến </a:t>
            </a:r>
            <a:r>
              <a:rPr>
                <a:latin typeface="Arial"/>
                <a:cs typeface="Arial"/>
              </a:rPr>
              <a:t>trình chi </a:t>
            </a:r>
            <a:r>
              <a:rPr spc="-5">
                <a:latin typeface="Arial"/>
                <a:cs typeface="Arial"/>
              </a:rPr>
              <a:t>tiết hơn</a:t>
            </a:r>
            <a:r>
              <a:rPr spc="-10">
                <a:latin typeface="Arial"/>
                <a:cs typeface="Arial"/>
              </a:rPr>
              <a:t> </a:t>
            </a:r>
            <a:r>
              <a:rPr>
                <a:latin typeface="Arial"/>
                <a:cs typeface="Arial"/>
              </a:rPr>
              <a:t>top</a:t>
            </a:r>
          </a:p>
          <a:p>
            <a:pPr marL="12700"/>
            <a:r>
              <a:rPr spc="-5">
                <a:latin typeface="Arial"/>
                <a:cs typeface="Arial"/>
              </a:rPr>
              <a:t>#monit </a:t>
            </a:r>
            <a:r>
              <a:rPr>
                <a:latin typeface="Arial"/>
                <a:cs typeface="Arial"/>
              </a:rPr>
              <a:t>- </a:t>
            </a:r>
            <a:r>
              <a:rPr spc="-10">
                <a:latin typeface="Arial"/>
                <a:cs typeface="Arial"/>
              </a:rPr>
              <a:t>Công </a:t>
            </a:r>
            <a:r>
              <a:rPr>
                <a:latin typeface="Arial"/>
                <a:cs typeface="Arial"/>
              </a:rPr>
              <a:t>cụ </a:t>
            </a:r>
            <a:r>
              <a:rPr spc="-5">
                <a:latin typeface="Arial"/>
                <a:cs typeface="Arial"/>
              </a:rPr>
              <a:t>giám sát dịch </a:t>
            </a:r>
            <a:r>
              <a:rPr>
                <a:latin typeface="Arial"/>
                <a:cs typeface="Arial"/>
              </a:rPr>
              <a:t>vụ và </a:t>
            </a:r>
            <a:r>
              <a:rPr spc="-5">
                <a:latin typeface="Arial"/>
                <a:cs typeface="Arial"/>
              </a:rPr>
              <a:t>tiến trình </a:t>
            </a:r>
            <a:r>
              <a:rPr spc="-10">
                <a:latin typeface="Arial"/>
                <a:cs typeface="Arial"/>
              </a:rPr>
              <a:t>Linux </a:t>
            </a:r>
            <a:r>
              <a:rPr>
                <a:latin typeface="Arial"/>
                <a:cs typeface="Arial"/>
              </a:rPr>
              <a:t>trên</a:t>
            </a:r>
            <a:r>
              <a:rPr spc="20">
                <a:latin typeface="Arial"/>
                <a:cs typeface="Arial"/>
              </a:rPr>
              <a:t> </a:t>
            </a:r>
            <a:r>
              <a:rPr spc="-15">
                <a:latin typeface="Arial"/>
                <a:cs typeface="Arial"/>
              </a:rPr>
              <a:t>Web</a:t>
            </a:r>
            <a:endParaRPr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500044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99952" y="453529"/>
            <a:ext cx="5342890" cy="39116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">
                <a:latin typeface="Carlito"/>
                <a:cs typeface="Carlito"/>
              </a:rPr>
              <a:t>Công cụ giám </a:t>
            </a:r>
            <a:r>
              <a:rPr sz="2400" spc="-10">
                <a:latin typeface="Carlito"/>
                <a:cs typeface="Carlito"/>
              </a:rPr>
              <a:t>sát </a:t>
            </a:r>
            <a:r>
              <a:rPr sz="2400">
                <a:latin typeface="Carlito"/>
                <a:cs typeface="Carlito"/>
              </a:rPr>
              <a:t>hiệu </a:t>
            </a:r>
            <a:r>
              <a:rPr sz="2400" spc="-5">
                <a:latin typeface="Carlito"/>
                <a:cs typeface="Carlito"/>
              </a:rPr>
              <a:t>năng hệ thống</a:t>
            </a:r>
            <a:r>
              <a:rPr sz="2400" spc="-30">
                <a:latin typeface="Carlito"/>
                <a:cs typeface="Carlito"/>
              </a:rPr>
              <a:t> </a:t>
            </a:r>
            <a:r>
              <a:rPr sz="2400" spc="-5">
                <a:latin typeface="Carlito"/>
                <a:cs typeface="Carlito"/>
              </a:rPr>
              <a:t>linux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1" i="0" kern="1200">
                <a:solidFill>
                  <a:srgbClr val="045C75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430"/>
              </a:lnSpc>
            </a:pPr>
            <a:fld id="{81D60167-4931-47E6-BA6A-407CBD079E47}" type="slidenum">
              <a:rPr lang="en-US" smtClean="0"/>
              <a:pPr marL="38100">
                <a:lnSpc>
                  <a:spcPts val="1430"/>
                </a:lnSpc>
              </a:pPr>
              <a:t>6</a:t>
            </a:fld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602739" y="801371"/>
            <a:ext cx="9564613" cy="521194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>
              <a:spcBef>
                <a:spcPts val="530"/>
              </a:spcBef>
            </a:pPr>
            <a:r>
              <a:rPr b="1" spc="-5">
                <a:latin typeface="Times New Roman"/>
                <a:cs typeface="Times New Roman"/>
              </a:rPr>
              <a:t>CPU</a:t>
            </a:r>
            <a:r>
              <a:rPr b="1" spc="-45">
                <a:latin typeface="Times New Roman"/>
                <a:cs typeface="Times New Roman"/>
              </a:rPr>
              <a:t> </a:t>
            </a:r>
            <a:r>
              <a:rPr b="1" spc="90">
                <a:latin typeface="Times New Roman"/>
                <a:cs typeface="Times New Roman"/>
              </a:rPr>
              <a:t>usage,</a:t>
            </a:r>
            <a:r>
              <a:rPr b="1" spc="-10">
                <a:latin typeface="Times New Roman"/>
                <a:cs typeface="Times New Roman"/>
              </a:rPr>
              <a:t> </a:t>
            </a:r>
            <a:r>
              <a:rPr b="1" spc="80">
                <a:latin typeface="Times New Roman"/>
                <a:cs typeface="Times New Roman"/>
              </a:rPr>
              <a:t>Memory</a:t>
            </a:r>
            <a:r>
              <a:rPr b="1" spc="-70">
                <a:latin typeface="Times New Roman"/>
                <a:cs typeface="Times New Roman"/>
              </a:rPr>
              <a:t> </a:t>
            </a:r>
            <a:r>
              <a:rPr b="1" spc="90">
                <a:latin typeface="Times New Roman"/>
                <a:cs typeface="Times New Roman"/>
              </a:rPr>
              <a:t>usage,</a:t>
            </a:r>
            <a:r>
              <a:rPr b="1" spc="-5">
                <a:latin typeface="Times New Roman"/>
                <a:cs typeface="Times New Roman"/>
              </a:rPr>
              <a:t> </a:t>
            </a:r>
            <a:r>
              <a:rPr b="1" spc="25">
                <a:latin typeface="Times New Roman"/>
                <a:cs typeface="Times New Roman"/>
              </a:rPr>
              <a:t>Swap</a:t>
            </a:r>
            <a:r>
              <a:rPr b="1" spc="-60">
                <a:latin typeface="Times New Roman"/>
                <a:cs typeface="Times New Roman"/>
              </a:rPr>
              <a:t> </a:t>
            </a:r>
            <a:r>
              <a:rPr b="1" spc="55">
                <a:latin typeface="Times New Roman"/>
                <a:cs typeface="Times New Roman"/>
              </a:rPr>
              <a:t>Memory,</a:t>
            </a:r>
            <a:r>
              <a:rPr b="1" spc="-15">
                <a:latin typeface="Times New Roman"/>
                <a:cs typeface="Times New Roman"/>
              </a:rPr>
              <a:t> </a:t>
            </a:r>
            <a:r>
              <a:rPr b="1" spc="65">
                <a:latin typeface="Times New Roman"/>
                <a:cs typeface="Times New Roman"/>
              </a:rPr>
              <a:t>Cache</a:t>
            </a:r>
            <a:r>
              <a:rPr b="1" spc="-65">
                <a:latin typeface="Times New Roman"/>
                <a:cs typeface="Times New Roman"/>
              </a:rPr>
              <a:t> </a:t>
            </a:r>
            <a:r>
              <a:rPr b="1" spc="70">
                <a:latin typeface="Times New Roman"/>
                <a:cs typeface="Times New Roman"/>
              </a:rPr>
              <a:t>Size,</a:t>
            </a:r>
            <a:r>
              <a:rPr b="1" spc="-10">
                <a:latin typeface="Times New Roman"/>
                <a:cs typeface="Times New Roman"/>
              </a:rPr>
              <a:t> </a:t>
            </a:r>
            <a:r>
              <a:rPr b="1" spc="50">
                <a:latin typeface="Times New Roman"/>
                <a:cs typeface="Times New Roman"/>
              </a:rPr>
              <a:t>Buffer</a:t>
            </a:r>
            <a:r>
              <a:rPr b="1" spc="-80">
                <a:latin typeface="Times New Roman"/>
                <a:cs typeface="Times New Roman"/>
              </a:rPr>
              <a:t> </a:t>
            </a:r>
            <a:r>
              <a:rPr b="1" spc="70">
                <a:latin typeface="Times New Roman"/>
                <a:cs typeface="Times New Roman"/>
              </a:rPr>
              <a:t>Size,</a:t>
            </a:r>
            <a:r>
              <a:rPr b="1" spc="-30">
                <a:latin typeface="Times New Roman"/>
                <a:cs typeface="Times New Roman"/>
              </a:rPr>
              <a:t> </a:t>
            </a:r>
            <a:r>
              <a:rPr b="1" spc="90">
                <a:latin typeface="Times New Roman"/>
                <a:cs typeface="Times New Roman"/>
              </a:rPr>
              <a:t>Process</a:t>
            </a:r>
            <a:r>
              <a:rPr b="1" spc="-55">
                <a:latin typeface="Times New Roman"/>
                <a:cs typeface="Times New Roman"/>
              </a:rPr>
              <a:t> </a:t>
            </a:r>
            <a:r>
              <a:rPr b="1" spc="20">
                <a:latin typeface="Times New Roman"/>
                <a:cs typeface="Times New Roman"/>
              </a:rPr>
              <a:t>PID,</a:t>
            </a:r>
            <a:endParaRPr>
              <a:latin typeface="Times New Roman"/>
              <a:cs typeface="Times New Roman"/>
            </a:endParaRPr>
          </a:p>
          <a:p>
            <a:pPr marL="12700">
              <a:spcBef>
                <a:spcPts val="430"/>
              </a:spcBef>
            </a:pPr>
            <a:r>
              <a:rPr b="1" spc="40">
                <a:latin typeface="Times New Roman"/>
                <a:cs typeface="Times New Roman"/>
              </a:rPr>
              <a:t>User,</a:t>
            </a:r>
            <a:r>
              <a:rPr b="1" spc="-30">
                <a:latin typeface="Times New Roman"/>
                <a:cs typeface="Times New Roman"/>
              </a:rPr>
              <a:t> </a:t>
            </a:r>
            <a:r>
              <a:rPr b="1" spc="25">
                <a:latin typeface="Times New Roman"/>
                <a:cs typeface="Times New Roman"/>
              </a:rPr>
              <a:t>Command</a:t>
            </a:r>
            <a:r>
              <a:rPr spc="25">
                <a:latin typeface="Times New Roman"/>
                <a:cs typeface="Times New Roman"/>
              </a:rPr>
              <a:t>…</a:t>
            </a:r>
            <a:endParaRPr>
              <a:latin typeface="Times New Roman"/>
              <a:cs typeface="Times New Roman"/>
            </a:endParaRPr>
          </a:p>
          <a:p>
            <a:pPr marL="12700" marR="3080385">
              <a:lnSpc>
                <a:spcPct val="120100"/>
              </a:lnSpc>
              <a:spcBef>
                <a:spcPts val="10"/>
              </a:spcBef>
            </a:pPr>
            <a:r>
              <a:rPr b="1" spc="15">
                <a:latin typeface="Times New Roman"/>
                <a:cs typeface="Times New Roman"/>
              </a:rPr>
              <a:t>#collectl </a:t>
            </a:r>
            <a:r>
              <a:rPr>
                <a:latin typeface="Times New Roman"/>
                <a:cs typeface="Times New Roman"/>
              </a:rPr>
              <a:t>– Công cụ giám </a:t>
            </a:r>
            <a:r>
              <a:rPr spc="-5">
                <a:latin typeface="Times New Roman"/>
                <a:cs typeface="Times New Roman"/>
              </a:rPr>
              <a:t>sát </a:t>
            </a:r>
            <a:r>
              <a:rPr>
                <a:latin typeface="Times New Roman"/>
                <a:cs typeface="Times New Roman"/>
              </a:rPr>
              <a:t>hiệu năng </a:t>
            </a:r>
            <a:r>
              <a:rPr spc="-5">
                <a:latin typeface="Times New Roman"/>
                <a:cs typeface="Times New Roman"/>
              </a:rPr>
              <a:t>“nhiều </a:t>
            </a:r>
            <a:r>
              <a:rPr>
                <a:latin typeface="Times New Roman"/>
                <a:cs typeface="Times New Roman"/>
              </a:rPr>
              <a:t>trong</a:t>
            </a:r>
            <a:r>
              <a:rPr spc="-70">
                <a:latin typeface="Times New Roman"/>
                <a:cs typeface="Times New Roman"/>
              </a:rPr>
              <a:t> </a:t>
            </a:r>
            <a:r>
              <a:rPr spc="-5">
                <a:latin typeface="Times New Roman"/>
                <a:cs typeface="Times New Roman"/>
              </a:rPr>
              <a:t>một”  </a:t>
            </a:r>
            <a:r>
              <a:rPr b="1" spc="105">
                <a:latin typeface="Times New Roman"/>
                <a:cs typeface="Times New Roman"/>
              </a:rPr>
              <a:t>#monitorix </a:t>
            </a:r>
            <a:r>
              <a:rPr>
                <a:latin typeface="Times New Roman"/>
                <a:cs typeface="Times New Roman"/>
              </a:rPr>
              <a:t>– </a:t>
            </a:r>
            <a:r>
              <a:rPr spc="40">
                <a:latin typeface="Times New Roman"/>
                <a:cs typeface="Times New Roman"/>
              </a:rPr>
              <a:t>Công </a:t>
            </a:r>
            <a:r>
              <a:rPr spc="75">
                <a:latin typeface="Times New Roman"/>
                <a:cs typeface="Times New Roman"/>
              </a:rPr>
              <a:t>cụ </a:t>
            </a:r>
            <a:r>
              <a:rPr spc="55">
                <a:latin typeface="Times New Roman"/>
                <a:cs typeface="Times New Roman"/>
              </a:rPr>
              <a:t>giám </a:t>
            </a:r>
            <a:r>
              <a:rPr spc="75">
                <a:latin typeface="Times New Roman"/>
                <a:cs typeface="Times New Roman"/>
              </a:rPr>
              <a:t>sát </a:t>
            </a:r>
            <a:r>
              <a:rPr spc="95">
                <a:latin typeface="Times New Roman"/>
                <a:cs typeface="Times New Roman"/>
              </a:rPr>
              <a:t>mạng </a:t>
            </a:r>
            <a:r>
              <a:rPr spc="5">
                <a:latin typeface="Times New Roman"/>
                <a:cs typeface="Times New Roman"/>
              </a:rPr>
              <a:t>và </a:t>
            </a:r>
            <a:r>
              <a:rPr spc="100">
                <a:latin typeface="Times New Roman"/>
                <a:cs typeface="Times New Roman"/>
              </a:rPr>
              <a:t>hệ thống  </a:t>
            </a:r>
            <a:r>
              <a:rPr b="1" spc="45">
                <a:latin typeface="Times New Roman"/>
                <a:cs typeface="Times New Roman"/>
              </a:rPr>
              <a:t>#nmon </a:t>
            </a:r>
            <a:r>
              <a:rPr spc="-5">
                <a:latin typeface="Times New Roman"/>
                <a:cs typeface="Times New Roman"/>
              </a:rPr>
              <a:t>– Công cụ </a:t>
            </a:r>
            <a:r>
              <a:rPr>
                <a:latin typeface="Times New Roman"/>
                <a:cs typeface="Times New Roman"/>
              </a:rPr>
              <a:t>giám </a:t>
            </a:r>
            <a:r>
              <a:rPr spc="-5">
                <a:latin typeface="Times New Roman"/>
                <a:cs typeface="Times New Roman"/>
              </a:rPr>
              <a:t>sát </a:t>
            </a:r>
            <a:r>
              <a:rPr>
                <a:latin typeface="Times New Roman"/>
                <a:cs typeface="Times New Roman"/>
              </a:rPr>
              <a:t>hiệu</a:t>
            </a:r>
            <a:r>
              <a:rPr spc="-75">
                <a:latin typeface="Times New Roman"/>
                <a:cs typeface="Times New Roman"/>
              </a:rPr>
              <a:t> </a:t>
            </a:r>
            <a:r>
              <a:rPr spc="-5">
                <a:latin typeface="Times New Roman"/>
                <a:cs typeface="Times New Roman"/>
              </a:rPr>
              <a:t>năng</a:t>
            </a:r>
            <a:endParaRPr>
              <a:latin typeface="Times New Roman"/>
              <a:cs typeface="Times New Roman"/>
            </a:endParaRPr>
          </a:p>
          <a:p>
            <a:pPr marL="12700">
              <a:spcBef>
                <a:spcPts val="420"/>
              </a:spcBef>
            </a:pPr>
            <a:r>
              <a:rPr b="1" spc="100">
                <a:latin typeface="Times New Roman"/>
                <a:cs typeface="Times New Roman"/>
              </a:rPr>
              <a:t>#hwinfo</a:t>
            </a:r>
            <a:r>
              <a:rPr b="1" spc="-10">
                <a:latin typeface="Times New Roman"/>
                <a:cs typeface="Times New Roman"/>
              </a:rPr>
              <a:t> </a:t>
            </a:r>
            <a:r>
              <a:rPr>
                <a:latin typeface="Times New Roman"/>
                <a:cs typeface="Times New Roman"/>
              </a:rPr>
              <a:t>–</a:t>
            </a:r>
            <a:r>
              <a:rPr spc="-10">
                <a:latin typeface="Times New Roman"/>
                <a:cs typeface="Times New Roman"/>
              </a:rPr>
              <a:t> </a:t>
            </a:r>
            <a:r>
              <a:rPr spc="70">
                <a:latin typeface="Times New Roman"/>
                <a:cs typeface="Times New Roman"/>
              </a:rPr>
              <a:t>kiểm</a:t>
            </a:r>
            <a:r>
              <a:rPr spc="-30">
                <a:latin typeface="Times New Roman"/>
                <a:cs typeface="Times New Roman"/>
              </a:rPr>
              <a:t> </a:t>
            </a:r>
            <a:r>
              <a:rPr spc="85">
                <a:latin typeface="Times New Roman"/>
                <a:cs typeface="Times New Roman"/>
              </a:rPr>
              <a:t>tra</a:t>
            </a:r>
            <a:r>
              <a:rPr spc="-70">
                <a:latin typeface="Times New Roman"/>
                <a:cs typeface="Times New Roman"/>
              </a:rPr>
              <a:t> </a:t>
            </a:r>
            <a:r>
              <a:rPr spc="100">
                <a:latin typeface="Times New Roman"/>
                <a:cs typeface="Times New Roman"/>
              </a:rPr>
              <a:t>thông</a:t>
            </a:r>
            <a:r>
              <a:rPr spc="-15">
                <a:latin typeface="Times New Roman"/>
                <a:cs typeface="Times New Roman"/>
              </a:rPr>
              <a:t> </a:t>
            </a:r>
            <a:r>
              <a:rPr spc="95">
                <a:latin typeface="Times New Roman"/>
                <a:cs typeface="Times New Roman"/>
              </a:rPr>
              <a:t>tin</a:t>
            </a:r>
            <a:r>
              <a:rPr spc="-55">
                <a:latin typeface="Times New Roman"/>
                <a:cs typeface="Times New Roman"/>
              </a:rPr>
              <a:t> </a:t>
            </a:r>
            <a:r>
              <a:rPr spc="114">
                <a:latin typeface="Times New Roman"/>
                <a:cs typeface="Times New Roman"/>
              </a:rPr>
              <a:t>phần</a:t>
            </a:r>
            <a:r>
              <a:rPr spc="-70">
                <a:latin typeface="Times New Roman"/>
                <a:cs typeface="Times New Roman"/>
              </a:rPr>
              <a:t> </a:t>
            </a:r>
            <a:r>
              <a:rPr spc="90">
                <a:latin typeface="Times New Roman"/>
                <a:cs typeface="Times New Roman"/>
              </a:rPr>
              <a:t>cứng</a:t>
            </a:r>
            <a:endParaRPr>
              <a:latin typeface="Times New Roman"/>
              <a:cs typeface="Times New Roman"/>
            </a:endParaRPr>
          </a:p>
          <a:p>
            <a:pPr marL="12700">
              <a:spcBef>
                <a:spcPts val="434"/>
              </a:spcBef>
            </a:pPr>
            <a:r>
              <a:rPr spc="45">
                <a:latin typeface="Times New Roman"/>
                <a:cs typeface="Times New Roman"/>
              </a:rPr>
              <a:t>#free </a:t>
            </a:r>
            <a:r>
              <a:rPr>
                <a:latin typeface="Times New Roman"/>
                <a:cs typeface="Times New Roman"/>
              </a:rPr>
              <a:t>– </a:t>
            </a:r>
            <a:r>
              <a:rPr spc="70">
                <a:latin typeface="Times New Roman"/>
                <a:cs typeface="Times New Roman"/>
              </a:rPr>
              <a:t>kiểm </a:t>
            </a:r>
            <a:r>
              <a:rPr spc="85">
                <a:latin typeface="Times New Roman"/>
                <a:cs typeface="Times New Roman"/>
              </a:rPr>
              <a:t>tra </a:t>
            </a:r>
            <a:r>
              <a:rPr spc="55">
                <a:latin typeface="Times New Roman"/>
                <a:cs typeface="Times New Roman"/>
              </a:rPr>
              <a:t>vùng </a:t>
            </a:r>
            <a:r>
              <a:rPr spc="160">
                <a:latin typeface="Times New Roman"/>
                <a:cs typeface="Times New Roman"/>
              </a:rPr>
              <a:t>nhớ</a:t>
            </a:r>
            <a:r>
              <a:rPr spc="10">
                <a:latin typeface="Times New Roman"/>
                <a:cs typeface="Times New Roman"/>
              </a:rPr>
              <a:t> </a:t>
            </a:r>
            <a:r>
              <a:rPr spc="-45">
                <a:latin typeface="Times New Roman"/>
                <a:cs typeface="Times New Roman"/>
              </a:rPr>
              <a:t>RAM</a:t>
            </a:r>
            <a:endParaRPr>
              <a:latin typeface="Times New Roman"/>
              <a:cs typeface="Times New Roman"/>
            </a:endParaRPr>
          </a:p>
          <a:p>
            <a:pPr marL="12700" marR="3609975" algn="just">
              <a:lnSpc>
                <a:spcPct val="120000"/>
              </a:lnSpc>
            </a:pPr>
            <a:r>
              <a:rPr spc="80">
                <a:latin typeface="Times New Roman"/>
                <a:cs typeface="Times New Roman"/>
              </a:rPr>
              <a:t>#vmstat</a:t>
            </a:r>
            <a:r>
              <a:rPr spc="-50">
                <a:latin typeface="Times New Roman"/>
                <a:cs typeface="Times New Roman"/>
              </a:rPr>
              <a:t> </a:t>
            </a:r>
            <a:r>
              <a:rPr spc="70">
                <a:latin typeface="Times New Roman"/>
                <a:cs typeface="Times New Roman"/>
              </a:rPr>
              <a:t>(synstat)</a:t>
            </a:r>
            <a:r>
              <a:rPr spc="-20">
                <a:latin typeface="Times New Roman"/>
                <a:cs typeface="Times New Roman"/>
              </a:rPr>
              <a:t> </a:t>
            </a:r>
            <a:r>
              <a:rPr spc="45">
                <a:latin typeface="Times New Roman"/>
                <a:cs typeface="Times New Roman"/>
              </a:rPr>
              <a:t>-</a:t>
            </a:r>
            <a:r>
              <a:rPr spc="-45">
                <a:latin typeface="Times New Roman"/>
                <a:cs typeface="Times New Roman"/>
              </a:rPr>
              <a:t> </a:t>
            </a:r>
            <a:r>
              <a:rPr spc="55">
                <a:latin typeface="Times New Roman"/>
                <a:cs typeface="Times New Roman"/>
              </a:rPr>
              <a:t>giám</a:t>
            </a:r>
            <a:r>
              <a:rPr spc="-55">
                <a:latin typeface="Times New Roman"/>
                <a:cs typeface="Times New Roman"/>
              </a:rPr>
              <a:t> </a:t>
            </a:r>
            <a:r>
              <a:rPr spc="55">
                <a:latin typeface="Times New Roman"/>
                <a:cs typeface="Times New Roman"/>
              </a:rPr>
              <a:t>sát,</a:t>
            </a:r>
            <a:r>
              <a:rPr spc="-20">
                <a:latin typeface="Times New Roman"/>
                <a:cs typeface="Times New Roman"/>
              </a:rPr>
              <a:t> </a:t>
            </a:r>
            <a:r>
              <a:rPr spc="100">
                <a:latin typeface="Times New Roman"/>
                <a:cs typeface="Times New Roman"/>
              </a:rPr>
              <a:t>thống</a:t>
            </a:r>
            <a:r>
              <a:rPr spc="-10">
                <a:latin typeface="Times New Roman"/>
                <a:cs typeface="Times New Roman"/>
              </a:rPr>
              <a:t> </a:t>
            </a:r>
            <a:r>
              <a:rPr spc="45">
                <a:latin typeface="Times New Roman"/>
                <a:cs typeface="Times New Roman"/>
              </a:rPr>
              <a:t>kê</a:t>
            </a:r>
            <a:r>
              <a:rPr spc="-45">
                <a:latin typeface="Times New Roman"/>
                <a:cs typeface="Times New Roman"/>
              </a:rPr>
              <a:t> </a:t>
            </a:r>
            <a:r>
              <a:rPr spc="90">
                <a:latin typeface="Times New Roman"/>
                <a:cs typeface="Times New Roman"/>
              </a:rPr>
              <a:t>bộ</a:t>
            </a:r>
            <a:r>
              <a:rPr spc="-55">
                <a:latin typeface="Times New Roman"/>
                <a:cs typeface="Times New Roman"/>
              </a:rPr>
              <a:t> </a:t>
            </a:r>
            <a:r>
              <a:rPr spc="160">
                <a:latin typeface="Times New Roman"/>
                <a:cs typeface="Times New Roman"/>
              </a:rPr>
              <a:t>nhớ</a:t>
            </a:r>
            <a:r>
              <a:rPr spc="-50">
                <a:latin typeface="Times New Roman"/>
                <a:cs typeface="Times New Roman"/>
              </a:rPr>
              <a:t> </a:t>
            </a:r>
            <a:r>
              <a:rPr spc="65">
                <a:latin typeface="Times New Roman"/>
                <a:cs typeface="Times New Roman"/>
              </a:rPr>
              <a:t>ảo  </a:t>
            </a:r>
            <a:r>
              <a:rPr spc="30">
                <a:latin typeface="Times New Roman"/>
                <a:cs typeface="Times New Roman"/>
              </a:rPr>
              <a:t>#lsof</a:t>
            </a:r>
            <a:r>
              <a:rPr spc="445">
                <a:latin typeface="Times New Roman"/>
                <a:cs typeface="Times New Roman"/>
              </a:rPr>
              <a:t> </a:t>
            </a:r>
            <a:r>
              <a:rPr spc="45">
                <a:latin typeface="Times New Roman"/>
                <a:cs typeface="Times New Roman"/>
              </a:rPr>
              <a:t>-</a:t>
            </a:r>
            <a:r>
              <a:rPr spc="-10">
                <a:latin typeface="Times New Roman"/>
                <a:cs typeface="Times New Roman"/>
              </a:rPr>
              <a:t> </a:t>
            </a:r>
            <a:r>
              <a:rPr spc="40">
                <a:latin typeface="Times New Roman"/>
                <a:cs typeface="Times New Roman"/>
              </a:rPr>
              <a:t>Công</a:t>
            </a:r>
            <a:r>
              <a:rPr spc="-35">
                <a:latin typeface="Times New Roman"/>
                <a:cs typeface="Times New Roman"/>
              </a:rPr>
              <a:t> </a:t>
            </a:r>
            <a:r>
              <a:rPr spc="75">
                <a:latin typeface="Times New Roman"/>
                <a:cs typeface="Times New Roman"/>
              </a:rPr>
              <a:t>cụ</a:t>
            </a:r>
            <a:r>
              <a:rPr spc="-65">
                <a:latin typeface="Times New Roman"/>
                <a:cs typeface="Times New Roman"/>
              </a:rPr>
              <a:t> </a:t>
            </a:r>
            <a:r>
              <a:rPr spc="80">
                <a:latin typeface="Times New Roman"/>
                <a:cs typeface="Times New Roman"/>
              </a:rPr>
              <a:t>cho</a:t>
            </a:r>
            <a:r>
              <a:rPr spc="-70">
                <a:latin typeface="Times New Roman"/>
                <a:cs typeface="Times New Roman"/>
              </a:rPr>
              <a:t> </a:t>
            </a:r>
            <a:r>
              <a:rPr spc="75">
                <a:latin typeface="Times New Roman"/>
                <a:cs typeface="Times New Roman"/>
              </a:rPr>
              <a:t>biết</a:t>
            </a:r>
            <a:r>
              <a:rPr spc="-95">
                <a:latin typeface="Times New Roman"/>
                <a:cs typeface="Times New Roman"/>
              </a:rPr>
              <a:t> </a:t>
            </a:r>
            <a:r>
              <a:rPr spc="114">
                <a:latin typeface="Times New Roman"/>
                <a:cs typeface="Times New Roman"/>
              </a:rPr>
              <a:t>danh</a:t>
            </a:r>
            <a:r>
              <a:rPr spc="-55">
                <a:latin typeface="Times New Roman"/>
                <a:cs typeface="Times New Roman"/>
              </a:rPr>
              <a:t> </a:t>
            </a:r>
            <a:r>
              <a:rPr spc="65">
                <a:latin typeface="Times New Roman"/>
                <a:cs typeface="Times New Roman"/>
              </a:rPr>
              <a:t>sách</a:t>
            </a:r>
            <a:r>
              <a:rPr spc="-65">
                <a:latin typeface="Times New Roman"/>
                <a:cs typeface="Times New Roman"/>
              </a:rPr>
              <a:t> </a:t>
            </a:r>
            <a:r>
              <a:rPr spc="15">
                <a:latin typeface="Times New Roman"/>
                <a:cs typeface="Times New Roman"/>
              </a:rPr>
              <a:t>file</a:t>
            </a:r>
            <a:r>
              <a:rPr spc="-85">
                <a:latin typeface="Times New Roman"/>
                <a:cs typeface="Times New Roman"/>
              </a:rPr>
              <a:t> </a:t>
            </a:r>
            <a:r>
              <a:rPr spc="80">
                <a:latin typeface="Times New Roman"/>
                <a:cs typeface="Times New Roman"/>
              </a:rPr>
              <a:t>đang</a:t>
            </a:r>
            <a:r>
              <a:rPr>
                <a:latin typeface="Times New Roman"/>
                <a:cs typeface="Times New Roman"/>
              </a:rPr>
              <a:t> </a:t>
            </a:r>
            <a:r>
              <a:rPr spc="175">
                <a:latin typeface="Times New Roman"/>
                <a:cs typeface="Times New Roman"/>
              </a:rPr>
              <a:t>mở  </a:t>
            </a:r>
            <a:r>
              <a:rPr spc="75">
                <a:latin typeface="Times New Roman"/>
                <a:cs typeface="Times New Roman"/>
              </a:rPr>
              <a:t>#iotop</a:t>
            </a:r>
            <a:r>
              <a:rPr spc="-35">
                <a:latin typeface="Times New Roman"/>
                <a:cs typeface="Times New Roman"/>
              </a:rPr>
              <a:t> </a:t>
            </a:r>
            <a:r>
              <a:rPr>
                <a:latin typeface="Times New Roman"/>
                <a:cs typeface="Times New Roman"/>
              </a:rPr>
              <a:t>–</a:t>
            </a:r>
            <a:r>
              <a:rPr spc="-10">
                <a:latin typeface="Times New Roman"/>
                <a:cs typeface="Times New Roman"/>
              </a:rPr>
              <a:t> </a:t>
            </a:r>
            <a:r>
              <a:rPr spc="40">
                <a:latin typeface="Times New Roman"/>
                <a:cs typeface="Times New Roman"/>
              </a:rPr>
              <a:t>Công</a:t>
            </a:r>
            <a:r>
              <a:rPr spc="-35">
                <a:latin typeface="Times New Roman"/>
                <a:cs typeface="Times New Roman"/>
              </a:rPr>
              <a:t> </a:t>
            </a:r>
            <a:r>
              <a:rPr spc="75">
                <a:latin typeface="Times New Roman"/>
                <a:cs typeface="Times New Roman"/>
              </a:rPr>
              <a:t>cụ</a:t>
            </a:r>
            <a:r>
              <a:rPr spc="-75">
                <a:latin typeface="Times New Roman"/>
                <a:cs typeface="Times New Roman"/>
              </a:rPr>
              <a:t> </a:t>
            </a:r>
            <a:r>
              <a:rPr spc="55">
                <a:latin typeface="Times New Roman"/>
                <a:cs typeface="Times New Roman"/>
              </a:rPr>
              <a:t>giám</a:t>
            </a:r>
            <a:r>
              <a:rPr spc="-45">
                <a:latin typeface="Times New Roman"/>
                <a:cs typeface="Times New Roman"/>
              </a:rPr>
              <a:t> </a:t>
            </a:r>
            <a:r>
              <a:rPr spc="75">
                <a:latin typeface="Times New Roman"/>
                <a:cs typeface="Times New Roman"/>
              </a:rPr>
              <a:t>sát</a:t>
            </a:r>
            <a:r>
              <a:rPr spc="-55">
                <a:latin typeface="Times New Roman"/>
                <a:cs typeface="Times New Roman"/>
              </a:rPr>
              <a:t> </a:t>
            </a:r>
            <a:r>
              <a:rPr spc="125">
                <a:latin typeface="Times New Roman"/>
                <a:cs typeface="Times New Roman"/>
              </a:rPr>
              <a:t>I/O</a:t>
            </a:r>
            <a:r>
              <a:rPr spc="-40">
                <a:latin typeface="Times New Roman"/>
                <a:cs typeface="Times New Roman"/>
              </a:rPr>
              <a:t> </a:t>
            </a:r>
            <a:r>
              <a:rPr spc="70">
                <a:latin typeface="Times New Roman"/>
                <a:cs typeface="Times New Roman"/>
              </a:rPr>
              <a:t>ổ</a:t>
            </a:r>
            <a:r>
              <a:rPr spc="-95">
                <a:latin typeface="Times New Roman"/>
                <a:cs typeface="Times New Roman"/>
              </a:rPr>
              <a:t> </a:t>
            </a:r>
            <a:r>
              <a:rPr spc="90">
                <a:latin typeface="Times New Roman"/>
                <a:cs typeface="Times New Roman"/>
              </a:rPr>
              <a:t>cứng</a:t>
            </a:r>
            <a:endParaRPr>
              <a:latin typeface="Times New Roman"/>
              <a:cs typeface="Times New Roman"/>
            </a:endParaRPr>
          </a:p>
          <a:p>
            <a:pPr marL="12700">
              <a:spcBef>
                <a:spcPts val="430"/>
              </a:spcBef>
            </a:pPr>
            <a:r>
              <a:rPr spc="75">
                <a:latin typeface="Times New Roman"/>
                <a:cs typeface="Times New Roman"/>
              </a:rPr>
              <a:t>#iostat</a:t>
            </a:r>
            <a:r>
              <a:rPr spc="-50">
                <a:latin typeface="Times New Roman"/>
                <a:cs typeface="Times New Roman"/>
              </a:rPr>
              <a:t> </a:t>
            </a:r>
            <a:r>
              <a:rPr>
                <a:latin typeface="Times New Roman"/>
                <a:cs typeface="Times New Roman"/>
              </a:rPr>
              <a:t>–</a:t>
            </a:r>
            <a:r>
              <a:rPr spc="-10">
                <a:latin typeface="Times New Roman"/>
                <a:cs typeface="Times New Roman"/>
              </a:rPr>
              <a:t> </a:t>
            </a:r>
            <a:r>
              <a:rPr spc="40">
                <a:latin typeface="Times New Roman"/>
                <a:cs typeface="Times New Roman"/>
              </a:rPr>
              <a:t>Công</a:t>
            </a:r>
            <a:r>
              <a:rPr spc="-35">
                <a:latin typeface="Times New Roman"/>
                <a:cs typeface="Times New Roman"/>
              </a:rPr>
              <a:t> </a:t>
            </a:r>
            <a:r>
              <a:rPr spc="75">
                <a:latin typeface="Times New Roman"/>
                <a:cs typeface="Times New Roman"/>
              </a:rPr>
              <a:t>cụ</a:t>
            </a:r>
            <a:r>
              <a:rPr spc="-75">
                <a:latin typeface="Times New Roman"/>
                <a:cs typeface="Times New Roman"/>
              </a:rPr>
              <a:t> </a:t>
            </a:r>
            <a:r>
              <a:rPr spc="25">
                <a:latin typeface="Times New Roman"/>
                <a:cs typeface="Times New Roman"/>
              </a:rPr>
              <a:t>giá</a:t>
            </a:r>
            <a:r>
              <a:rPr spc="-70">
                <a:latin typeface="Times New Roman"/>
                <a:cs typeface="Times New Roman"/>
              </a:rPr>
              <a:t> </a:t>
            </a:r>
            <a:r>
              <a:rPr spc="75">
                <a:latin typeface="Times New Roman"/>
                <a:cs typeface="Times New Roman"/>
              </a:rPr>
              <a:t>sát</a:t>
            </a:r>
            <a:r>
              <a:rPr spc="-90">
                <a:latin typeface="Times New Roman"/>
                <a:cs typeface="Times New Roman"/>
              </a:rPr>
              <a:t> </a:t>
            </a:r>
            <a:r>
              <a:rPr spc="65">
                <a:latin typeface="Times New Roman"/>
                <a:cs typeface="Times New Roman"/>
              </a:rPr>
              <a:t>card</a:t>
            </a:r>
            <a:r>
              <a:rPr spc="-20">
                <a:latin typeface="Times New Roman"/>
                <a:cs typeface="Times New Roman"/>
              </a:rPr>
              <a:t> </a:t>
            </a:r>
            <a:r>
              <a:rPr spc="125">
                <a:latin typeface="Times New Roman"/>
                <a:cs typeface="Times New Roman"/>
              </a:rPr>
              <a:t>I/O</a:t>
            </a:r>
            <a:endParaRPr>
              <a:latin typeface="Times New Roman"/>
              <a:cs typeface="Times New Roman"/>
            </a:endParaRPr>
          </a:p>
          <a:p>
            <a:pPr marL="12700">
              <a:spcBef>
                <a:spcPts val="445"/>
              </a:spcBef>
            </a:pPr>
            <a:r>
              <a:rPr spc="20">
                <a:latin typeface="Times New Roman"/>
                <a:cs typeface="Times New Roman"/>
              </a:rPr>
              <a:t>#psacct/acct </a:t>
            </a:r>
            <a:r>
              <a:rPr>
                <a:latin typeface="Times New Roman"/>
                <a:cs typeface="Times New Roman"/>
              </a:rPr>
              <a:t>– Công cụ giám </a:t>
            </a:r>
            <a:r>
              <a:rPr spc="-5">
                <a:latin typeface="Times New Roman"/>
                <a:cs typeface="Times New Roman"/>
              </a:rPr>
              <a:t>sát </a:t>
            </a:r>
            <a:r>
              <a:rPr>
                <a:latin typeface="Times New Roman"/>
                <a:cs typeface="Times New Roman"/>
              </a:rPr>
              <a:t>hoạt động </a:t>
            </a:r>
            <a:r>
              <a:rPr spc="-5">
                <a:latin typeface="Times New Roman"/>
                <a:cs typeface="Times New Roman"/>
              </a:rPr>
              <a:t>người</a:t>
            </a:r>
            <a:r>
              <a:rPr spc="-80">
                <a:latin typeface="Times New Roman"/>
                <a:cs typeface="Times New Roman"/>
              </a:rPr>
              <a:t> </a:t>
            </a:r>
            <a:r>
              <a:rPr>
                <a:latin typeface="Times New Roman"/>
                <a:cs typeface="Times New Roman"/>
              </a:rPr>
              <a:t>dùng</a:t>
            </a:r>
          </a:p>
          <a:p>
            <a:pPr marL="12700">
              <a:spcBef>
                <a:spcPts val="420"/>
              </a:spcBef>
            </a:pPr>
            <a:r>
              <a:rPr spc="95">
                <a:latin typeface="Times New Roman"/>
                <a:cs typeface="Times New Roman"/>
              </a:rPr>
              <a:t>#top </a:t>
            </a:r>
            <a:r>
              <a:rPr spc="45">
                <a:latin typeface="Times New Roman"/>
                <a:cs typeface="Times New Roman"/>
              </a:rPr>
              <a:t>- </a:t>
            </a:r>
            <a:r>
              <a:rPr spc="40">
                <a:latin typeface="Times New Roman"/>
                <a:cs typeface="Times New Roman"/>
              </a:rPr>
              <a:t>Công </a:t>
            </a:r>
            <a:r>
              <a:rPr spc="75">
                <a:latin typeface="Times New Roman"/>
                <a:cs typeface="Times New Roman"/>
              </a:rPr>
              <a:t>cụ </a:t>
            </a:r>
            <a:r>
              <a:rPr spc="55">
                <a:latin typeface="Times New Roman"/>
                <a:cs typeface="Times New Roman"/>
              </a:rPr>
              <a:t>giám </a:t>
            </a:r>
            <a:r>
              <a:rPr spc="75">
                <a:latin typeface="Times New Roman"/>
                <a:cs typeface="Times New Roman"/>
              </a:rPr>
              <a:t>sát </a:t>
            </a:r>
            <a:r>
              <a:rPr spc="85">
                <a:latin typeface="Times New Roman"/>
                <a:cs typeface="Times New Roman"/>
              </a:rPr>
              <a:t>tiến</a:t>
            </a:r>
            <a:r>
              <a:rPr spc="-254">
                <a:latin typeface="Times New Roman"/>
                <a:cs typeface="Times New Roman"/>
              </a:rPr>
              <a:t> </a:t>
            </a:r>
            <a:r>
              <a:rPr spc="100">
                <a:latin typeface="Times New Roman"/>
                <a:cs typeface="Times New Roman"/>
              </a:rPr>
              <a:t>trình</a:t>
            </a:r>
            <a:endParaRPr>
              <a:latin typeface="Times New Roman"/>
              <a:cs typeface="Times New Roman"/>
            </a:endParaRPr>
          </a:p>
          <a:p>
            <a:pPr marL="12700">
              <a:spcBef>
                <a:spcPts val="430"/>
              </a:spcBef>
              <a:tabLst>
                <a:tab pos="765175" algn="l"/>
              </a:tabLst>
            </a:pPr>
            <a:r>
              <a:rPr spc="105">
                <a:latin typeface="Times New Roman"/>
                <a:cs typeface="Times New Roman"/>
              </a:rPr>
              <a:t>#htop	</a:t>
            </a:r>
            <a:r>
              <a:rPr spc="45">
                <a:latin typeface="Times New Roman"/>
                <a:cs typeface="Times New Roman"/>
              </a:rPr>
              <a:t>-</a:t>
            </a:r>
            <a:r>
              <a:rPr spc="445">
                <a:latin typeface="Times New Roman"/>
                <a:cs typeface="Times New Roman"/>
              </a:rPr>
              <a:t> </a:t>
            </a:r>
            <a:r>
              <a:rPr spc="40">
                <a:latin typeface="Times New Roman"/>
                <a:cs typeface="Times New Roman"/>
              </a:rPr>
              <a:t>Công</a:t>
            </a:r>
            <a:r>
              <a:rPr spc="-35">
                <a:latin typeface="Times New Roman"/>
                <a:cs typeface="Times New Roman"/>
              </a:rPr>
              <a:t> </a:t>
            </a:r>
            <a:r>
              <a:rPr spc="75">
                <a:latin typeface="Times New Roman"/>
                <a:cs typeface="Times New Roman"/>
              </a:rPr>
              <a:t>cụ</a:t>
            </a:r>
            <a:r>
              <a:rPr spc="-65">
                <a:latin typeface="Times New Roman"/>
                <a:cs typeface="Times New Roman"/>
              </a:rPr>
              <a:t> </a:t>
            </a:r>
            <a:r>
              <a:rPr spc="60">
                <a:latin typeface="Times New Roman"/>
                <a:cs typeface="Times New Roman"/>
              </a:rPr>
              <a:t>giám</a:t>
            </a:r>
            <a:r>
              <a:rPr spc="-60">
                <a:latin typeface="Times New Roman"/>
                <a:cs typeface="Times New Roman"/>
              </a:rPr>
              <a:t> </a:t>
            </a:r>
            <a:r>
              <a:rPr spc="75">
                <a:latin typeface="Times New Roman"/>
                <a:cs typeface="Times New Roman"/>
              </a:rPr>
              <a:t>sát</a:t>
            </a:r>
            <a:r>
              <a:rPr spc="-65">
                <a:latin typeface="Times New Roman"/>
                <a:cs typeface="Times New Roman"/>
              </a:rPr>
              <a:t> </a:t>
            </a:r>
            <a:r>
              <a:rPr spc="85">
                <a:latin typeface="Times New Roman"/>
                <a:cs typeface="Times New Roman"/>
              </a:rPr>
              <a:t>tiến</a:t>
            </a:r>
            <a:r>
              <a:rPr spc="-40">
                <a:latin typeface="Times New Roman"/>
                <a:cs typeface="Times New Roman"/>
              </a:rPr>
              <a:t> </a:t>
            </a:r>
            <a:r>
              <a:rPr spc="100">
                <a:latin typeface="Times New Roman"/>
                <a:cs typeface="Times New Roman"/>
              </a:rPr>
              <a:t>trình</a:t>
            </a:r>
            <a:r>
              <a:rPr spc="-85">
                <a:latin typeface="Times New Roman"/>
                <a:cs typeface="Times New Roman"/>
              </a:rPr>
              <a:t> </a:t>
            </a:r>
            <a:r>
              <a:rPr spc="55">
                <a:latin typeface="Times New Roman"/>
                <a:cs typeface="Times New Roman"/>
              </a:rPr>
              <a:t>chi</a:t>
            </a:r>
            <a:r>
              <a:rPr spc="-30">
                <a:latin typeface="Times New Roman"/>
                <a:cs typeface="Times New Roman"/>
              </a:rPr>
              <a:t> </a:t>
            </a:r>
            <a:r>
              <a:rPr spc="80">
                <a:latin typeface="Times New Roman"/>
                <a:cs typeface="Times New Roman"/>
              </a:rPr>
              <a:t>tiết</a:t>
            </a:r>
            <a:r>
              <a:rPr spc="-30">
                <a:latin typeface="Times New Roman"/>
                <a:cs typeface="Times New Roman"/>
              </a:rPr>
              <a:t> </a:t>
            </a:r>
            <a:r>
              <a:rPr spc="165">
                <a:latin typeface="Times New Roman"/>
                <a:cs typeface="Times New Roman"/>
              </a:rPr>
              <a:t>hơn</a:t>
            </a:r>
            <a:r>
              <a:rPr spc="-55">
                <a:latin typeface="Times New Roman"/>
                <a:cs typeface="Times New Roman"/>
              </a:rPr>
              <a:t> </a:t>
            </a:r>
            <a:r>
              <a:rPr spc="95">
                <a:latin typeface="Times New Roman"/>
                <a:cs typeface="Times New Roman"/>
              </a:rPr>
              <a:t>top</a:t>
            </a:r>
            <a:endParaRPr>
              <a:latin typeface="Times New Roman"/>
              <a:cs typeface="Times New Roman"/>
            </a:endParaRPr>
          </a:p>
          <a:p>
            <a:pPr marL="12700">
              <a:spcBef>
                <a:spcPts val="434"/>
              </a:spcBef>
            </a:pPr>
            <a:r>
              <a:rPr spc="100">
                <a:latin typeface="Times New Roman"/>
                <a:cs typeface="Times New Roman"/>
              </a:rPr>
              <a:t>#monit</a:t>
            </a:r>
            <a:r>
              <a:rPr spc="-30">
                <a:latin typeface="Times New Roman"/>
                <a:cs typeface="Times New Roman"/>
              </a:rPr>
              <a:t> </a:t>
            </a:r>
            <a:r>
              <a:rPr>
                <a:latin typeface="Times New Roman"/>
                <a:cs typeface="Times New Roman"/>
              </a:rPr>
              <a:t>–</a:t>
            </a:r>
            <a:r>
              <a:rPr spc="-10">
                <a:latin typeface="Times New Roman"/>
                <a:cs typeface="Times New Roman"/>
              </a:rPr>
              <a:t> </a:t>
            </a:r>
            <a:r>
              <a:rPr spc="40">
                <a:latin typeface="Times New Roman"/>
                <a:cs typeface="Times New Roman"/>
              </a:rPr>
              <a:t>Công</a:t>
            </a:r>
            <a:r>
              <a:rPr spc="-35">
                <a:latin typeface="Times New Roman"/>
                <a:cs typeface="Times New Roman"/>
              </a:rPr>
              <a:t> </a:t>
            </a:r>
            <a:r>
              <a:rPr spc="75">
                <a:latin typeface="Times New Roman"/>
                <a:cs typeface="Times New Roman"/>
              </a:rPr>
              <a:t>cụ</a:t>
            </a:r>
            <a:r>
              <a:rPr spc="-65">
                <a:latin typeface="Times New Roman"/>
                <a:cs typeface="Times New Roman"/>
              </a:rPr>
              <a:t> </a:t>
            </a:r>
            <a:r>
              <a:rPr spc="55">
                <a:latin typeface="Times New Roman"/>
                <a:cs typeface="Times New Roman"/>
              </a:rPr>
              <a:t>giám</a:t>
            </a:r>
            <a:r>
              <a:rPr spc="-55">
                <a:latin typeface="Times New Roman"/>
                <a:cs typeface="Times New Roman"/>
              </a:rPr>
              <a:t> </a:t>
            </a:r>
            <a:r>
              <a:rPr spc="75">
                <a:latin typeface="Times New Roman"/>
                <a:cs typeface="Times New Roman"/>
              </a:rPr>
              <a:t>sát</a:t>
            </a:r>
            <a:r>
              <a:rPr spc="-100">
                <a:latin typeface="Times New Roman"/>
                <a:cs typeface="Times New Roman"/>
              </a:rPr>
              <a:t> </a:t>
            </a:r>
            <a:r>
              <a:rPr spc="70">
                <a:latin typeface="Times New Roman"/>
                <a:cs typeface="Times New Roman"/>
              </a:rPr>
              <a:t>dịch</a:t>
            </a:r>
            <a:r>
              <a:rPr spc="-70">
                <a:latin typeface="Times New Roman"/>
                <a:cs typeface="Times New Roman"/>
              </a:rPr>
              <a:t> </a:t>
            </a:r>
            <a:r>
              <a:rPr spc="40">
                <a:latin typeface="Times New Roman"/>
                <a:cs typeface="Times New Roman"/>
              </a:rPr>
              <a:t>vụ</a:t>
            </a:r>
            <a:r>
              <a:rPr spc="-60">
                <a:latin typeface="Times New Roman"/>
                <a:cs typeface="Times New Roman"/>
              </a:rPr>
              <a:t> </a:t>
            </a:r>
            <a:r>
              <a:rPr spc="5">
                <a:latin typeface="Times New Roman"/>
                <a:cs typeface="Times New Roman"/>
              </a:rPr>
              <a:t>và</a:t>
            </a:r>
            <a:r>
              <a:rPr spc="-70">
                <a:latin typeface="Times New Roman"/>
                <a:cs typeface="Times New Roman"/>
              </a:rPr>
              <a:t> </a:t>
            </a:r>
            <a:r>
              <a:rPr spc="85">
                <a:latin typeface="Times New Roman"/>
                <a:cs typeface="Times New Roman"/>
              </a:rPr>
              <a:t>tiến</a:t>
            </a:r>
            <a:r>
              <a:rPr spc="-40">
                <a:latin typeface="Times New Roman"/>
                <a:cs typeface="Times New Roman"/>
              </a:rPr>
              <a:t> </a:t>
            </a:r>
            <a:r>
              <a:rPr spc="100">
                <a:latin typeface="Times New Roman"/>
                <a:cs typeface="Times New Roman"/>
              </a:rPr>
              <a:t>trình</a:t>
            </a:r>
            <a:r>
              <a:rPr spc="-25">
                <a:latin typeface="Times New Roman"/>
                <a:cs typeface="Times New Roman"/>
              </a:rPr>
              <a:t> </a:t>
            </a:r>
            <a:r>
              <a:rPr spc="25">
                <a:latin typeface="Times New Roman"/>
                <a:cs typeface="Times New Roman"/>
              </a:rPr>
              <a:t>Linux</a:t>
            </a:r>
            <a:r>
              <a:rPr spc="-35">
                <a:latin typeface="Times New Roman"/>
                <a:cs typeface="Times New Roman"/>
              </a:rPr>
              <a:t> </a:t>
            </a:r>
            <a:r>
              <a:rPr spc="105" err="1">
                <a:latin typeface="Times New Roman"/>
                <a:cs typeface="Times New Roman"/>
              </a:rPr>
              <a:t>trên</a:t>
            </a:r>
            <a:r>
              <a:rPr spc="-70">
                <a:latin typeface="Times New Roman"/>
                <a:cs typeface="Times New Roman"/>
              </a:rPr>
              <a:t> </a:t>
            </a:r>
            <a:r>
              <a:rPr spc="55">
                <a:latin typeface="Times New Roman"/>
                <a:cs typeface="Times New Roman"/>
              </a:rPr>
              <a:t>Web</a:t>
            </a:r>
            <a:endParaRPr sz="2350">
              <a:latin typeface="Times New Roman"/>
              <a:cs typeface="Times New Roman"/>
            </a:endParaRPr>
          </a:p>
          <a:p>
            <a:pPr marL="12700">
              <a:spcBef>
                <a:spcPts val="5"/>
              </a:spcBef>
            </a:pPr>
            <a:r>
              <a:rPr sz="1600" u="sng" spc="6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https://securitydaily.net/20-cong-cu-command-line-giam-sat-hieu-suat-he-thong-linux/</a:t>
            </a:r>
            <a:endParaRPr sz="16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56948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71990" y="1073084"/>
            <a:ext cx="8519809" cy="53858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54557" y="304800"/>
            <a:ext cx="7714737" cy="690574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spcBef>
                <a:spcPts val="105"/>
              </a:spcBef>
            </a:pPr>
            <a:r>
              <a:rPr b="0">
                <a:latin typeface="Arial"/>
                <a:cs typeface="Arial"/>
              </a:rPr>
              <a:t>#nmon – Giám sát hệ</a:t>
            </a:r>
            <a:r>
              <a:rPr spc="-135">
                <a:latin typeface="Arial"/>
                <a:cs typeface="Arial"/>
              </a:rPr>
              <a:t> </a:t>
            </a:r>
            <a:r>
              <a:rPr b="0">
                <a:latin typeface="Arial"/>
                <a:cs typeface="Arial"/>
              </a:rPr>
              <a:t>thống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1" i="0" kern="1200">
                <a:solidFill>
                  <a:srgbClr val="045C75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430"/>
              </a:lnSpc>
            </a:pPr>
            <a:fld id="{81D60167-4931-47E6-BA6A-407CBD079E47}" type="slidenum">
              <a:rPr lang="en-US" smtClean="0"/>
              <a:pPr marL="38100">
                <a:lnSpc>
                  <a:spcPts val="1430"/>
                </a:lnSpc>
              </a:pPr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877907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09735" y="914400"/>
            <a:ext cx="8370651" cy="523023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145541" y="563502"/>
            <a:ext cx="52444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>
                <a:latin typeface="Arial"/>
                <a:cs typeface="Arial"/>
              </a:rPr>
              <a:t>monitorix – </a:t>
            </a:r>
            <a:r>
              <a:rPr b="1" spc="-5">
                <a:latin typeface="Arial"/>
                <a:cs typeface="Arial"/>
              </a:rPr>
              <a:t>Công cụ </a:t>
            </a:r>
            <a:r>
              <a:rPr b="1">
                <a:latin typeface="Arial"/>
                <a:cs typeface="Arial"/>
              </a:rPr>
              <a:t>giám </a:t>
            </a:r>
            <a:r>
              <a:rPr b="1" spc="-5">
                <a:latin typeface="Arial"/>
                <a:cs typeface="Arial"/>
              </a:rPr>
              <a:t>sát mạng </a:t>
            </a:r>
            <a:r>
              <a:rPr b="1" spc="-25">
                <a:latin typeface="Arial"/>
                <a:cs typeface="Arial"/>
              </a:rPr>
              <a:t>và </a:t>
            </a:r>
            <a:r>
              <a:rPr b="1">
                <a:latin typeface="Arial"/>
                <a:cs typeface="Arial"/>
              </a:rPr>
              <a:t>hệ</a:t>
            </a:r>
            <a:r>
              <a:rPr b="1" spc="-20">
                <a:latin typeface="Arial"/>
                <a:cs typeface="Arial"/>
              </a:rPr>
              <a:t> </a:t>
            </a:r>
            <a:r>
              <a:rPr b="1">
                <a:latin typeface="Arial"/>
                <a:cs typeface="Arial"/>
              </a:rPr>
              <a:t>thống</a:t>
            </a:r>
            <a:endParaRPr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1" i="0" kern="1200">
                <a:solidFill>
                  <a:srgbClr val="045C75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430"/>
              </a:lnSpc>
            </a:pPr>
            <a:fld id="{81D60167-4931-47E6-BA6A-407CBD079E47}" type="slidenum">
              <a:rPr lang="en-US" dirty="0" smtClean="0"/>
              <a:pPr marL="38100">
                <a:lnSpc>
                  <a:spcPts val="1430"/>
                </a:lnSpc>
              </a:pPr>
              <a:t>8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233277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48263" y="548974"/>
            <a:ext cx="6029960" cy="544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5">
                <a:latin typeface="Arial"/>
                <a:cs typeface="Arial"/>
              </a:rPr>
              <a:t># cockpit </a:t>
            </a:r>
            <a:r>
              <a:rPr b="1">
                <a:latin typeface="Arial"/>
                <a:cs typeface="Arial"/>
              </a:rPr>
              <a:t>– </a:t>
            </a:r>
            <a:r>
              <a:rPr b="1" spc="-5">
                <a:latin typeface="Arial"/>
                <a:cs typeface="Arial"/>
              </a:rPr>
              <a:t>Công cụ </a:t>
            </a:r>
            <a:r>
              <a:rPr b="1">
                <a:latin typeface="Arial"/>
                <a:cs typeface="Arial"/>
              </a:rPr>
              <a:t>giám </a:t>
            </a:r>
            <a:r>
              <a:rPr b="1" spc="-5">
                <a:latin typeface="Arial"/>
                <a:cs typeface="Arial"/>
              </a:rPr>
              <a:t>sát mạng </a:t>
            </a:r>
            <a:r>
              <a:rPr b="1" spc="-25">
                <a:latin typeface="Arial"/>
                <a:cs typeface="Arial"/>
              </a:rPr>
              <a:t>và </a:t>
            </a:r>
            <a:r>
              <a:rPr b="1">
                <a:latin typeface="Arial"/>
                <a:cs typeface="Arial"/>
              </a:rPr>
              <a:t>hệ thống</a:t>
            </a:r>
            <a:r>
              <a:rPr b="1" spc="15">
                <a:latin typeface="Arial"/>
                <a:cs typeface="Arial"/>
              </a:rPr>
              <a:t> </a:t>
            </a:r>
            <a:r>
              <a:rPr b="1" spc="-5">
                <a:latin typeface="Arial"/>
                <a:cs typeface="Arial"/>
              </a:rPr>
              <a:t>Centos</a:t>
            </a:r>
            <a:endParaRPr>
              <a:latin typeface="Arial"/>
              <a:cs typeface="Arial"/>
            </a:endParaRPr>
          </a:p>
          <a:p>
            <a:pPr marL="12700">
              <a:spcBef>
                <a:spcPts val="5"/>
              </a:spcBef>
            </a:pPr>
            <a:r>
              <a:rPr sz="1600" spc="-5">
                <a:latin typeface="Arial"/>
                <a:cs typeface="Arial"/>
              </a:rPr>
              <a:t>(Sử dụng trình </a:t>
            </a:r>
            <a:r>
              <a:rPr sz="1600" spc="-10">
                <a:latin typeface="Arial"/>
                <a:cs typeface="Arial"/>
              </a:rPr>
              <a:t>duyệt</a:t>
            </a:r>
            <a:r>
              <a:rPr sz="1600" spc="70">
                <a:latin typeface="Arial"/>
                <a:cs typeface="Arial"/>
              </a:rPr>
              <a:t> </a:t>
            </a:r>
            <a:r>
              <a:rPr sz="1600" spc="-10">
                <a:latin typeface="Arial"/>
                <a:cs typeface="Arial"/>
              </a:rPr>
              <a:t>web)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570051" y="1001948"/>
            <a:ext cx="7189908" cy="52205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1" i="0" kern="1200">
                <a:solidFill>
                  <a:srgbClr val="045C75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430"/>
              </a:lnSpc>
            </a:pPr>
            <a:fld id="{81D60167-4931-47E6-BA6A-407CBD079E47}" type="slidenum">
              <a:rPr lang="en-US" smtClean="0"/>
              <a:pPr marL="38100">
                <a:lnSpc>
                  <a:spcPts val="1430"/>
                </a:lnSpc>
              </a:pPr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9170108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4B0F229A9F1A14D9F21283237E529B9" ma:contentTypeVersion="7" ma:contentTypeDescription="Create a new document." ma:contentTypeScope="" ma:versionID="60013da3c506a85e715e81f4b6a7ecbd">
  <xsd:schema xmlns:xsd="http://www.w3.org/2001/XMLSchema" xmlns:xs="http://www.w3.org/2001/XMLSchema" xmlns:p="http://schemas.microsoft.com/office/2006/metadata/properties" xmlns:ns2="34c0c3d1-00da-479e-b97b-046fc088f71b" xmlns:ns3="ae3f6bc4-5225-415d-abd2-4206f31c7ebf" targetNamespace="http://schemas.microsoft.com/office/2006/metadata/properties" ma:root="true" ma:fieldsID="0ed9160997417d52aaf0a72f1eb0a9e8" ns2:_="" ns3:_="">
    <xsd:import namespace="34c0c3d1-00da-479e-b97b-046fc088f71b"/>
    <xsd:import namespace="ae3f6bc4-5225-415d-abd2-4206f31c7eb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c0c3d1-00da-479e-b97b-046fc088f71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e3f6bc4-5225-415d-abd2-4206f31c7ebf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D897F0D-5FE7-4477-B7EF-B8A38ADBA73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36FB19E-03EC-4DF6-A3DC-807614E3C693}">
  <ds:schemaRefs>
    <ds:schemaRef ds:uri="34c0c3d1-00da-479e-b97b-046fc088f71b"/>
    <ds:schemaRef ds:uri="ae3f6bc4-5225-415d-abd2-4206f31c7ebf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D8EA8D9B-9904-4DBE-B084-8F5CE91D3FBD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34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Droplet</vt:lpstr>
      <vt:lpstr>CHương 6: Cấu hình hệ thống</vt:lpstr>
      <vt:lpstr>Mục tiêu</vt:lpstr>
      <vt:lpstr>PowerPoint Presentation</vt:lpstr>
      <vt:lpstr>Kiểm tra cấu hình hệ thống cục bộ</vt:lpstr>
      <vt:lpstr>Tiến trình nào đang chiếm dụng CPU:</vt:lpstr>
      <vt:lpstr>Công cụ giám sát hiệu năng hệ thống linux</vt:lpstr>
      <vt:lpstr>#nmon – Giám sát hệ thống</vt:lpstr>
      <vt:lpstr>PowerPoint Presentation</vt:lpstr>
      <vt:lpstr>PowerPoint Presentation</vt:lpstr>
      <vt:lpstr>2: Kiểm tra kết nối mạng trên Linux</vt:lpstr>
      <vt:lpstr>Thiết lập một mạng qua Cáp</vt:lpstr>
      <vt:lpstr>Thiết lập một mạng qua WiFi</vt:lpstr>
      <vt:lpstr>Kiểm tra và thiết lập IP Address Bằng câu lệnh</vt:lpstr>
      <vt:lpstr>Kiểm tra và thiết lập IP Address File source</vt:lpstr>
      <vt:lpstr>Kiểm tra và thiết lập IP Address File source</vt:lpstr>
      <vt:lpstr>Kiểm tra và thiết lập IP Address File source</vt:lpstr>
      <vt:lpstr>Kiểm tra và thiết lập IP Address File source</vt:lpstr>
      <vt:lpstr>PowerPoint Presentation</vt:lpstr>
      <vt:lpstr>PowerPoint Presentation</vt:lpstr>
      <vt:lpstr>Kiểm tra và thiết lập IP Address-Bằng Đồ họa</vt:lpstr>
      <vt:lpstr>Kiểm tra và thiết lập IP Address-Bằng Đồ họa</vt:lpstr>
      <vt:lpstr>Các dịch vụ mạng cục bộ cơ bản</vt:lpstr>
      <vt:lpstr>PowerPoint Presentation</vt:lpstr>
      <vt:lpstr>PowerPoint Presentation</vt:lpstr>
      <vt:lpstr>Dịch vụ Linux samba (#smb)</vt:lpstr>
      <vt:lpstr>Mô tả cấu hình samba trên giao diện đồ họa</vt:lpstr>
      <vt:lpstr>PowerPoint Presentation</vt:lpstr>
      <vt:lpstr>PowerPoint Presentation</vt:lpstr>
      <vt:lpstr>Công cụ Firewall Linux  Kerio Firewall (Linux)  FirewallD (Centos)  IPtables (Linux) UFW (Ubuntu Firewall)  Suricata Snort</vt:lpstr>
      <vt:lpstr>6.6 Quản trị hệ thống từ xa webmin</vt:lpstr>
      <vt:lpstr>Cài đặt công cụ webmin</vt:lpstr>
      <vt:lpstr> Giao diện quan trị webmin (1)</vt:lpstr>
      <vt:lpstr>Giao diện quan trị webmin (2)</vt:lpstr>
      <vt:lpstr>Cockpit – quản trị giám sát máy chủ Centos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CHương 6: Cấu hình hệ thống</dc:title>
  <dc:creator>Microsoft Office User</dc:creator>
  <cp:revision>5</cp:revision>
  <dcterms:created xsi:type="dcterms:W3CDTF">2022-02-14T03:01:54Z</dcterms:created>
  <dcterms:modified xsi:type="dcterms:W3CDTF">2022-04-07T05:28:42Z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0x010100E4B0F229A9F1A14D9F21283237E529B9</vt:lpwstr>
  </property>
</Properties>
</file>