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B03B21-BF94-4EBF-91C4-441F0871143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043D350-7537-40A5-A28D-EFFC21A64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C955C9E6-D59B-45A5-95DA-71D1E75B9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D639342-92D1-4B8B-8C43-CDA45547D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4BF0E35-2F65-4BC7-9BA1-8DD4B5711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E020032-2BDE-4BBC-B130-B4A12FFDE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625EBAE-5DE8-487C-A446-3ADF1F56E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8D29BE2-BBC9-47CF-B6AE-F43D5F851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8ACAEB5-A5F3-4844-865C-2E793781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B5FA5CA-CBF2-4B3F-815D-B42E97BC15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80D5A75-C73A-4A5F-9111-49F11C5F11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D773503-CA86-4440-862B-DE3ED9BD9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48CFA13-92A5-473D-988C-64EE0A60D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4E5D47-EF71-41E8-A20C-74906D20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8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CA52C1-72A7-45C8-8929-D7E468A0B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F6B0DF3-4F0A-43B0-93DB-1AA96374D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B952420-090A-4121-A87B-4FD0BD2E2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A69DF-BA7B-4E7A-8528-52B65D2A8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BADF75D-DD2E-4CA1-91A2-9BC43987F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5068AB-BDFB-4032-8EB9-68DB7B4E7F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2AC6982-B51D-4B3C-9E49-36E342538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36AC-E124-44DC-A804-FEAD159E5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6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1F63ED7-E9A0-4DDC-9AE8-78E9D993D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8F5009-F2DD-4138-A16C-468344FBE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4AA2EAB-6DEF-4649-9677-C858D93D3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DE287-D0BD-4689-A9FE-B1DCAE23E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3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5D3236-1D26-4A0E-A8CE-7B5D06DAB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0BEE08-0F71-4617-81E6-EE6BEEFC7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25587E-B39B-40D2-B15A-D08552641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4A57A-C4B2-44EF-8DDC-F48A1A787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1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DBCD50-2D10-424C-B19A-422EE06BF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8616B45-BB70-4CEB-B505-F188A86FE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CD6A080-851E-4F59-8F14-606E72D0F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A14E9-DA37-4105-9DD7-E8E868266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4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E9C2846-11CE-422C-B308-5A10D1E91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294FE05-F822-48DE-9FA7-B07911F66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E9BCE90-B97A-4E4F-BAFB-093E4786C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7605E-C98A-4EF4-B8BB-26894BC39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7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56F9D34-5575-4A6F-B698-51BF741DA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319B4A5-CCBB-49FD-AE6C-6C8E1A4D40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AA05E5-4F41-4ACC-9910-A6AB97A8F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7980C-FDE5-4DE3-A8CB-6EBEDDC77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F849252-AA39-48D7-A06E-94CC307B6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436E016-3DCD-4677-A140-570A413B7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A7A261D-B12C-44EC-B0FD-FAE5A2E7F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A4B80-BF1F-4100-B791-6823E1658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4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D8ACD17-B0D7-41EF-B28E-1C934DB17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372B359-764D-488A-9954-00BB3F881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DD8EE-3FE1-41B0-9EEE-F27FC8709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34755-E387-49B8-A6C9-B4795DCBD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4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D6234E2-A90F-4F11-BA1A-F46924514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96A8C7-0E87-4AFE-AFEF-7FF0E8965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F837896-B3F1-40E1-9548-CCDC26BBC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8ECA3-6342-4A7A-B3BD-CB2CBCD35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7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431EC4-A5DB-48F7-A847-1F4517579E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A63E18-FDC9-448E-A580-DA558F64A7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C6B023-2883-49D0-8896-8639931F07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380223-24D3-421E-B0FF-A314720B15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A74AD8-FBCA-445B-B3F8-A2E49B825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18E7E45-9F4C-49AE-871A-0FE49DD907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EB520BC-4B96-4D92-9AFC-37A47C4477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6718422-023D-4A97-A9EA-C517577D5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9E33A82-155F-4049-BD51-180EE13F3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DA3EDADA-E953-4CC3-A2F3-0354185601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6942C6A8-F380-4AC4-9AE2-B8D4969E0D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23B53A3F-4ED2-4C07-B8C0-68D33FD649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396838E-0AD9-4B50-AB69-95C13A0A712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8" name="Object 16">
            <a:extLst>
              <a:ext uri="{FF2B5EF4-FFF2-40B4-BE49-F238E27FC236}">
                <a16:creationId xmlns:a16="http://schemas.microsoft.com/office/drawing/2014/main" id="{FA39546D-05CA-45BE-B97D-18A6EE7EA42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467600" y="228600"/>
          <a:ext cx="1485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14" imgW="1638529" imgH="1486107" progId="Paint.Picture">
                  <p:embed/>
                </p:oleObj>
              </mc:Choice>
              <mc:Fallback>
                <p:oleObj name="Bitmap Image" r:id="rId14" imgW="1638529" imgH="148610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8600"/>
                        <a:ext cx="1485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4CCF36F-5370-4CF2-9D5E-23B13A10CB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Bài giảng</a:t>
            </a:r>
            <a:r>
              <a:rPr lang="en-US" altLang="en-US">
                <a:latin typeface="Times New Roman" panose="02020603050405020304" pitchFamily="18" charset="0"/>
              </a:rPr>
              <a:t>: Nguyên Lý Hệ Điều Hành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00B5D86-6074-4077-BE2E-CC23297A8F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Giảng viên: Lê Đức Thuận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Sđt: 0973356627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Mail: leducthuan255@gmail.com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B4FC87-CCA1-4F54-B474-A3C0DBD6C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Giới thiệu môn học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59E2AE-1E87-4795-9A54-49E666193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</a:rPr>
              <a:t>Mục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đích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</a:rPr>
              <a:t>Hiểu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cấu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trúc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nguyên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điều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hành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thuật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toán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phổ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biến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cài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đặt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chức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</a:rPr>
              <a:t> HĐH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Áp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dụng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thuật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toán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giải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quyết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toán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thực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tế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</a:rPr>
              <a:t>Viết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chương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mô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phỏng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hoạt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</a:rPr>
              <a:t> HĐH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Ngôn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ngữ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sử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dụng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tuỳ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chọn</a:t>
            </a:r>
            <a:r>
              <a:rPr lang="en-US" altLang="en-US" sz="2000" dirty="0">
                <a:latin typeface="Times New Roman" panose="02020603050405020304" pitchFamily="18" charset="0"/>
              </a:rPr>
              <a:t>: C, C++, VB,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.Net</a:t>
            </a:r>
            <a:r>
              <a:rPr lang="en-US" altLang="en-US" sz="2000" dirty="0">
                <a:latin typeface="Times New Roman" panose="02020603050405020304" pitchFamily="18" charset="0"/>
              </a:rPr>
              <a:t>, Pascal…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theo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nhóm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348ECF-B5B0-42A1-9BD6-2858646F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</a:rPr>
              <a:t>Hình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thức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học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thi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19AA4A-910D-42F2-845C-3C4A2462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2597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</a:rPr>
              <a:t>Đi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đầy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đủ</a:t>
            </a:r>
            <a:r>
              <a:rPr lang="en-US" altLang="en-US" sz="2400" dirty="0">
                <a:latin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phép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nghỉ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tối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đa</a:t>
            </a:r>
            <a:r>
              <a:rPr lang="en-US" altLang="en-US" sz="2400" dirty="0">
                <a:latin typeface="Times New Roman" panose="02020603050405020304" pitchFamily="18" charset="0"/>
              </a:rPr>
              <a:t> 25%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buổi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điểm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danh</a:t>
            </a:r>
            <a:r>
              <a:rPr lang="en-US" altLang="en-US" sz="2400" dirty="0">
                <a:latin typeface="Times New Roman" panose="02020603050405020304" pitchFamily="18" charset="0"/>
              </a:rPr>
              <a:t> =&gt;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nghỉ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tối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đa</a:t>
            </a:r>
            <a:r>
              <a:rPr lang="en-US" altLang="en-US" sz="2400" dirty="0">
                <a:latin typeface="Times New Roman" panose="02020603050405020304" pitchFamily="18" charset="0"/>
              </a:rPr>
              <a:t> 3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buổi</a:t>
            </a:r>
            <a:r>
              <a:rPr lang="en-US" altLang="en-US" sz="2400" dirty="0">
                <a:latin typeface="Times New Roman" panose="02020603050405020304" pitchFamily="18" charset="0"/>
              </a:rPr>
              <a:t> (</a:t>
            </a:r>
            <a:r>
              <a:rPr lang="en-US" altLang="en-US" sz="24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</a:rPr>
              <a:t> 12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buổi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lớp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giữ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trật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tự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việc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riêng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lớp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phép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ngủ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hoặc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nằm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xuống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bàn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Khi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cần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đi</a:t>
            </a:r>
            <a:r>
              <a:rPr lang="en-US" altLang="en-US" sz="2400" dirty="0">
                <a:latin typeface="Times New Roman" panose="02020603050405020304" pitchFamily="18" charset="0"/>
              </a:rPr>
              <a:t> ra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ngoài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hoặc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vào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lớp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nhẹ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nhàng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đi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cần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xin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phép</a:t>
            </a:r>
            <a:r>
              <a:rPr lang="en-US" altLang="en-US" sz="2400" dirty="0">
                <a:latin typeface="Times New Roman" panose="02020603050405020304" pitchFamily="18" charset="0"/>
              </a:rPr>
              <a:t> =&gt;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gây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ngắt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quãng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quá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thầy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giảng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</a:rPr>
              <a:t>Giữa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kỳ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thi</a:t>
            </a:r>
            <a:r>
              <a:rPr lang="en-US" altLang="en-US" sz="2000" dirty="0">
                <a:latin typeface="Times New Roman" panose="02020603050405020304" pitchFamily="18" charset="0"/>
              </a:rPr>
              <a:t> online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mỗi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cuối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buổi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học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chuẩn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bị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máy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tính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hoặc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điện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thoại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kết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nối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mạng</a:t>
            </a:r>
            <a:r>
              <a:rPr lang="en-US" altLang="en-US" sz="2000" dirty="0">
                <a:latin typeface="Times New Roman" panose="02020603050405020304" pitchFamily="18" charset="0"/>
              </a:rPr>
              <a:t>) =&gt;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điểm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trung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bình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tổng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thầy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đăng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giữa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kỳ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err="1">
                <a:latin typeface="Times New Roman" panose="02020603050405020304" pitchFamily="18" charset="0"/>
              </a:rPr>
              <a:t>Quá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trình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làm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trên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lớp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cộng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điểm</a:t>
            </a:r>
            <a:r>
              <a:rPr lang="en-US" altLang="en-US" sz="2000" dirty="0">
                <a:latin typeface="Times New Roman" panose="02020603050405020304" pitchFamily="18" charset="0"/>
              </a:rPr>
              <a:t> GK.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</a:rPr>
              <a:t>Cuối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kỳ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trắc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nghiệm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tại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phòng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thi</a:t>
            </a:r>
            <a:r>
              <a:rPr lang="en-US" altLang="en-US" sz="2400" dirty="0">
                <a:latin typeface="Times New Roman" panose="02020603050405020304" pitchFamily="18" charset="0"/>
              </a:rPr>
              <a:t> TA3.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7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348ECF-B5B0-42A1-9BD6-2858646F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Nội dung môn học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19AA4A-910D-42F2-845C-3C4A2462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1</a:t>
            </a:r>
            <a:r>
              <a:rPr lang="en-US" altLang="en-US" sz="2400">
                <a:latin typeface="Times New Roman" panose="02020603050405020304" pitchFamily="18" charset="0"/>
              </a:rPr>
              <a:t>: OS overvew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2</a:t>
            </a:r>
            <a:r>
              <a:rPr lang="en-US" altLang="en-US" sz="2400">
                <a:latin typeface="Times New Roman" panose="02020603050405020304" pitchFamily="18" charset="0"/>
              </a:rPr>
              <a:t>: Process &amp;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3</a:t>
            </a:r>
            <a:r>
              <a:rPr lang="en-US" altLang="en-US" sz="2400">
                <a:latin typeface="Times New Roman" panose="02020603050405020304" pitchFamily="18" charset="0"/>
              </a:rPr>
              <a:t>: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4</a:t>
            </a:r>
            <a:r>
              <a:rPr lang="en-US" altLang="en-US" sz="2400">
                <a:latin typeface="Times New Roman" panose="02020603050405020304" pitchFamily="18" charset="0"/>
              </a:rPr>
              <a:t>: Process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5</a:t>
            </a:r>
            <a:r>
              <a:rPr lang="en-US" altLang="en-US" sz="2400">
                <a:latin typeface="Times New Roman" panose="02020603050405020304" pitchFamily="18" charset="0"/>
              </a:rPr>
              <a:t>: DeadLock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6</a:t>
            </a:r>
            <a:r>
              <a:rPr lang="en-US" altLang="en-US" sz="2400">
                <a:latin typeface="Times New Roman" panose="02020603050405020304" pitchFamily="18" charset="0"/>
              </a:rPr>
              <a:t>: Memmory Manage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7</a:t>
            </a:r>
            <a:r>
              <a:rPr lang="en-US" altLang="en-US" sz="2400">
                <a:latin typeface="Times New Roman" panose="02020603050405020304" pitchFamily="18" charset="0"/>
              </a:rPr>
              <a:t>: File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8</a:t>
            </a:r>
            <a:r>
              <a:rPr lang="en-US" altLang="en-US" sz="2400">
                <a:latin typeface="Times New Roman" panose="02020603050405020304" pitchFamily="18" charset="0"/>
              </a:rPr>
              <a:t>: I/O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9</a:t>
            </a:r>
            <a:r>
              <a:rPr lang="en-US" altLang="en-US" sz="2400">
                <a:latin typeface="Times New Roman" panose="02020603050405020304" pitchFamily="18" charset="0"/>
              </a:rPr>
              <a:t>: MassStorageManage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Chaper 10</a:t>
            </a:r>
            <a:r>
              <a:rPr lang="en-US" altLang="en-US" sz="2400">
                <a:latin typeface="Times New Roman" panose="02020603050405020304" pitchFamily="18" charset="0"/>
              </a:rPr>
              <a:t>: Protection &amp;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A5047A-4C24-4A67-A5F5-D5380D297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2DEF39-06E3-452D-9A5B-C6794BABA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Books: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[1] Silberschatz et al, “</a:t>
            </a:r>
            <a:r>
              <a:rPr lang="en-US" altLang="en-US" sz="2000" b="1" i="1">
                <a:latin typeface="Times New Roman" panose="02020603050405020304" pitchFamily="18" charset="0"/>
              </a:rPr>
              <a:t>Operating System Concepts</a:t>
            </a:r>
            <a:r>
              <a:rPr lang="en-US" altLang="en-US" sz="2000">
                <a:latin typeface="Times New Roman" panose="02020603050405020304" pitchFamily="18" charset="0"/>
              </a:rPr>
              <a:t>”, 6</a:t>
            </a:r>
            <a:r>
              <a:rPr lang="en-US" altLang="en-US" sz="2000" baseline="30000">
                <a:latin typeface="Times New Roman" panose="02020603050405020304" pitchFamily="18" charset="0"/>
              </a:rPr>
              <a:t>th</a:t>
            </a:r>
            <a:r>
              <a:rPr lang="en-US" altLang="en-US" sz="2000">
                <a:latin typeface="Times New Roman" panose="02020603050405020304" pitchFamily="18" charset="0"/>
              </a:rPr>
              <a:t>Ed, 2004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[2] Siberschatz, Galvil and Gagne </a:t>
            </a:r>
            <a:r>
              <a:rPr lang="en-US" altLang="en-US" sz="2000" i="1">
                <a:latin typeface="Times New Roman" panose="02020603050405020304" pitchFamily="18" charset="0"/>
              </a:rPr>
              <a:t>“Operating System Concepts With Java”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[3] A. Tanenbaum, “</a:t>
            </a:r>
            <a:r>
              <a:rPr lang="en-US" altLang="en-US" sz="2000" i="1">
                <a:latin typeface="Times New Roman" panose="02020603050405020304" pitchFamily="18" charset="0"/>
              </a:rPr>
              <a:t>Modern Operating System</a:t>
            </a:r>
            <a:r>
              <a:rPr lang="en-US" altLang="en-US" sz="2000">
                <a:latin typeface="Times New Roman" panose="02020603050405020304" pitchFamily="18" charset="0"/>
              </a:rPr>
              <a:t>”, Prentice Hall, 2001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[4] Hà Quang Thụy-ĐHCN, “</a:t>
            </a:r>
            <a:r>
              <a:rPr lang="en-US" altLang="en-US" sz="2000" i="1">
                <a:latin typeface="Times New Roman" panose="02020603050405020304" pitchFamily="18" charset="0"/>
              </a:rPr>
              <a:t>Nguyên lý hệ điều hành”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[5] Nguyễn Phú Trường-ĐH Cần Thơ, “</a:t>
            </a:r>
            <a:r>
              <a:rPr lang="en-US" altLang="en-US" sz="2400" i="1">
                <a:latin typeface="Times New Roman" panose="02020603050405020304" pitchFamily="18" charset="0"/>
              </a:rPr>
              <a:t>Bài giảng     OS”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Website: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http://www.williamstallings.com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http://www.nondot.org/sabre/os/articles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61B0F759-FD94-4A75-AEF4-76D8E0386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28600"/>
          <a:ext cx="1638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Bitmap Image" r:id="rId3" imgW="1638529" imgH="1486107" progId="Paint.Picture">
                  <p:embed/>
                </p:oleObj>
              </mc:Choice>
              <mc:Fallback>
                <p:oleObj name="Bitmap Image" r:id="rId3" imgW="1638529" imgH="148610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6383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357</TotalTime>
  <Words>403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Tahoma</vt:lpstr>
      <vt:lpstr>Times New Roman</vt:lpstr>
      <vt:lpstr>Wingdings</vt:lpstr>
      <vt:lpstr>Blends</vt:lpstr>
      <vt:lpstr>Bitmap Image</vt:lpstr>
      <vt:lpstr>Bài giảng: Nguyên Lý Hệ Điều Hành</vt:lpstr>
      <vt:lpstr>Giới thiệu môn học</vt:lpstr>
      <vt:lpstr>Hình thức học và thi</vt:lpstr>
      <vt:lpstr>Nội dung môn học</vt:lpstr>
      <vt:lpstr>Tài liệu tham khảo</vt:lpstr>
    </vt:vector>
  </TitlesOfParts>
  <Company>Hpv'sCompany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Nguyên Lý Hệ Điều Hành</dc:title>
  <dc:creator>Hpv</dc:creator>
  <cp:lastModifiedBy>Lê Đức Thuận</cp:lastModifiedBy>
  <cp:revision>36</cp:revision>
  <cp:lastPrinted>1601-01-01T00:00:00Z</cp:lastPrinted>
  <dcterms:created xsi:type="dcterms:W3CDTF">2007-07-14T23:43:39Z</dcterms:created>
  <dcterms:modified xsi:type="dcterms:W3CDTF">2021-01-17T14:57:38Z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