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4" r:id="rId1"/>
  </p:sldMasterIdLst>
  <p:notesMasterIdLst>
    <p:notesMasterId r:id="rId29"/>
  </p:notesMasterIdLst>
  <p:sldIdLst>
    <p:sldId id="311" r:id="rId2"/>
    <p:sldId id="317" r:id="rId3"/>
    <p:sldId id="353" r:id="rId4"/>
    <p:sldId id="354" r:id="rId5"/>
    <p:sldId id="318" r:id="rId6"/>
    <p:sldId id="319" r:id="rId7"/>
    <p:sldId id="320" r:id="rId8"/>
    <p:sldId id="321" r:id="rId9"/>
    <p:sldId id="322" r:id="rId10"/>
    <p:sldId id="324" r:id="rId11"/>
    <p:sldId id="326" r:id="rId12"/>
    <p:sldId id="327" r:id="rId13"/>
    <p:sldId id="328" r:id="rId14"/>
    <p:sldId id="345" r:id="rId15"/>
    <p:sldId id="329" r:id="rId16"/>
    <p:sldId id="330" r:id="rId17"/>
    <p:sldId id="342" r:id="rId18"/>
    <p:sldId id="335" r:id="rId19"/>
    <p:sldId id="346" r:id="rId20"/>
    <p:sldId id="349" r:id="rId21"/>
    <p:sldId id="347" r:id="rId22"/>
    <p:sldId id="348" r:id="rId23"/>
    <p:sldId id="351" r:id="rId24"/>
    <p:sldId id="350" r:id="rId25"/>
    <p:sldId id="336" r:id="rId26"/>
    <p:sldId id="337" r:id="rId27"/>
    <p:sldId id="352" r:id="rId28"/>
  </p:sldIdLst>
  <p:sldSz cx="9144000" cy="5715000" type="screen16x10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B058466-5824-3C45-AB75-79F1A49A3CF3}">
          <p14:sldIdLst>
            <p14:sldId id="311"/>
          </p14:sldIdLst>
        </p14:section>
        <p14:section name="九宫格计算思路" id="{E99A35EA-8A8C-844D-8B1A-E7F9440295DB}">
          <p14:sldIdLst>
            <p14:sldId id="317"/>
            <p14:sldId id="353"/>
            <p14:sldId id="354"/>
          </p14:sldIdLst>
        </p14:section>
        <p14:section name="plist文件" id="{C47930E3-9CE7-EC43-863F-D4601EC6DA17}">
          <p14:sldIdLst>
            <p14:sldId id="318"/>
            <p14:sldId id="319"/>
            <p14:sldId id="320"/>
            <p14:sldId id="321"/>
            <p14:sldId id="322"/>
          </p14:sldIdLst>
        </p14:section>
        <p14:section name="懒加载" id="{DCCB93B2-B469-D64E-A8CA-D1F59BE11FAA}">
          <p14:sldIdLst>
            <p14:sldId id="324"/>
          </p14:sldIdLst>
        </p14:section>
        <p14:section name="模型" id="{B42BC39F-5541-F341-ADCB-4AD5D43A8117}">
          <p14:sldIdLst>
            <p14:sldId id="326"/>
            <p14:sldId id="327"/>
            <p14:sldId id="328"/>
            <p14:sldId id="345"/>
            <p14:sldId id="329"/>
            <p14:sldId id="330"/>
          </p14:sldIdLst>
        </p14:section>
        <p14:section name="view的封装" id="{CD5DA701-37EC-754F-91C5-8F8EC1B72DAB}">
          <p14:sldIdLst>
            <p14:sldId id="342"/>
            <p14:sldId id="335"/>
          </p14:sldIdLst>
        </p14:section>
        <p14:section name="xib" id="{F15E1D98-5477-F446-B2DD-0FB7AA565D4C}">
          <p14:sldIdLst>
            <p14:sldId id="346"/>
            <p14:sldId id="349"/>
            <p14:sldId id="347"/>
            <p14:sldId id="348"/>
            <p14:sldId id="351"/>
            <p14:sldId id="350"/>
          </p14:sldIdLst>
        </p14:section>
        <p14:section name="Xcode插件" id="{24C52262-FBDA-704A-96B2-FDCC9698F792}">
          <p14:sldIdLst>
            <p14:sldId id="336"/>
          </p14:sldIdLst>
        </p14:section>
        <p14:section name="APP内部资源" id="{D5803040-CEAD-834C-9C87-6168CBC46343}">
          <p14:sldIdLst>
            <p14:sldId id="337"/>
          </p14:sldIdLst>
        </p14:section>
        <p14:section name="UI控件的weak和strong" id="{5C5F7617-5EBA-3443-90CE-500C454E08E6}">
          <p14:sldIdLst>
            <p14:sldId id="352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 autoAdjust="0"/>
    <p:restoredTop sz="96272" autoAdjust="0"/>
  </p:normalViewPr>
  <p:slideViewPr>
    <p:cSldViewPr snapToGrid="0" snapToObjects="1">
      <p:cViewPr>
        <p:scale>
          <a:sx n="128" d="100"/>
          <a:sy n="128" d="100"/>
        </p:scale>
        <p:origin x="320" y="592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7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638496-DF97-6640-952D-887B15A375BB}" type="datetimeFigureOut">
              <a:t>15/12/20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CEE6F2-4DC5-0049-9683-628A7A0E7DBF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71708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122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>
              <a:latin typeface="Calibri" charset="0"/>
              <a:ea typeface="宋体" charset="0"/>
            </a:endParaRPr>
          </a:p>
        </p:txBody>
      </p:sp>
      <p:sp>
        <p:nvSpPr>
          <p:cNvPr id="5123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1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defTabSz="712788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1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defTabSz="712788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1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defTabSz="712788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1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defTabSz="712788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1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507B605D-9A7C-6840-B065-502C268F1F6C}" type="slidenum">
              <a:rPr lang="zh-CN" altLang="en-US" sz="1200"/>
              <a:pPr/>
              <a:t>27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030312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9144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-4763" y="2084388"/>
            <a:ext cx="9148763" cy="1155700"/>
          </a:xfrm>
          <a:prstGeom prst="rect">
            <a:avLst/>
          </a:prstGeom>
          <a:gradFill rotWithShape="1">
            <a:gsLst>
              <a:gs pos="0">
                <a:srgbClr val="F7F7F7"/>
              </a:gs>
              <a:gs pos="31000">
                <a:srgbClr val="F7F7F7"/>
              </a:gs>
              <a:gs pos="75000">
                <a:srgbClr val="F7F7F7"/>
              </a:gs>
              <a:gs pos="100000">
                <a:srgbClr val="EFEFEF"/>
              </a:gs>
            </a:gsLst>
            <a:path path="rect">
              <a:fillToRect l="50000" t="129999" r="50000" b="129999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AF5C06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 b="1">
              <a:solidFill>
                <a:srgbClr val="FFFFFF"/>
              </a:solidFill>
              <a:latin typeface="宋体" charset="0"/>
              <a:sym typeface="宋体" charset="0"/>
            </a:endParaRPr>
          </a:p>
        </p:txBody>
      </p:sp>
      <p:sp>
        <p:nvSpPr>
          <p:cNvPr id="17" name="矩形 25"/>
          <p:cNvSpPr>
            <a:spLocks noChangeArrowheads="1"/>
          </p:cNvSpPr>
          <p:nvPr/>
        </p:nvSpPr>
        <p:spPr bwMode="auto">
          <a:xfrm>
            <a:off x="2966445" y="5118100"/>
            <a:ext cx="3211135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领先业内</a:t>
            </a:r>
            <a:r>
              <a:rPr lang="en-US" altLang="zh-CN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IT</a:t>
            </a:r>
            <a:r>
              <a:rPr lang="zh-CN" altLang="en-US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教育培训行业 </a:t>
            </a:r>
            <a:r>
              <a:rPr lang="en-US" altLang="zh-CN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www.520it.com</a:t>
            </a:r>
            <a:endParaRPr lang="zh-CN" altLang="en-US" sz="1300" b="1">
              <a:latin typeface="黑体" charset="0"/>
              <a:ea typeface="黑体" charset="0"/>
              <a:cs typeface="黑体" charset="0"/>
              <a:sym typeface="黑体" charset="0"/>
            </a:endParaRPr>
          </a:p>
        </p:txBody>
      </p:sp>
      <p:pic>
        <p:nvPicPr>
          <p:cNvPr id="18" name="图片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25" y="549278"/>
            <a:ext cx="7620000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矩形 19"/>
          <p:cNvSpPr>
            <a:spLocks noChangeArrowheads="1"/>
          </p:cNvSpPr>
          <p:nvPr/>
        </p:nvSpPr>
        <p:spPr bwMode="auto">
          <a:xfrm>
            <a:off x="-4763" y="3"/>
            <a:ext cx="9148763" cy="200025"/>
          </a:xfrm>
          <a:prstGeom prst="rect">
            <a:avLst/>
          </a:prstGeom>
          <a:solidFill>
            <a:srgbClr val="FFFFFF">
              <a:alpha val="3215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AF5C06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 b="1">
              <a:solidFill>
                <a:srgbClr val="FFFFFF"/>
              </a:solidFill>
              <a:latin typeface="宋体" charset="0"/>
              <a:sym typeface="宋体" charset="0"/>
            </a:endParaRPr>
          </a:p>
        </p:txBody>
      </p:sp>
      <p:pic>
        <p:nvPicPr>
          <p:cNvPr id="22" name="Picture 9" descr="上色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6850" y="4703763"/>
            <a:ext cx="1055688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746" y="2277769"/>
            <a:ext cx="8498454" cy="77787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746" y="3274821"/>
            <a:ext cx="8498454" cy="62379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1171" y="394866"/>
            <a:ext cx="8128599" cy="689559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Eurostile"/>
              </a:defRPr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91" y="1209147"/>
            <a:ext cx="8128599" cy="3895990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>
              <a:buClrTx/>
              <a:buFont typeface="Wingdings" charset="2"/>
              <a:buChar char="l"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Eurostile"/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cs typeface="Eurostile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cs typeface="Eurostile"/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cs typeface="Eurostile"/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cs typeface="Eurostile"/>
              </a:defRPr>
            </a:lvl5pPr>
          </a:lstStyle>
          <a:p>
            <a:pPr lvl="0"/>
            <a:r>
              <a:rPr kumimoji="1"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4065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04800"/>
            <a:ext cx="7886700" cy="11049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xfrm>
            <a:off x="628650" y="5297488"/>
            <a:ext cx="2057400" cy="3032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57D280-F8E3-8447-BF8B-E05BAE5ED1D3}" type="datetime1">
              <a:rPr lang="zh-CN" altLang="en-US"/>
              <a:pPr>
                <a:defRPr/>
              </a:pPr>
              <a:t>15/12/20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028950" y="5297488"/>
            <a:ext cx="3086100" cy="3032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457950" y="5297488"/>
            <a:ext cx="2057400" cy="3032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5E33DA-9096-7643-92F2-2867F97B830C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9891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-7938"/>
            <a:ext cx="9167813" cy="5724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图片 1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12" r="786" b="49559"/>
          <a:stretch>
            <a:fillRect/>
          </a:stretch>
        </p:blipFill>
        <p:spPr bwMode="auto">
          <a:xfrm>
            <a:off x="419116" y="3757613"/>
            <a:ext cx="7559675" cy="132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矩形 29"/>
          <p:cNvSpPr>
            <a:spLocks noChangeArrowheads="1"/>
          </p:cNvSpPr>
          <p:nvPr/>
        </p:nvSpPr>
        <p:spPr bwMode="auto">
          <a:xfrm>
            <a:off x="-4763" y="1074738"/>
            <a:ext cx="9148763" cy="17462"/>
          </a:xfrm>
          <a:prstGeom prst="rect">
            <a:avLst/>
          </a:prstGeom>
          <a:solidFill>
            <a:srgbClr val="EAEAEA">
              <a:alpha val="3215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AF5C06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 b="1">
              <a:solidFill>
                <a:srgbClr val="FFFFFF"/>
              </a:solidFill>
              <a:latin typeface="宋体" charset="0"/>
              <a:sym typeface="宋体" charset="0"/>
            </a:endParaRPr>
          </a:p>
        </p:txBody>
      </p:sp>
      <p:pic>
        <p:nvPicPr>
          <p:cNvPr id="24" name="Picture 8" descr="上色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516" y="5091113"/>
            <a:ext cx="1057275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5" name="矩形 25"/>
          <p:cNvSpPr>
            <a:spLocks noChangeArrowheads="1"/>
          </p:cNvSpPr>
          <p:nvPr/>
        </p:nvSpPr>
        <p:spPr bwMode="auto">
          <a:xfrm>
            <a:off x="3614148" y="5232400"/>
            <a:ext cx="3211135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领先业内</a:t>
            </a:r>
            <a:r>
              <a:rPr lang="en-US" altLang="zh-CN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IT</a:t>
            </a:r>
            <a:r>
              <a:rPr lang="zh-CN" altLang="en-US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教育培训行业 </a:t>
            </a:r>
            <a:r>
              <a:rPr lang="en-US" altLang="zh-CN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www.520it.com</a:t>
            </a:r>
            <a:endParaRPr lang="zh-CN" altLang="en-US" sz="1300" b="1">
              <a:latin typeface="黑体" charset="0"/>
              <a:ea typeface="黑体" charset="0"/>
              <a:cs typeface="黑体" charset="0"/>
              <a:sym typeface="黑体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</p:sldLayoutIdLst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accent1"/>
          </a:solidFill>
          <a:latin typeface="Eurostile"/>
          <a:ea typeface="微软雅黑"/>
          <a:cs typeface="Eurostile"/>
        </a:defRPr>
      </a:lvl1pPr>
    </p:titleStyle>
    <p:bodyStyle>
      <a:lvl1pPr marL="228600" indent="-228600" algn="l" defTabSz="914400" rtl="0" eaLnBrk="1" latinLnBrk="0" hangingPunct="1">
        <a:spcBef>
          <a:spcPts val="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nevcat/VVDocumenter-Xcode" TargetMode="External"/><Relationship Id="rId4" Type="http://schemas.openxmlformats.org/officeDocument/2006/relationships/hyperlink" Target="https://github.com/ksuther/KSImageNamed-Xcode" TargetMode="External"/><Relationship Id="rId5" Type="http://schemas.openxmlformats.org/officeDocument/2006/relationships/hyperlink" Target="https://github.com/mneorr/Alcatraz" TargetMode="External"/><Relationship Id="rId6" Type="http://schemas.openxmlformats.org/officeDocument/2006/relationships/hyperlink" Target="http://joeshang.github.io/2015/04/10/fix-xcode-upgrade-plugin-invalid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ocoachina.com/industry/20130918/7022.html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340746" y="1888831"/>
            <a:ext cx="8498454" cy="777875"/>
          </a:xfrm>
        </p:spPr>
        <p:txBody>
          <a:bodyPr/>
          <a:lstStyle/>
          <a:p>
            <a:pPr algn="ctr"/>
            <a:r>
              <a:rPr lang="en-US" altLang="zh-CN" dirty="0" smtClean="0"/>
              <a:t>02-</a:t>
            </a:r>
            <a:r>
              <a:rPr lang="zh-CN" altLang="en-US" dirty="0" smtClean="0"/>
              <a:t>综合示例</a:t>
            </a:r>
            <a:endParaRPr kumimoji="1" lang="zh-CN" altLang="en-US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>
          <a:xfrm>
            <a:off x="340746" y="2920791"/>
            <a:ext cx="8498454" cy="623794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altLang="en-US" dirty="0" smtClean="0"/>
              <a:t>叶建华</a:t>
            </a:r>
          </a:p>
          <a:p>
            <a:pPr marL="0" indent="0" algn="ctr">
              <a:buNone/>
            </a:pPr>
            <a:r>
              <a:rPr lang="en-US" altLang="zh-CN" dirty="0" smtClean="0"/>
              <a:t>http</a:t>
            </a:r>
            <a:r>
              <a:rPr lang="en-US" altLang="zh-CN" dirty="0"/>
              <a:t>:/</a:t>
            </a:r>
            <a:r>
              <a:rPr lang="en-US" altLang="zh-CN" dirty="0" smtClean="0"/>
              <a:t>/www.520it.com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981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懒加载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91" y="1141713"/>
            <a:ext cx="8128599" cy="3895990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接下来通过代码来解析</a:t>
            </a:r>
            <a:r>
              <a:rPr kumimoji="1" lang="en-US" altLang="zh-CN" sz="1800" dirty="0" smtClean="0"/>
              <a:t>Plist</a:t>
            </a:r>
            <a:r>
              <a:rPr kumimoji="1" lang="zh-CN" altLang="en-US" sz="1800" dirty="0" smtClean="0"/>
              <a:t>文件中的数据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获得</a:t>
            </a:r>
            <a:r>
              <a:rPr kumimoji="1" lang="en-US" altLang="zh-CN" sz="1800" dirty="0" smtClean="0"/>
              <a:t>Plist</a:t>
            </a:r>
            <a:r>
              <a:rPr kumimoji="1" lang="zh-CN" altLang="en-US" sz="1800" dirty="0" smtClean="0"/>
              <a:t>文件的全路径</a:t>
            </a:r>
            <a:endParaRPr kumimoji="1" lang="en-US" altLang="zh-CN" sz="1800" dirty="0" smtClean="0"/>
          </a:p>
          <a:p>
            <a:pPr marL="0" indent="0">
              <a:buNone/>
            </a:pP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NSBundle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*bundle = [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NSBundle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>
                <a:solidFill>
                  <a:srgbClr val="2E0D6E"/>
                </a:solidFill>
                <a:latin typeface="Menlo-Regular"/>
              </a:rPr>
              <a:t>mainBundle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*path = [bundle </a:t>
            </a:r>
            <a:r>
              <a:rPr lang="en-US" altLang="zh-CN" sz="1400" dirty="0">
                <a:solidFill>
                  <a:srgbClr val="2E0D6E"/>
                </a:solidFill>
                <a:latin typeface="Menlo-Regular"/>
              </a:rPr>
              <a:t>pathForResource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400" dirty="0">
                <a:solidFill>
                  <a:srgbClr val="C41A16"/>
                </a:solidFill>
                <a:latin typeface="Menlo-Regular"/>
              </a:rPr>
              <a:t>@"</a:t>
            </a:r>
            <a:r>
              <a:rPr lang="en-US" altLang="zh-CN" sz="1400" dirty="0" err="1" smtClean="0">
                <a:solidFill>
                  <a:srgbClr val="C41A16"/>
                </a:solidFill>
                <a:latin typeface="Menlo-Regular"/>
              </a:rPr>
              <a:t>shops</a:t>
            </a:r>
            <a:r>
              <a:rPr lang="en-US" altLang="zh-CN" sz="1400" dirty="0" smtClean="0">
                <a:solidFill>
                  <a:srgbClr val="C41A16"/>
                </a:solidFill>
                <a:latin typeface="Menlo-Regular"/>
              </a:rPr>
              <a:t>"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>
                <a:solidFill>
                  <a:srgbClr val="2E0D6E"/>
                </a:solidFill>
                <a:latin typeface="Menlo-Regular"/>
              </a:rPr>
              <a:t>ofType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400" dirty="0">
                <a:solidFill>
                  <a:srgbClr val="C41A16"/>
                </a:solidFill>
                <a:latin typeface="Menlo-Regular"/>
              </a:rPr>
              <a:t>@"plist"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]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endParaRPr kumimoji="1" lang="en-US" altLang="zh-CN" sz="14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sz="1800" dirty="0"/>
              <a:t>加载</a:t>
            </a:r>
            <a:r>
              <a:rPr kumimoji="1" lang="en-US" altLang="zh-CN" sz="1800" dirty="0"/>
              <a:t>plist</a:t>
            </a:r>
            <a:r>
              <a:rPr kumimoji="1" lang="zh-CN" altLang="en-US" sz="1800" dirty="0"/>
              <a:t>文件</a:t>
            </a:r>
            <a:endParaRPr kumimoji="1" lang="en-US" altLang="zh-CN" sz="1800" dirty="0"/>
          </a:p>
          <a:p>
            <a:pPr marL="0" indent="0">
              <a:buNone/>
            </a:pPr>
            <a:r>
              <a:rPr lang="en-US" altLang="zh-CN" sz="1400" dirty="0" smtClean="0">
                <a:solidFill>
                  <a:srgbClr val="3F6E74"/>
                </a:solidFill>
                <a:latin typeface="Menlo-Regular"/>
              </a:rPr>
              <a:t>_shops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= [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NSArray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>
                <a:solidFill>
                  <a:srgbClr val="2E0D6E"/>
                </a:solidFill>
                <a:latin typeface="Menlo-Regular"/>
              </a:rPr>
              <a:t>arrayWithContentsOfFile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:path]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181454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用模型取代字典的好处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91" y="1074279"/>
            <a:ext cx="8128599" cy="4252978"/>
          </a:xfrm>
        </p:spPr>
        <p:txBody>
          <a:bodyPr>
            <a:noAutofit/>
          </a:bodyPr>
          <a:lstStyle/>
          <a:p>
            <a:r>
              <a:rPr kumimoji="1" lang="zh-CN" altLang="en-US" sz="1400" b="1" dirty="0" smtClean="0">
                <a:solidFill>
                  <a:srgbClr val="FF6600"/>
                </a:solidFill>
              </a:rPr>
              <a:t>使用字典的坏处</a:t>
            </a:r>
            <a:endParaRPr kumimoji="1" lang="en-US" altLang="zh-CN" sz="1400" b="1" dirty="0" smtClean="0">
              <a:solidFill>
                <a:srgbClr val="FF6600"/>
              </a:solidFill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sz="1400" dirty="0" smtClean="0"/>
              <a:t>一般情况下，设置数据和取出数据都使用“字符串类型的</a:t>
            </a:r>
            <a:r>
              <a:rPr kumimoji="1" lang="en-US" altLang="zh-CN" sz="1400" dirty="0" smtClean="0"/>
              <a:t>key</a:t>
            </a:r>
            <a:r>
              <a:rPr kumimoji="1" lang="zh-CN" altLang="en-US" sz="1400" dirty="0" smtClean="0"/>
              <a:t>”，编写这些</a:t>
            </a:r>
            <a:r>
              <a:rPr kumimoji="1" lang="en-US" altLang="zh-CN" sz="1400" dirty="0" smtClean="0"/>
              <a:t>key</a:t>
            </a:r>
            <a:r>
              <a:rPr kumimoji="1" lang="zh-CN" altLang="en-US" sz="1400" dirty="0" smtClean="0"/>
              <a:t>时，编辑器没有智能提示，需要手敲</a:t>
            </a:r>
            <a:endParaRPr kumimoji="1" lang="en-US" altLang="zh-CN" sz="1400" dirty="0" smtClean="0"/>
          </a:p>
          <a:p>
            <a:pPr marL="0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dict[</a:t>
            </a:r>
            <a:r>
              <a:rPr lang="en-US" altLang="zh-CN" sz="1400" dirty="0">
                <a:solidFill>
                  <a:srgbClr val="C41A16"/>
                </a:solidFill>
                <a:latin typeface="Menlo-Regular"/>
              </a:rPr>
              <a:t>@"name"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] = </a:t>
            </a:r>
            <a:r>
              <a:rPr lang="en-US" altLang="zh-CN" sz="1400" dirty="0">
                <a:solidFill>
                  <a:srgbClr val="C41A16"/>
                </a:solidFill>
                <a:latin typeface="Menlo-Regular"/>
              </a:rPr>
              <a:t>@"</a:t>
            </a:r>
            <a:r>
              <a:rPr lang="en-US" altLang="zh-CN" sz="1400" dirty="0" smtClean="0">
                <a:solidFill>
                  <a:srgbClr val="C41A16"/>
                </a:solidFill>
                <a:latin typeface="Menlo-Regular"/>
              </a:rPr>
              <a:t>Jack</a:t>
            </a:r>
            <a:r>
              <a:rPr lang="en-US" altLang="zh-CN" sz="1400" dirty="0">
                <a:solidFill>
                  <a:srgbClr val="C41A16"/>
                </a:solidFill>
                <a:latin typeface="Menlo-Regular"/>
              </a:rPr>
              <a:t>"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;</a:t>
            </a:r>
            <a:endParaRPr lang="en-US" altLang="zh-CN" sz="14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*name = dict[</a:t>
            </a:r>
            <a:r>
              <a:rPr lang="en-US" altLang="zh-CN" sz="1400" dirty="0">
                <a:solidFill>
                  <a:srgbClr val="C41A16"/>
                </a:solidFill>
                <a:latin typeface="Menlo-Regular"/>
              </a:rPr>
              <a:t>@"name"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]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;</a:t>
            </a:r>
            <a:endParaRPr kumimoji="1" lang="en-US" altLang="zh-CN" sz="14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sz="1400" dirty="0" smtClean="0"/>
              <a:t>手敲字符串</a:t>
            </a:r>
            <a:r>
              <a:rPr kumimoji="1" lang="en-US" altLang="zh-CN" sz="1400" dirty="0" smtClean="0"/>
              <a:t>key</a:t>
            </a:r>
            <a:r>
              <a:rPr kumimoji="1" lang="zh-CN" altLang="en-US" sz="1400" dirty="0" smtClean="0"/>
              <a:t>，</a:t>
            </a:r>
            <a:r>
              <a:rPr kumimoji="1" lang="en-US" altLang="zh-CN" sz="1400" dirty="0" smtClean="0"/>
              <a:t>key</a:t>
            </a:r>
            <a:r>
              <a:rPr kumimoji="1" lang="zh-CN" altLang="en-US" sz="1400" dirty="0" smtClean="0"/>
              <a:t>容易写错</a:t>
            </a:r>
            <a:endParaRPr kumimoji="1" lang="en-US" altLang="zh-CN" sz="1400" dirty="0" smtClean="0"/>
          </a:p>
          <a:p>
            <a:pPr>
              <a:buFont typeface="Wingdings" charset="2"/>
              <a:buChar char="Ø"/>
            </a:pPr>
            <a:r>
              <a:rPr kumimoji="1" lang="en-US" altLang="zh-CN" sz="1400" dirty="0" smtClean="0"/>
              <a:t>Key</a:t>
            </a:r>
            <a:r>
              <a:rPr kumimoji="1" lang="zh-CN" altLang="en-US" sz="1400" dirty="0" smtClean="0"/>
              <a:t>如果写错了，编译器不会有任何警告和报错，造成设错数据或者取错数据</a:t>
            </a:r>
            <a:endParaRPr kumimoji="1" lang="en-US" altLang="zh-CN" sz="1400" dirty="0"/>
          </a:p>
          <a:p>
            <a:r>
              <a:rPr kumimoji="1" lang="zh-CN" altLang="en-US" sz="1400" b="1" dirty="0" smtClean="0">
                <a:solidFill>
                  <a:srgbClr val="FF6600"/>
                </a:solidFill>
              </a:rPr>
              <a:t>使用模型的好处</a:t>
            </a:r>
            <a:endParaRPr kumimoji="1" lang="en-US" altLang="zh-CN" sz="1400" b="1" dirty="0" smtClean="0">
              <a:solidFill>
                <a:srgbClr val="FF6600"/>
              </a:solidFill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sz="1400" dirty="0" smtClean="0"/>
              <a:t>所谓模型，其实就是</a:t>
            </a:r>
            <a:r>
              <a:rPr kumimoji="1" lang="zh-CN" altLang="en-US" sz="1400" dirty="0" smtClean="0">
                <a:solidFill>
                  <a:srgbClr val="FF0000"/>
                </a:solidFill>
              </a:rPr>
              <a:t>数据模型</a:t>
            </a:r>
            <a:r>
              <a:rPr kumimoji="1" lang="zh-CN" altLang="en-US" sz="1400" dirty="0" smtClean="0"/>
              <a:t>，</a:t>
            </a:r>
            <a:r>
              <a:rPr kumimoji="1" lang="zh-CN" altLang="en-US" sz="1400" dirty="0" smtClean="0">
                <a:solidFill>
                  <a:srgbClr val="FF0000"/>
                </a:solidFill>
              </a:rPr>
              <a:t>专门用来存放数据的对象</a:t>
            </a:r>
            <a:r>
              <a:rPr kumimoji="1" lang="zh-CN" altLang="zh-CN" sz="1400" dirty="0" smtClean="0"/>
              <a:t>，</a:t>
            </a:r>
            <a:r>
              <a:rPr kumimoji="1" lang="zh-CN" altLang="en-US" sz="1400" dirty="0" smtClean="0"/>
              <a:t>用它来表示数据会更加专业</a:t>
            </a:r>
            <a:endParaRPr kumimoji="1" lang="en-US" altLang="zh-CN" sz="14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400" dirty="0" smtClean="0"/>
              <a:t>模型设置数据和取出数据都是通过它的属性，属性名如果写错了，编译器会马上报错，因此，保证了数据的正确性</a:t>
            </a:r>
            <a:endParaRPr kumimoji="1" lang="en-US" altLang="zh-CN" sz="14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400" dirty="0" smtClean="0"/>
              <a:t>使用模型访问属性时，编译器会提供一系列的提示，提高编码效率</a:t>
            </a:r>
            <a:endParaRPr kumimoji="1" lang="en-US" altLang="zh-CN" sz="1400" dirty="0" smtClean="0"/>
          </a:p>
          <a:p>
            <a:pPr marL="0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app.</a:t>
            </a:r>
            <a:r>
              <a:rPr lang="en-US" altLang="zh-CN" sz="1400" dirty="0">
                <a:solidFill>
                  <a:srgbClr val="3F6E74"/>
                </a:solidFill>
                <a:latin typeface="Menlo-Regular"/>
              </a:rPr>
              <a:t>name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altLang="zh-CN" sz="1400" dirty="0">
                <a:solidFill>
                  <a:srgbClr val="C41A16"/>
                </a:solidFill>
                <a:latin typeface="Menlo-Regular"/>
              </a:rPr>
              <a:t>@"</a:t>
            </a:r>
            <a:r>
              <a:rPr lang="en-US" altLang="zh-CN" sz="1400" dirty="0" smtClean="0">
                <a:solidFill>
                  <a:srgbClr val="C41A16"/>
                </a:solidFill>
                <a:latin typeface="Menlo-Regular"/>
              </a:rPr>
              <a:t>Jack</a:t>
            </a:r>
            <a:r>
              <a:rPr lang="en-US" altLang="zh-CN" sz="1400" dirty="0">
                <a:solidFill>
                  <a:srgbClr val="C41A16"/>
                </a:solidFill>
                <a:latin typeface="Menlo-Regular"/>
              </a:rPr>
              <a:t>"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;</a:t>
            </a:r>
            <a:endParaRPr lang="en-US" altLang="zh-CN" sz="14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*name = app.</a:t>
            </a:r>
            <a:r>
              <a:rPr lang="en-US" altLang="zh-CN" sz="1400" dirty="0">
                <a:solidFill>
                  <a:srgbClr val="3F6E74"/>
                </a:solidFill>
                <a:latin typeface="Menlo-Regular"/>
              </a:rPr>
              <a:t>name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574599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字典转模型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1800" dirty="0" smtClean="0">
                <a:solidFill>
                  <a:srgbClr val="000000"/>
                </a:solidFill>
                <a:latin typeface="Menlo-Regular"/>
              </a:rPr>
              <a:t>字典转模型的过程最好封装在模型内部</a:t>
            </a:r>
            <a:endParaRPr kumimoji="1"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endParaRPr kumimoji="1" lang="en-US" altLang="zh-CN" sz="1800" dirty="0">
              <a:solidFill>
                <a:srgbClr val="000000"/>
              </a:solidFill>
              <a:latin typeface="Menlo-Regular"/>
            </a:endParaRPr>
          </a:p>
          <a:p>
            <a:r>
              <a:rPr kumimoji="1" lang="zh-CN" altLang="en-US" sz="1800" dirty="0" smtClean="0">
                <a:solidFill>
                  <a:srgbClr val="000000"/>
                </a:solidFill>
                <a:latin typeface="Menlo-Regular"/>
              </a:rPr>
              <a:t>模型应该提供一个可以传入字典参数的构造方法</a:t>
            </a:r>
            <a:endParaRPr kumimoji="1"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instancetype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)initWithDict:(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NSDictionary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*)dict;</a:t>
            </a:r>
          </a:p>
          <a:p>
            <a:pPr>
              <a:buFont typeface="Wingdings" charset="2"/>
              <a:buChar char="Ø"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+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instancetype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)xxxWithDict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NSDictionary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*)dict;</a:t>
            </a:r>
            <a:endParaRPr kumimoji="1"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30323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instancetype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instancetype</a:t>
            </a:r>
            <a:r>
              <a:rPr lang="zh-CN" altLang="en-US" sz="1600" dirty="0" smtClean="0"/>
              <a:t>在类型表示上，跟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id</a:t>
            </a:r>
            <a:r>
              <a:rPr lang="zh-CN" altLang="en-US" sz="1600" dirty="0" smtClean="0"/>
              <a:t>一样，可以表示任何对象类型</a:t>
            </a:r>
            <a:endParaRPr lang="en-US" altLang="zh-CN" sz="1600" dirty="0" smtClean="0"/>
          </a:p>
          <a:p>
            <a:endParaRPr lang="en-US" altLang="zh-CN" sz="1600" dirty="0"/>
          </a:p>
          <a:p>
            <a:r>
              <a:rPr lang="en-US" altLang="zh-CN" sz="1600" dirty="0" smtClean="0">
                <a:solidFill>
                  <a:srgbClr val="AA0D91"/>
                </a:solidFill>
                <a:latin typeface="Menlo-Regular"/>
              </a:rPr>
              <a:t>instancetype</a:t>
            </a:r>
            <a:r>
              <a:rPr lang="zh-CN" altLang="en-US" sz="1600" dirty="0" smtClean="0"/>
              <a:t>只能用在返回值类型上，不能像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id</a:t>
            </a:r>
            <a:r>
              <a:rPr lang="zh-CN" altLang="en-US" sz="1600" dirty="0" smtClean="0"/>
              <a:t>一样用在参数类型上</a:t>
            </a:r>
            <a:endParaRPr lang="en-US" altLang="zh-CN" sz="1600" dirty="0" smtClean="0"/>
          </a:p>
          <a:p>
            <a:endParaRPr kumimoji="1" lang="en-US" altLang="zh-CN" sz="1600" dirty="0"/>
          </a:p>
          <a:p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instancetype</a:t>
            </a:r>
            <a:r>
              <a:rPr lang="zh-CN" altLang="en-US" sz="1600" dirty="0" smtClean="0"/>
              <a:t>比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id</a:t>
            </a:r>
            <a:r>
              <a:rPr lang="zh-CN" altLang="en-US" sz="1600" dirty="0" smtClean="0"/>
              <a:t>多一个好处：编译器会检测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instancetype</a:t>
            </a:r>
            <a:r>
              <a:rPr lang="zh-CN" altLang="en-US" sz="1600" dirty="0" smtClean="0"/>
              <a:t>的真实类型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158353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类前缀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7512" y="1137757"/>
            <a:ext cx="8332250" cy="3998437"/>
          </a:xfrm>
        </p:spPr>
        <p:txBody>
          <a:bodyPr>
            <a:normAutofit/>
          </a:bodyPr>
          <a:lstStyle/>
          <a:p>
            <a:r>
              <a:rPr kumimoji="1" lang="zh-CN" altLang="en-US" sz="1400" dirty="0"/>
              <a:t>使用</a:t>
            </a:r>
            <a:r>
              <a:rPr kumimoji="1" lang="en-US" altLang="zh-CN" sz="1400" dirty="0"/>
              <a:t>Objective-C</a:t>
            </a:r>
            <a:r>
              <a:rPr kumimoji="1" lang="zh-CN" altLang="en-US" sz="1400" dirty="0"/>
              <a:t>开发</a:t>
            </a:r>
            <a:r>
              <a:rPr kumimoji="1" lang="en-US" altLang="zh-CN" sz="1400" dirty="0"/>
              <a:t>iOS</a:t>
            </a:r>
            <a:r>
              <a:rPr kumimoji="1" lang="zh-CN" altLang="en-US" sz="1400" dirty="0"/>
              <a:t>程序时，最好在每个类名前面加一个前缀，用来标识这个类的“老家”在哪</a:t>
            </a:r>
            <a:endParaRPr kumimoji="1" lang="en-US" altLang="zh-CN" sz="1400" dirty="0"/>
          </a:p>
          <a:p>
            <a:endParaRPr kumimoji="1" lang="en-US" altLang="zh-CN" sz="1400" dirty="0"/>
          </a:p>
          <a:p>
            <a:r>
              <a:rPr kumimoji="1" lang="zh-CN" altLang="en-US" sz="1400" dirty="0"/>
              <a:t>目的是防止</a:t>
            </a:r>
            <a:r>
              <a:rPr kumimoji="1" lang="en-US" altLang="zh-CN" sz="1400" dirty="0"/>
              <a:t>N</a:t>
            </a:r>
            <a:r>
              <a:rPr kumimoji="1" lang="zh-CN" altLang="en-US" sz="1400" dirty="0"/>
              <a:t>个人开发了一样的类，冲突了</a:t>
            </a:r>
            <a:endParaRPr kumimoji="1" lang="en-US" altLang="zh-CN" sz="1400" dirty="0"/>
          </a:p>
          <a:p>
            <a:pPr>
              <a:buFont typeface="Wingdings" charset="2"/>
              <a:buChar char="u"/>
            </a:pPr>
            <a:r>
              <a:rPr kumimoji="1" lang="zh-CN" altLang="en-US" sz="1400" dirty="0"/>
              <a:t>比如</a:t>
            </a:r>
            <a:r>
              <a:rPr kumimoji="1" lang="en-US" altLang="zh-CN" sz="1400" dirty="0"/>
              <a:t>Jake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Will</a:t>
            </a:r>
            <a:r>
              <a:rPr kumimoji="1" lang="zh-CN" altLang="en-US" sz="1400" dirty="0"/>
              <a:t>、</a:t>
            </a:r>
            <a:r>
              <a:rPr kumimoji="1" lang="en-US" altLang="zh-CN" sz="1400" dirty="0"/>
              <a:t>Kate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Room</a:t>
            </a:r>
            <a:r>
              <a:rPr kumimoji="1" lang="zh-CN" altLang="en-US" sz="1400" dirty="0"/>
              <a:t>在同一个项目中都各自开发了个</a:t>
            </a:r>
            <a:r>
              <a:rPr kumimoji="1" lang="en-US" altLang="zh-CN" sz="1400" dirty="0"/>
              <a:t>Button</a:t>
            </a:r>
            <a:r>
              <a:rPr kumimoji="1" lang="zh-CN" altLang="en-US" sz="1400" dirty="0"/>
              <a:t>类，这样的程序是不能运行起来的</a:t>
            </a:r>
            <a:endParaRPr kumimoji="1" lang="en-US" altLang="zh-CN" sz="1400" dirty="0"/>
          </a:p>
          <a:p>
            <a:pPr>
              <a:buFont typeface="Wingdings" charset="2"/>
              <a:buChar char="u"/>
            </a:pPr>
            <a:r>
              <a:rPr kumimoji="1" lang="zh-CN" altLang="en-US" sz="1400" dirty="0"/>
              <a:t>解决方案：</a:t>
            </a:r>
            <a:r>
              <a:rPr kumimoji="1" lang="en-US" altLang="zh-CN" sz="1400" dirty="0"/>
              <a:t>Jake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Will</a:t>
            </a:r>
            <a:r>
              <a:rPr kumimoji="1" lang="zh-CN" altLang="en-US" sz="1400" dirty="0"/>
              <a:t>的类名叫做</a:t>
            </a:r>
            <a:r>
              <a:rPr kumimoji="1" lang="en-US" altLang="zh-CN" sz="1400" dirty="0"/>
              <a:t>JWButton</a:t>
            </a:r>
            <a:r>
              <a:rPr kumimoji="1" lang="zh-CN" altLang="en-US" sz="1400" dirty="0"/>
              <a:t>，</a:t>
            </a:r>
            <a:r>
              <a:rPr kumimoji="1" lang="en-US" altLang="zh-CN" sz="1400" dirty="0"/>
              <a:t>Kate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Room</a:t>
            </a:r>
            <a:r>
              <a:rPr kumimoji="1" lang="zh-CN" altLang="en-US" sz="1400" dirty="0"/>
              <a:t>的类名叫做</a:t>
            </a:r>
            <a:r>
              <a:rPr kumimoji="1" lang="en-US" altLang="zh-CN" sz="1400" dirty="0"/>
              <a:t>KRButton</a:t>
            </a:r>
          </a:p>
        </p:txBody>
      </p:sp>
    </p:spTree>
    <p:extLst>
      <p:ext uri="{BB962C8B-B14F-4D97-AF65-F5344CB8AC3E}">
        <p14:creationId xmlns:p14="http://schemas.microsoft.com/office/powerpoint/2010/main" val="236967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字典转模型的过程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21562" y="1311546"/>
            <a:ext cx="1977082" cy="32213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Eurostile"/>
                <a:ea typeface="华文细黑"/>
                <a:cs typeface="Eurostile"/>
              </a:rPr>
              <a:t>Plist</a:t>
            </a:r>
            <a:endParaRPr kumimoji="1" lang="zh-CN" altLang="en-US" dirty="0">
              <a:latin typeface="Eurostile"/>
              <a:ea typeface="华文细黑"/>
              <a:cs typeface="Eurostile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64" y="2320614"/>
            <a:ext cx="3169284" cy="2178443"/>
          </a:xfrm>
          <a:prstGeom prst="rect">
            <a:avLst/>
          </a:prstGeom>
        </p:spPr>
      </p:pic>
      <p:cxnSp>
        <p:nvCxnSpPr>
          <p:cNvPr id="9" name="直线箭头连接符 8"/>
          <p:cNvCxnSpPr>
            <a:stCxn id="5" idx="2"/>
            <a:endCxn id="7" idx="0"/>
          </p:cNvCxnSpPr>
          <p:nvPr/>
        </p:nvCxnSpPr>
        <p:spPr>
          <a:xfrm>
            <a:off x="1710111" y="1633679"/>
            <a:ext cx="9403" cy="6869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2" name="组 31"/>
          <p:cNvGrpSpPr/>
          <p:nvPr/>
        </p:nvGrpSpPr>
        <p:grpSpPr>
          <a:xfrm>
            <a:off x="3796338" y="1311544"/>
            <a:ext cx="2125950" cy="3451563"/>
            <a:chOff x="3796338" y="1573853"/>
            <a:chExt cx="2125950" cy="4141875"/>
          </a:xfrm>
        </p:grpSpPr>
        <p:sp>
          <p:nvSpPr>
            <p:cNvPr id="6" name="矩形 5"/>
            <p:cNvSpPr/>
            <p:nvPr/>
          </p:nvSpPr>
          <p:spPr>
            <a:xfrm>
              <a:off x="3796338" y="2457420"/>
              <a:ext cx="2125950" cy="325830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latin typeface="Eurostile"/>
                  <a:ea typeface="华文细黑"/>
                  <a:cs typeface="Eurostile"/>
                </a:rPr>
                <a:t>NSArray</a:t>
              </a:r>
              <a:endParaRPr kumimoji="1" lang="zh-CN" altLang="en-US" dirty="0">
                <a:latin typeface="Eurostile"/>
                <a:ea typeface="华文细黑"/>
                <a:cs typeface="Eurostile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3796338" y="1573853"/>
              <a:ext cx="2125950" cy="38656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>
                  <a:latin typeface="Eurostile"/>
                  <a:ea typeface="华文细黑"/>
                  <a:cs typeface="Eurostile"/>
                </a:rPr>
                <a:t>字典数组</a:t>
              </a:r>
              <a:endParaRPr kumimoji="1" lang="zh-CN" altLang="en-US" dirty="0">
                <a:latin typeface="Eurostile"/>
                <a:ea typeface="华文细黑"/>
                <a:cs typeface="Eurostile"/>
              </a:endParaRPr>
            </a:p>
          </p:txBody>
        </p:sp>
        <p:cxnSp>
          <p:nvCxnSpPr>
            <p:cNvPr id="20" name="直线箭头连接符 19"/>
            <p:cNvCxnSpPr>
              <a:stCxn id="15" idx="2"/>
              <a:endCxn id="6" idx="0"/>
            </p:cNvCxnSpPr>
            <p:nvPr/>
          </p:nvCxnSpPr>
          <p:spPr>
            <a:xfrm>
              <a:off x="4859313" y="1960414"/>
              <a:ext cx="0" cy="49700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矩形 22"/>
          <p:cNvSpPr/>
          <p:nvPr/>
        </p:nvSpPr>
        <p:spPr>
          <a:xfrm>
            <a:off x="4044826" y="2277947"/>
            <a:ext cx="1628974" cy="3566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NSDictionary</a:t>
            </a:r>
            <a:endParaRPr kumimoji="1"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4044826" y="2761595"/>
            <a:ext cx="1628974" cy="3566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NSDictionary</a:t>
            </a:r>
            <a:endParaRPr kumimoji="1"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4044826" y="3624453"/>
            <a:ext cx="1628974" cy="3566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NSDictionary</a:t>
            </a:r>
            <a:endParaRPr kumimoji="1"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4044826" y="4084644"/>
            <a:ext cx="1628974" cy="3566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…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…</a:t>
            </a:r>
            <a:endParaRPr kumimoji="1" lang="zh-CN" altLang="en-US" dirty="0"/>
          </a:p>
        </p:txBody>
      </p:sp>
      <p:grpSp>
        <p:nvGrpSpPr>
          <p:cNvPr id="43" name="组 42"/>
          <p:cNvGrpSpPr/>
          <p:nvPr/>
        </p:nvGrpSpPr>
        <p:grpSpPr>
          <a:xfrm>
            <a:off x="6560850" y="1311544"/>
            <a:ext cx="2125950" cy="3451563"/>
            <a:chOff x="6560850" y="1573853"/>
            <a:chExt cx="2125950" cy="4141875"/>
          </a:xfrm>
        </p:grpSpPr>
        <p:sp>
          <p:nvSpPr>
            <p:cNvPr id="16" name="矩形 15"/>
            <p:cNvSpPr/>
            <p:nvPr/>
          </p:nvSpPr>
          <p:spPr>
            <a:xfrm>
              <a:off x="6560850" y="1573853"/>
              <a:ext cx="2125950" cy="38656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>
                  <a:latin typeface="Eurostile"/>
                  <a:ea typeface="华文细黑"/>
                  <a:cs typeface="Eurostile"/>
                </a:rPr>
                <a:t>模型数组</a:t>
              </a:r>
              <a:endParaRPr kumimoji="1" lang="zh-CN" altLang="en-US" dirty="0">
                <a:latin typeface="Eurostile"/>
                <a:ea typeface="华文细黑"/>
                <a:cs typeface="Eurostile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6560850" y="2457420"/>
              <a:ext cx="2125950" cy="325830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latin typeface="Eurostile"/>
                  <a:ea typeface="华文细黑"/>
                  <a:cs typeface="Eurostile"/>
                </a:rPr>
                <a:t>NSArray</a:t>
              </a:r>
              <a:endParaRPr kumimoji="1" lang="zh-CN" altLang="en-US" dirty="0">
                <a:latin typeface="Eurostile"/>
                <a:ea typeface="华文细黑"/>
                <a:cs typeface="Eurostile"/>
              </a:endParaRPr>
            </a:p>
          </p:txBody>
        </p:sp>
        <p:cxnSp>
          <p:nvCxnSpPr>
            <p:cNvPr id="31" name="直线箭头连接符 30"/>
            <p:cNvCxnSpPr>
              <a:stCxn id="16" idx="2"/>
              <a:endCxn id="29" idx="0"/>
            </p:cNvCxnSpPr>
            <p:nvPr/>
          </p:nvCxnSpPr>
          <p:spPr>
            <a:xfrm>
              <a:off x="7623825" y="1960414"/>
              <a:ext cx="0" cy="49700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组 55"/>
          <p:cNvGrpSpPr/>
          <p:nvPr/>
        </p:nvGrpSpPr>
        <p:grpSpPr>
          <a:xfrm>
            <a:off x="5673800" y="2277947"/>
            <a:ext cx="2764512" cy="356648"/>
            <a:chOff x="5673800" y="2733536"/>
            <a:chExt cx="2764512" cy="427978"/>
          </a:xfrm>
        </p:grpSpPr>
        <p:sp>
          <p:nvSpPr>
            <p:cNvPr id="33" name="矩形 32"/>
            <p:cNvSpPr/>
            <p:nvPr/>
          </p:nvSpPr>
          <p:spPr>
            <a:xfrm>
              <a:off x="6809338" y="2733536"/>
              <a:ext cx="1628974" cy="42797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err="1"/>
                <a:t>XMGShop</a:t>
              </a:r>
              <a:endParaRPr kumimoji="1" lang="zh-CN" altLang="en-US" dirty="0"/>
            </a:p>
          </p:txBody>
        </p:sp>
        <p:cxnSp>
          <p:nvCxnSpPr>
            <p:cNvPr id="39" name="直线箭头连接符 38"/>
            <p:cNvCxnSpPr>
              <a:stCxn id="23" idx="3"/>
              <a:endCxn id="33" idx="1"/>
            </p:cNvCxnSpPr>
            <p:nvPr/>
          </p:nvCxnSpPr>
          <p:spPr>
            <a:xfrm>
              <a:off x="5673800" y="2947525"/>
              <a:ext cx="1135538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组 56"/>
          <p:cNvGrpSpPr/>
          <p:nvPr/>
        </p:nvGrpSpPr>
        <p:grpSpPr>
          <a:xfrm>
            <a:off x="5673800" y="2761595"/>
            <a:ext cx="2764512" cy="356648"/>
            <a:chOff x="5673800" y="3313914"/>
            <a:chExt cx="2764512" cy="427978"/>
          </a:xfrm>
        </p:grpSpPr>
        <p:sp>
          <p:nvSpPr>
            <p:cNvPr id="34" name="矩形 33"/>
            <p:cNvSpPr/>
            <p:nvPr/>
          </p:nvSpPr>
          <p:spPr>
            <a:xfrm>
              <a:off x="6809338" y="3313914"/>
              <a:ext cx="1628974" cy="42797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err="1"/>
                <a:t>XMGShop</a:t>
              </a:r>
              <a:endParaRPr kumimoji="1" lang="zh-CN" altLang="en-US" dirty="0"/>
            </a:p>
          </p:txBody>
        </p:sp>
        <p:cxnSp>
          <p:nvCxnSpPr>
            <p:cNvPr id="40" name="直线箭头连接符 39"/>
            <p:cNvCxnSpPr>
              <a:stCxn id="24" idx="3"/>
              <a:endCxn id="34" idx="1"/>
            </p:cNvCxnSpPr>
            <p:nvPr/>
          </p:nvCxnSpPr>
          <p:spPr>
            <a:xfrm>
              <a:off x="5673800" y="3527903"/>
              <a:ext cx="1135538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组 57"/>
          <p:cNvGrpSpPr/>
          <p:nvPr/>
        </p:nvGrpSpPr>
        <p:grpSpPr>
          <a:xfrm>
            <a:off x="5673800" y="3624453"/>
            <a:ext cx="2764512" cy="356648"/>
            <a:chOff x="5673800" y="4349344"/>
            <a:chExt cx="2764512" cy="427978"/>
          </a:xfrm>
        </p:grpSpPr>
        <p:sp>
          <p:nvSpPr>
            <p:cNvPr id="35" name="矩形 34"/>
            <p:cNvSpPr/>
            <p:nvPr/>
          </p:nvSpPr>
          <p:spPr>
            <a:xfrm>
              <a:off x="6809338" y="4349344"/>
              <a:ext cx="1628974" cy="42797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err="1"/>
                <a:t>XMGShop</a:t>
              </a:r>
              <a:endParaRPr kumimoji="1" lang="zh-CN" altLang="en-US" dirty="0"/>
            </a:p>
          </p:txBody>
        </p:sp>
        <p:cxnSp>
          <p:nvCxnSpPr>
            <p:cNvPr id="41" name="直线箭头连接符 40"/>
            <p:cNvCxnSpPr>
              <a:stCxn id="25" idx="3"/>
              <a:endCxn id="35" idx="1"/>
            </p:cNvCxnSpPr>
            <p:nvPr/>
          </p:nvCxnSpPr>
          <p:spPr>
            <a:xfrm>
              <a:off x="5673800" y="4563333"/>
              <a:ext cx="1135538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组 58"/>
          <p:cNvGrpSpPr/>
          <p:nvPr/>
        </p:nvGrpSpPr>
        <p:grpSpPr>
          <a:xfrm>
            <a:off x="5673800" y="4084644"/>
            <a:ext cx="2764512" cy="356648"/>
            <a:chOff x="5673800" y="4901573"/>
            <a:chExt cx="2764512" cy="427978"/>
          </a:xfrm>
        </p:grpSpPr>
        <p:sp>
          <p:nvSpPr>
            <p:cNvPr id="36" name="矩形 35"/>
            <p:cNvSpPr/>
            <p:nvPr/>
          </p:nvSpPr>
          <p:spPr>
            <a:xfrm>
              <a:off x="6809338" y="4901573"/>
              <a:ext cx="1628974" cy="42797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…</a:t>
              </a:r>
              <a:r>
                <a:rPr kumimoji="1" lang="zh-CN" altLang="en-US" dirty="0" smtClean="0"/>
                <a:t> </a:t>
              </a:r>
              <a:r>
                <a:rPr kumimoji="1" lang="en-US" altLang="zh-CN" dirty="0" smtClean="0"/>
                <a:t>…</a:t>
              </a:r>
              <a:endParaRPr kumimoji="1" lang="zh-CN" altLang="en-US" dirty="0"/>
            </a:p>
          </p:txBody>
        </p:sp>
        <p:cxnSp>
          <p:nvCxnSpPr>
            <p:cNvPr id="42" name="直线箭头连接符 41"/>
            <p:cNvCxnSpPr>
              <a:stCxn id="26" idx="3"/>
              <a:endCxn id="36" idx="1"/>
            </p:cNvCxnSpPr>
            <p:nvPr/>
          </p:nvCxnSpPr>
          <p:spPr>
            <a:xfrm>
              <a:off x="5673800" y="5115562"/>
              <a:ext cx="1135538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直线箭头连接符 48"/>
          <p:cNvCxnSpPr>
            <a:stCxn id="7" idx="3"/>
            <a:endCxn id="6" idx="1"/>
          </p:cNvCxnSpPr>
          <p:nvPr/>
        </p:nvCxnSpPr>
        <p:spPr>
          <a:xfrm flipV="1">
            <a:off x="3304148" y="3405482"/>
            <a:ext cx="492190" cy="435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702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模型</a:t>
            </a:r>
            <a:r>
              <a:rPr kumimoji="1" lang="en-US" altLang="en-US" dirty="0"/>
              <a:t>练习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91" y="1209149"/>
            <a:ext cx="4502691" cy="375543"/>
          </a:xfrm>
        </p:spPr>
        <p:txBody>
          <a:bodyPr>
            <a:normAutofit/>
          </a:bodyPr>
          <a:lstStyle/>
          <a:p>
            <a:r>
              <a:rPr lang="zh-CN" altLang="en-US" sz="1600" dirty="0"/>
              <a:t>尝试为</a:t>
            </a:r>
            <a:r>
              <a:rPr lang="zh-CN" altLang="en-US" sz="1600" dirty="0" smtClean="0"/>
              <a:t>下面的数据设计模型</a:t>
            </a:r>
            <a:endParaRPr kumimoji="1" lang="zh-CN" altLang="en-US" sz="1600" dirty="0"/>
          </a:p>
        </p:txBody>
      </p:sp>
      <p:pic>
        <p:nvPicPr>
          <p:cNvPr id="5" name="图片 4" descr="QQ20150523-8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24" y="1767042"/>
            <a:ext cx="4394200" cy="2984500"/>
          </a:xfrm>
          <a:prstGeom prst="rect">
            <a:avLst/>
          </a:prstGeom>
        </p:spPr>
      </p:pic>
      <p:pic>
        <p:nvPicPr>
          <p:cNvPr id="6" name="图片 5" descr="QQ20150523-9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9766" y="394866"/>
            <a:ext cx="2947316" cy="448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814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view</a:t>
            </a:r>
            <a:r>
              <a:rPr kumimoji="1" lang="zh-CN" altLang="en-US" dirty="0" smtClean="0"/>
              <a:t>的封装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91" y="973128"/>
            <a:ext cx="8128599" cy="4163066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如果一个</a:t>
            </a:r>
            <a:r>
              <a:rPr kumimoji="1" lang="en-US" altLang="zh-CN" sz="1800" dirty="0" smtClean="0"/>
              <a:t>view</a:t>
            </a:r>
            <a:r>
              <a:rPr kumimoji="1" lang="zh-CN" altLang="en-US" sz="1800" dirty="0" smtClean="0"/>
              <a:t>内部的子控件比较多，一般会考虑自定义一个</a:t>
            </a:r>
            <a:r>
              <a:rPr kumimoji="1" lang="en-US" altLang="zh-CN" sz="1800" dirty="0" smtClean="0"/>
              <a:t>view</a:t>
            </a:r>
            <a:r>
              <a:rPr kumimoji="1" lang="zh-CN" altLang="en-US" sz="1800" dirty="0" smtClean="0"/>
              <a:t>，把它内部子控件的创建屏蔽起来，不让外界关心</a:t>
            </a:r>
            <a:endParaRPr kumimoji="1" lang="en-US" altLang="zh-CN" sz="1800" dirty="0" smtClean="0"/>
          </a:p>
          <a:p>
            <a:endParaRPr kumimoji="1" lang="en-US" altLang="zh-CN" sz="1800" dirty="0"/>
          </a:p>
          <a:p>
            <a:r>
              <a:rPr kumimoji="1" lang="zh-CN" altLang="en-US" sz="1800" dirty="0" smtClean="0"/>
              <a:t>外界可以传入对应的模型数据给</a:t>
            </a:r>
            <a:r>
              <a:rPr kumimoji="1" lang="en-US" altLang="zh-CN" sz="1800" dirty="0" smtClean="0"/>
              <a:t>view</a:t>
            </a:r>
            <a:r>
              <a:rPr kumimoji="1" lang="zh-CN" altLang="en-US" sz="1800" dirty="0" smtClean="0"/>
              <a:t>，</a:t>
            </a:r>
            <a:r>
              <a:rPr kumimoji="1" lang="en-US" altLang="zh-CN" sz="1800" dirty="0" smtClean="0"/>
              <a:t>view</a:t>
            </a:r>
            <a:r>
              <a:rPr kumimoji="1" lang="zh-CN" altLang="en-US" sz="1800" dirty="0" smtClean="0"/>
              <a:t>拿到模型数据后给内部的子控件设置对应的数据</a:t>
            </a:r>
            <a:endParaRPr kumimoji="1" lang="en-US" altLang="zh-CN" sz="1800" dirty="0" smtClean="0"/>
          </a:p>
          <a:p>
            <a:endParaRPr kumimoji="1" lang="en-US" altLang="zh-CN" sz="1800" dirty="0"/>
          </a:p>
          <a:p>
            <a:r>
              <a:rPr kumimoji="1" lang="en-US" altLang="en-US" sz="1800" dirty="0"/>
              <a:t>封装控件的基本步骤</a:t>
            </a:r>
          </a:p>
          <a:p>
            <a:pPr>
              <a:buFont typeface="Wingdings" charset="2"/>
              <a:buChar char="u"/>
            </a:pPr>
            <a:r>
              <a:rPr kumimoji="1" lang="zh-CN" altLang="en-US" sz="1800" dirty="0"/>
              <a:t>在</a:t>
            </a:r>
            <a:r>
              <a:rPr kumimoji="1" lang="en-US" altLang="zh-CN" sz="1800" dirty="0"/>
              <a:t>initWithFrame:</a:t>
            </a:r>
            <a:r>
              <a:rPr kumimoji="1" lang="zh-CN" altLang="en-US" sz="1800" dirty="0"/>
              <a:t>方法中添加子控件，提供便利构造方法</a:t>
            </a:r>
            <a:endParaRPr kumimoji="1" lang="en-US" altLang="zh-CN" sz="1800" dirty="0"/>
          </a:p>
          <a:p>
            <a:pPr>
              <a:buFont typeface="Wingdings" charset="2"/>
              <a:buChar char="u"/>
            </a:pPr>
            <a:r>
              <a:rPr kumimoji="1" lang="zh-CN" altLang="en-US" sz="1800" dirty="0"/>
              <a:t>在</a:t>
            </a:r>
            <a:r>
              <a:rPr kumimoji="1" lang="en-US" altLang="zh-CN" sz="1800" dirty="0"/>
              <a:t>layoutSubviews</a:t>
            </a:r>
            <a:r>
              <a:rPr kumimoji="1" lang="zh-CN" altLang="en-US" sz="1800" dirty="0"/>
              <a:t>方法中设置子控件的</a:t>
            </a:r>
            <a:r>
              <a:rPr kumimoji="1" lang="en-US" altLang="zh-CN" sz="1800" dirty="0"/>
              <a:t>frame</a:t>
            </a:r>
            <a:r>
              <a:rPr kumimoji="1" lang="zh-CN" altLang="en-US" sz="1800" dirty="0"/>
              <a:t>（一定要调用</a:t>
            </a:r>
            <a:r>
              <a:rPr kumimoji="1" lang="en-US" altLang="zh-CN" sz="1800" dirty="0"/>
              <a:t>super</a:t>
            </a:r>
            <a:r>
              <a:rPr kumimoji="1" lang="zh-CN" altLang="en-US" sz="1800" dirty="0"/>
              <a:t>的</a:t>
            </a:r>
            <a:r>
              <a:rPr kumimoji="1" lang="en-US" altLang="zh-CN" sz="1800" dirty="0"/>
              <a:t>layoutSubviews</a:t>
            </a:r>
            <a:r>
              <a:rPr kumimoji="1" lang="zh-CN" altLang="en-US" sz="1800" dirty="0"/>
              <a:t>）</a:t>
            </a:r>
            <a:endParaRPr kumimoji="1" lang="en-US" altLang="zh-CN" sz="1800" dirty="0"/>
          </a:p>
          <a:p>
            <a:pPr>
              <a:buFont typeface="Wingdings" charset="2"/>
              <a:buChar char="u"/>
            </a:pPr>
            <a:r>
              <a:rPr kumimoji="1" lang="zh-CN" altLang="en-US" sz="1800" dirty="0"/>
              <a:t>增加模型属性，在模型属性</a:t>
            </a:r>
            <a:r>
              <a:rPr kumimoji="1" lang="en-US" altLang="zh-CN" sz="1800" dirty="0"/>
              <a:t>set</a:t>
            </a:r>
            <a:r>
              <a:rPr kumimoji="1" lang="zh-CN" altLang="en-US" sz="1800" dirty="0"/>
              <a:t>方法中设置数据到子控件上</a:t>
            </a:r>
          </a:p>
        </p:txBody>
      </p:sp>
    </p:spTree>
    <p:extLst>
      <p:ext uri="{BB962C8B-B14F-4D97-AF65-F5344CB8AC3E}">
        <p14:creationId xmlns:p14="http://schemas.microsoft.com/office/powerpoint/2010/main" val="1887721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简单的</a:t>
            </a:r>
            <a:r>
              <a:rPr kumimoji="1" lang="en-US" altLang="zh-CN"/>
              <a:t>MVC</a:t>
            </a:r>
            <a:endParaRPr kumimoji="1"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026010" y="1496639"/>
            <a:ext cx="2444092" cy="13659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Controller</a:t>
            </a:r>
          </a:p>
          <a:p>
            <a:pPr algn="ctr"/>
            <a:endParaRPr kumimoji="1" lang="en-US" altLang="zh-CN"/>
          </a:p>
          <a:p>
            <a:pPr algn="ctr"/>
            <a:r>
              <a:rPr kumimoji="1" lang="zh-CN" altLang="en-US"/>
              <a:t>控制，大管家</a:t>
            </a:r>
          </a:p>
        </p:txBody>
      </p:sp>
      <p:sp>
        <p:nvSpPr>
          <p:cNvPr id="5" name="矩形 4"/>
          <p:cNvSpPr/>
          <p:nvPr/>
        </p:nvSpPr>
        <p:spPr>
          <a:xfrm>
            <a:off x="779272" y="3394531"/>
            <a:ext cx="2444092" cy="13659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Model</a:t>
            </a:r>
          </a:p>
          <a:p>
            <a:pPr algn="ctr"/>
            <a:endParaRPr kumimoji="1" lang="en-US" altLang="zh-CN"/>
          </a:p>
          <a:p>
            <a:pPr algn="ctr"/>
            <a:r>
              <a:rPr kumimoji="1" lang="zh-CN" altLang="en-US"/>
              <a:t>数据模型，数据</a:t>
            </a:r>
          </a:p>
        </p:txBody>
      </p:sp>
      <p:sp>
        <p:nvSpPr>
          <p:cNvPr id="6" name="矩形 5"/>
          <p:cNvSpPr/>
          <p:nvPr/>
        </p:nvSpPr>
        <p:spPr>
          <a:xfrm>
            <a:off x="5470102" y="3394531"/>
            <a:ext cx="2444092" cy="13659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View</a:t>
            </a:r>
          </a:p>
          <a:p>
            <a:pPr algn="ctr"/>
            <a:endParaRPr kumimoji="1" lang="en-US" altLang="zh-CN"/>
          </a:p>
          <a:p>
            <a:pPr algn="ctr"/>
            <a:r>
              <a:rPr kumimoji="1" lang="zh-CN" altLang="en-US"/>
              <a:t>视图，显示数据</a:t>
            </a:r>
          </a:p>
        </p:txBody>
      </p:sp>
    </p:spTree>
    <p:extLst>
      <p:ext uri="{BB962C8B-B14F-4D97-AF65-F5344CB8AC3E}">
        <p14:creationId xmlns:p14="http://schemas.microsoft.com/office/powerpoint/2010/main" val="712782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Xib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storyboard</a:t>
            </a:r>
            <a:r>
              <a:rPr kumimoji="1" lang="zh-CN" altLang="en-US" dirty="0" smtClean="0"/>
              <a:t>对比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1600" dirty="0" smtClean="0"/>
              <a:t>共同点：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都用来描述软件界面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都用</a:t>
            </a:r>
            <a:r>
              <a:rPr kumimoji="1" lang="en-US" altLang="zh-CN" sz="1600" dirty="0" smtClean="0"/>
              <a:t>Interface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Builder</a:t>
            </a:r>
            <a:r>
              <a:rPr kumimoji="1" lang="zh-CN" altLang="en-US" sz="1600" dirty="0" smtClean="0"/>
              <a:t>工具来编辑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/>
              <a:t>本质都是转换成代码去创建控件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r>
              <a:rPr kumimoji="1" lang="zh-CN" altLang="en-US" sz="1600" dirty="0" smtClean="0"/>
              <a:t>不同点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en-US" altLang="zh-CN" sz="1600" dirty="0" smtClean="0"/>
              <a:t>Xib</a:t>
            </a:r>
            <a:r>
              <a:rPr kumimoji="1" lang="zh-CN" altLang="en-US" sz="1600" dirty="0" smtClean="0"/>
              <a:t>是轻量级的，用来描述局部的</a:t>
            </a:r>
            <a:r>
              <a:rPr kumimoji="1" lang="en-US" altLang="zh-CN" sz="1600" dirty="0" smtClean="0"/>
              <a:t>UI</a:t>
            </a:r>
            <a:r>
              <a:rPr kumimoji="1" lang="zh-CN" altLang="en-US" sz="1600" dirty="0" smtClean="0"/>
              <a:t>界面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en-US" altLang="zh-CN" sz="1600" dirty="0" smtClean="0"/>
              <a:t>Storyboard</a:t>
            </a:r>
            <a:r>
              <a:rPr kumimoji="1" lang="zh-CN" altLang="en-US" sz="1600" dirty="0" smtClean="0"/>
              <a:t>是重量级的，用来描述整个软件的多个界面，并且能展示多个界面之间的跳转关系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376495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九宫格计算思路</a:t>
            </a:r>
          </a:p>
        </p:txBody>
      </p:sp>
      <p:sp>
        <p:nvSpPr>
          <p:cNvPr id="4" name="矩形 3"/>
          <p:cNvSpPr/>
          <p:nvPr/>
        </p:nvSpPr>
        <p:spPr>
          <a:xfrm>
            <a:off x="854133" y="1292481"/>
            <a:ext cx="3175582" cy="3023274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54140" y="1292478"/>
            <a:ext cx="876611" cy="876637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0</a:t>
            </a:r>
            <a:endParaRPr kumimoji="1"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006781" y="1292478"/>
            <a:ext cx="876611" cy="876637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3153119" y="1292478"/>
            <a:ext cx="876611" cy="876637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854140" y="2355232"/>
            <a:ext cx="876611" cy="876637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3</a:t>
            </a:r>
            <a:endParaRPr kumimoji="1"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2006781" y="2355232"/>
            <a:ext cx="876611" cy="876637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4</a:t>
            </a:r>
            <a:endParaRPr kumimoji="1"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3153119" y="2355232"/>
            <a:ext cx="876611" cy="876637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5</a:t>
            </a:r>
            <a:endParaRPr kumimoji="1"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854140" y="3439117"/>
            <a:ext cx="876611" cy="876637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6</a:t>
            </a:r>
            <a:endParaRPr kumimoji="1"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006781" y="3439117"/>
            <a:ext cx="876611" cy="876637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7</a:t>
            </a:r>
            <a:endParaRPr kumimoji="1"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153119" y="3439117"/>
            <a:ext cx="876611" cy="876637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8</a:t>
            </a:r>
            <a:endParaRPr kumimoji="1" lang="zh-CN" altLang="en-US" dirty="0"/>
          </a:p>
        </p:txBody>
      </p:sp>
      <p:cxnSp>
        <p:nvCxnSpPr>
          <p:cNvPr id="6" name="直线连接符 5"/>
          <p:cNvCxnSpPr/>
          <p:nvPr/>
        </p:nvCxnSpPr>
        <p:spPr>
          <a:xfrm>
            <a:off x="854140" y="149412"/>
            <a:ext cx="0" cy="47158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/>
          <p:cNvCxnSpPr/>
          <p:nvPr/>
        </p:nvCxnSpPr>
        <p:spPr>
          <a:xfrm>
            <a:off x="2006781" y="149412"/>
            <a:ext cx="0" cy="47158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线连接符 22"/>
          <p:cNvCxnSpPr/>
          <p:nvPr/>
        </p:nvCxnSpPr>
        <p:spPr>
          <a:xfrm>
            <a:off x="3153119" y="394866"/>
            <a:ext cx="0" cy="47158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596537" y="5023971"/>
            <a:ext cx="771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第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列</a:t>
            </a:r>
            <a:endParaRPr kumimoji="1"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1730751" y="5023971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第</a:t>
            </a:r>
            <a:r>
              <a:rPr kumimoji="1" lang="zh-CN" altLang="zh-CN" dirty="0" smtClean="0"/>
              <a:t>1</a:t>
            </a:r>
            <a:r>
              <a:rPr kumimoji="1" lang="zh-CN" altLang="en-US" dirty="0" smtClean="0"/>
              <a:t>列</a:t>
            </a:r>
            <a:endParaRPr kumimoji="1"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3003682" y="5085649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第</a:t>
            </a:r>
            <a:r>
              <a:rPr kumimoji="1" lang="zh-CN" altLang="zh-CN" dirty="0"/>
              <a:t>2</a:t>
            </a:r>
            <a:r>
              <a:rPr kumimoji="1" lang="zh-CN" altLang="en-US" dirty="0" smtClean="0"/>
              <a:t>列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6741861" y="1718239"/>
            <a:ext cx="21826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处在同一列的</a:t>
            </a:r>
            <a:r>
              <a:rPr kumimoji="1" lang="en-US" altLang="zh-CN" dirty="0" smtClean="0"/>
              <a:t>X</a:t>
            </a:r>
            <a:r>
              <a:rPr kumimoji="1" lang="zh-CN" altLang="en-US" dirty="0" smtClean="0"/>
              <a:t>一样</a:t>
            </a:r>
            <a:endParaRPr kumimoji="1" lang="en-US" altLang="zh-CN" dirty="0" smtClean="0"/>
          </a:p>
          <a:p>
            <a:r>
              <a:rPr kumimoji="1" lang="zh-CN" altLang="en-US" dirty="0" smtClean="0"/>
              <a:t>处在同一行的</a:t>
            </a:r>
            <a:r>
              <a:rPr kumimoji="1" lang="en-US" altLang="zh-CN" dirty="0" smtClean="0"/>
              <a:t>Y</a:t>
            </a:r>
            <a:r>
              <a:rPr kumimoji="1" lang="zh-CN" altLang="en-US" dirty="0" smtClean="0"/>
              <a:t>一样</a:t>
            </a:r>
            <a:endParaRPr kumimoji="1" lang="zh-CN" altLang="en-US" dirty="0"/>
          </a:p>
        </p:txBody>
      </p:sp>
      <p:cxnSp>
        <p:nvCxnSpPr>
          <p:cNvPr id="10" name="直线连接符 9"/>
          <p:cNvCxnSpPr/>
          <p:nvPr/>
        </p:nvCxnSpPr>
        <p:spPr>
          <a:xfrm>
            <a:off x="521171" y="1292478"/>
            <a:ext cx="424108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线连接符 26"/>
          <p:cNvCxnSpPr/>
          <p:nvPr/>
        </p:nvCxnSpPr>
        <p:spPr>
          <a:xfrm>
            <a:off x="521171" y="2355232"/>
            <a:ext cx="424108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线连接符 27"/>
          <p:cNvCxnSpPr/>
          <p:nvPr/>
        </p:nvCxnSpPr>
        <p:spPr>
          <a:xfrm>
            <a:off x="521171" y="3445907"/>
            <a:ext cx="424108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4950928" y="1115428"/>
            <a:ext cx="771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rgbClr val="FF0000"/>
                </a:solidFill>
              </a:rPr>
              <a:t>第</a:t>
            </a:r>
            <a:r>
              <a:rPr kumimoji="1" lang="en-US" altLang="zh-CN" dirty="0" smtClean="0">
                <a:solidFill>
                  <a:srgbClr val="FF0000"/>
                </a:solidFill>
              </a:rPr>
              <a:t>0</a:t>
            </a:r>
            <a:r>
              <a:rPr kumimoji="1" lang="zh-CN" altLang="en-US" dirty="0" smtClean="0">
                <a:solidFill>
                  <a:srgbClr val="FF0000"/>
                </a:solidFill>
              </a:rPr>
              <a:t>行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5028626" y="2169115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rgbClr val="FF0000"/>
                </a:solidFill>
              </a:rPr>
              <a:t>第</a:t>
            </a:r>
            <a:r>
              <a:rPr kumimoji="1" lang="zh-CN" altLang="zh-CN" dirty="0">
                <a:solidFill>
                  <a:srgbClr val="FF0000"/>
                </a:solidFill>
              </a:rPr>
              <a:t>1</a:t>
            </a:r>
            <a:r>
              <a:rPr kumimoji="1" lang="zh-CN" altLang="en-US" dirty="0" smtClean="0">
                <a:solidFill>
                  <a:srgbClr val="FF0000"/>
                </a:solidFill>
              </a:rPr>
              <a:t>行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5054961" y="3261241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rgbClr val="FF0000"/>
                </a:solidFill>
              </a:rPr>
              <a:t>第</a:t>
            </a:r>
            <a:r>
              <a:rPr kumimoji="1" lang="zh-CN" altLang="zh-CN" dirty="0">
                <a:solidFill>
                  <a:srgbClr val="FF0000"/>
                </a:solidFill>
              </a:rPr>
              <a:t>2</a:t>
            </a:r>
            <a:r>
              <a:rPr kumimoji="1" lang="zh-CN" altLang="en-US" dirty="0" smtClean="0">
                <a:solidFill>
                  <a:srgbClr val="FF0000"/>
                </a:solidFill>
              </a:rPr>
              <a:t>行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358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Xib</a:t>
            </a:r>
            <a:r>
              <a:rPr kumimoji="1" lang="zh-CN" altLang="en-US" dirty="0"/>
              <a:t>的加载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1600" dirty="0"/>
              <a:t>方法</a:t>
            </a:r>
            <a:r>
              <a:rPr kumimoji="1" lang="en-US" altLang="zh-CN" sz="1600" dirty="0"/>
              <a:t>1</a:t>
            </a:r>
          </a:p>
          <a:p>
            <a:pPr marL="0" indent="0">
              <a:buNone/>
            </a:pPr>
            <a:r>
              <a:rPr lang="de-DE" altLang="zh-CN" sz="1600">
                <a:solidFill>
                  <a:srgbClr val="5C2699"/>
                </a:solidFill>
                <a:latin typeface="Menlo-Regular"/>
              </a:rPr>
              <a:t>NSArray</a:t>
            </a:r>
            <a:r>
              <a:rPr lang="de-DE" altLang="zh-CN" sz="1600">
                <a:solidFill>
                  <a:srgbClr val="000000"/>
                </a:solidFill>
                <a:latin typeface="Menlo-Regular"/>
              </a:rPr>
              <a:t> *views = 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[[</a:t>
            </a:r>
            <a:r>
              <a:rPr lang="en-US" altLang="zh-CN" sz="1600">
                <a:solidFill>
                  <a:srgbClr val="5C2699"/>
                </a:solidFill>
                <a:latin typeface="Menlo-Regular"/>
              </a:rPr>
              <a:t>NSBundle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>
                <a:solidFill>
                  <a:srgbClr val="2E0D6E"/>
                </a:solidFill>
                <a:latin typeface="Menlo-Regular"/>
              </a:rPr>
              <a:t>mainBundle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] </a:t>
            </a:r>
            <a:r>
              <a:rPr lang="en-US" altLang="zh-CN" sz="1600">
                <a:solidFill>
                  <a:srgbClr val="2E0D6E"/>
                </a:solidFill>
                <a:latin typeface="Menlo-Regular"/>
              </a:rPr>
              <a:t>loadNibNamed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600">
                <a:solidFill>
                  <a:srgbClr val="C41A16"/>
                </a:solidFill>
                <a:latin typeface="Menlo-Regular"/>
              </a:rPr>
              <a:t>@"xib</a:t>
            </a:r>
            <a:r>
              <a:rPr lang="zh-CN" altLang="en-US" sz="1600">
                <a:solidFill>
                  <a:srgbClr val="C41A16"/>
                </a:solidFill>
                <a:latin typeface="Menlo-Regular"/>
              </a:rPr>
              <a:t>文件名</a:t>
            </a:r>
            <a:r>
              <a:rPr lang="en-US" altLang="zh-CN" sz="1600">
                <a:solidFill>
                  <a:srgbClr val="C41A16"/>
                </a:solidFill>
                <a:latin typeface="Menlo-Regular"/>
              </a:rPr>
              <a:t>"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>
                <a:solidFill>
                  <a:srgbClr val="2E0D6E"/>
                </a:solidFill>
                <a:latin typeface="Menlo-Regular"/>
              </a:rPr>
              <a:t>owner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nil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>
                <a:solidFill>
                  <a:srgbClr val="2E0D6E"/>
                </a:solidFill>
                <a:latin typeface="Menlo-Regular"/>
              </a:rPr>
              <a:t>options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nil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]</a:t>
            </a:r>
            <a:endParaRPr kumimoji="1" lang="en-US" altLang="zh-CN" sz="1600" dirty="0"/>
          </a:p>
          <a:p>
            <a:pPr marL="0" indent="0">
              <a:buNone/>
            </a:pPr>
            <a:endParaRPr kumimoji="1" lang="en-US" altLang="zh-CN" sz="1600" dirty="0"/>
          </a:p>
          <a:p>
            <a:r>
              <a:rPr kumimoji="1" lang="zh-CN" altLang="en-US" sz="1600" dirty="0"/>
              <a:t>方法</a:t>
            </a:r>
            <a:r>
              <a:rPr kumimoji="1" lang="en-US" altLang="zh-CN" sz="1600" dirty="0"/>
              <a:t>2</a:t>
            </a:r>
          </a:p>
          <a:p>
            <a:pPr marL="0" indent="0">
              <a:buNone/>
            </a:pPr>
            <a:r>
              <a:rPr lang="de-DE" altLang="zh-CN" sz="1600">
                <a:solidFill>
                  <a:srgbClr val="5C2699"/>
                </a:solidFill>
                <a:latin typeface="Menlo-Regular"/>
              </a:rPr>
              <a:t>UINib</a:t>
            </a:r>
            <a:r>
              <a:rPr lang="de-DE" altLang="zh-CN" sz="1600">
                <a:solidFill>
                  <a:srgbClr val="000000"/>
                </a:solidFill>
                <a:latin typeface="Menlo-Regular"/>
              </a:rPr>
              <a:t> *nib = [</a:t>
            </a:r>
            <a:r>
              <a:rPr lang="de-DE" altLang="zh-CN" sz="1600">
                <a:solidFill>
                  <a:srgbClr val="5C2699"/>
                </a:solidFill>
                <a:latin typeface="Menlo-Regular"/>
              </a:rPr>
              <a:t>UINib</a:t>
            </a:r>
            <a:r>
              <a:rPr lang="de-DE" altLang="zh-CN" sz="1600">
                <a:solidFill>
                  <a:srgbClr val="000000"/>
                </a:solidFill>
                <a:latin typeface="Menlo-Regular"/>
              </a:rPr>
              <a:t> </a:t>
            </a:r>
            <a:r>
              <a:rPr lang="de-DE" altLang="zh-CN" sz="1600">
                <a:solidFill>
                  <a:srgbClr val="2E0D6E"/>
                </a:solidFill>
                <a:latin typeface="Menlo-Regular"/>
              </a:rPr>
              <a:t>nibWithNibName</a:t>
            </a:r>
            <a:r>
              <a:rPr lang="de-DE" altLang="zh-CN" sz="1600">
                <a:solidFill>
                  <a:srgbClr val="000000"/>
                </a:solidFill>
                <a:latin typeface="Menlo-Regular"/>
              </a:rPr>
              <a:t>:</a:t>
            </a:r>
            <a:r>
              <a:rPr lang="de-DE" altLang="zh-CN" sz="1600">
                <a:solidFill>
                  <a:srgbClr val="C41A16"/>
                </a:solidFill>
                <a:latin typeface="Menlo-Regular"/>
              </a:rPr>
              <a:t>@"xib</a:t>
            </a:r>
            <a:r>
              <a:rPr lang="zh-CN" altLang="de-DE" sz="1600">
                <a:solidFill>
                  <a:srgbClr val="C41A16"/>
                </a:solidFill>
                <a:latin typeface="STHeitiSC-Light"/>
              </a:rPr>
              <a:t>文件名</a:t>
            </a:r>
            <a:r>
              <a:rPr lang="de-DE" altLang="zh-CN" sz="1600">
                <a:solidFill>
                  <a:srgbClr val="C41A16"/>
                </a:solidFill>
                <a:latin typeface="Menlo-Regular"/>
              </a:rPr>
              <a:t>"</a:t>
            </a:r>
            <a:r>
              <a:rPr lang="de-DE" altLang="zh-CN" sz="1600">
                <a:solidFill>
                  <a:srgbClr val="000000"/>
                </a:solidFill>
                <a:latin typeface="Menlo-Regular"/>
              </a:rPr>
              <a:t> </a:t>
            </a:r>
            <a:r>
              <a:rPr lang="de-DE" altLang="zh-CN" sz="1600">
                <a:solidFill>
                  <a:srgbClr val="2E0D6E"/>
                </a:solidFill>
                <a:latin typeface="Menlo-Regular"/>
              </a:rPr>
              <a:t>bundle</a:t>
            </a:r>
            <a:r>
              <a:rPr lang="de-DE" altLang="zh-CN" sz="1600">
                <a:solidFill>
                  <a:srgbClr val="000000"/>
                </a:solidFill>
                <a:latin typeface="Menlo-Regular"/>
              </a:rPr>
              <a:t>:</a:t>
            </a:r>
            <a:r>
              <a:rPr lang="de-DE" altLang="zh-CN" sz="1600">
                <a:solidFill>
                  <a:srgbClr val="AA0D91"/>
                </a:solidFill>
                <a:latin typeface="Menlo-Regular"/>
              </a:rPr>
              <a:t>nil</a:t>
            </a:r>
            <a:r>
              <a:rPr lang="de-DE" altLang="zh-CN" sz="160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r>
              <a:rPr lang="de-DE" altLang="zh-CN" sz="1600">
                <a:solidFill>
                  <a:srgbClr val="5C2699"/>
                </a:solidFill>
                <a:latin typeface="Menlo-Regular"/>
              </a:rPr>
              <a:t>NSArray</a:t>
            </a:r>
            <a:r>
              <a:rPr lang="de-DE" altLang="zh-CN" sz="1600">
                <a:solidFill>
                  <a:srgbClr val="000000"/>
                </a:solidFill>
                <a:latin typeface="Menlo-Regular"/>
              </a:rPr>
              <a:t> *views = [nib </a:t>
            </a:r>
            <a:r>
              <a:rPr lang="de-DE" altLang="zh-CN" sz="1600">
                <a:solidFill>
                  <a:srgbClr val="2E0D6E"/>
                </a:solidFill>
                <a:latin typeface="Menlo-Regular"/>
              </a:rPr>
              <a:t>instantiateWithOwner</a:t>
            </a:r>
            <a:r>
              <a:rPr lang="de-DE" altLang="zh-CN" sz="1600">
                <a:solidFill>
                  <a:srgbClr val="000000"/>
                </a:solidFill>
                <a:latin typeface="Menlo-Regular"/>
              </a:rPr>
              <a:t>:</a:t>
            </a:r>
            <a:r>
              <a:rPr lang="de-DE" altLang="zh-CN" sz="1600">
                <a:solidFill>
                  <a:srgbClr val="AA0D91"/>
                </a:solidFill>
                <a:latin typeface="Menlo-Regular"/>
              </a:rPr>
              <a:t>nil</a:t>
            </a:r>
            <a:r>
              <a:rPr lang="de-DE" altLang="zh-CN" sz="1600">
                <a:solidFill>
                  <a:srgbClr val="000000"/>
                </a:solidFill>
                <a:latin typeface="Menlo-Regular"/>
              </a:rPr>
              <a:t> </a:t>
            </a:r>
            <a:r>
              <a:rPr lang="de-DE" altLang="zh-CN" sz="1600">
                <a:solidFill>
                  <a:srgbClr val="2E0D6E"/>
                </a:solidFill>
                <a:latin typeface="Menlo-Regular"/>
              </a:rPr>
              <a:t>options</a:t>
            </a:r>
            <a:r>
              <a:rPr lang="de-DE" altLang="zh-CN" sz="1600">
                <a:solidFill>
                  <a:srgbClr val="000000"/>
                </a:solidFill>
                <a:latin typeface="Menlo-Regular"/>
              </a:rPr>
              <a:t>:</a:t>
            </a:r>
            <a:r>
              <a:rPr lang="de-DE" altLang="zh-CN" sz="1600">
                <a:solidFill>
                  <a:srgbClr val="AA0D91"/>
                </a:solidFill>
                <a:latin typeface="Menlo-Regular"/>
              </a:rPr>
              <a:t>nil</a:t>
            </a:r>
            <a:r>
              <a:rPr lang="de-DE" altLang="zh-CN" sz="1600">
                <a:solidFill>
                  <a:srgbClr val="000000"/>
                </a:solidFill>
                <a:latin typeface="Menlo-Regular"/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2727552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使用</a:t>
            </a:r>
            <a:r>
              <a:rPr kumimoji="1" lang="en-US" altLang="zh-CN" dirty="0"/>
              <a:t>x</a:t>
            </a:r>
            <a:r>
              <a:rPr kumimoji="1" lang="en-US" altLang="zh-CN" dirty="0" smtClean="0"/>
              <a:t>ib</a:t>
            </a:r>
            <a:r>
              <a:rPr kumimoji="1" lang="zh-CN" altLang="en-US" dirty="0"/>
              <a:t>自定义</a:t>
            </a:r>
            <a:r>
              <a:rPr kumimoji="1" lang="en-US" altLang="zh-CN" dirty="0"/>
              <a:t>view</a:t>
            </a:r>
            <a:r>
              <a:rPr kumimoji="1" lang="zh-CN" altLang="en-US" dirty="0"/>
              <a:t>的步骤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91" y="1119235"/>
            <a:ext cx="8128599" cy="442977"/>
          </a:xfrm>
        </p:spPr>
        <p:txBody>
          <a:bodyPr>
            <a:normAutofit/>
          </a:bodyPr>
          <a:lstStyle/>
          <a:p>
            <a:r>
              <a:rPr kumimoji="1" lang="zh-CN" altLang="en-US" sz="1600" dirty="0"/>
              <a:t>新建自定义控件类</a:t>
            </a:r>
          </a:p>
        </p:txBody>
      </p:sp>
      <p:pic>
        <p:nvPicPr>
          <p:cNvPr id="4" name="图片 3" descr="QQ20150523-11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205" y="1528495"/>
            <a:ext cx="7988300" cy="1016000"/>
          </a:xfrm>
          <a:prstGeom prst="rect">
            <a:avLst/>
          </a:prstGeom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498491" y="2654024"/>
            <a:ext cx="8128599" cy="442977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Tx/>
              <a:buSzPct val="75000"/>
              <a:buFont typeface="Wingdings" charset="2"/>
              <a:buChar char="l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r>
              <a:rPr kumimoji="1" lang="zh-CN" altLang="en-US" sz="1600" dirty="0"/>
              <a:t>新建</a:t>
            </a:r>
            <a:r>
              <a:rPr kumimoji="1" lang="en-US" altLang="zh-CN" sz="1600" dirty="0"/>
              <a:t>xib</a:t>
            </a:r>
            <a:r>
              <a:rPr kumimoji="1" lang="zh-CN" altLang="en-US" sz="1600" dirty="0"/>
              <a:t>文件（文件名建议和</a:t>
            </a:r>
            <a:r>
              <a:rPr kumimoji="1" lang="en-US" altLang="zh-CN" sz="1600" dirty="0"/>
              <a:t>view</a:t>
            </a:r>
            <a:r>
              <a:rPr kumimoji="1" lang="zh-CN" altLang="en-US" sz="1600" dirty="0"/>
              <a:t>的类名一致）</a:t>
            </a:r>
          </a:p>
        </p:txBody>
      </p:sp>
      <p:pic>
        <p:nvPicPr>
          <p:cNvPr id="6" name="图片 5" descr="QQ20150523-12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304" y="3273229"/>
            <a:ext cx="3674179" cy="1283047"/>
          </a:xfrm>
          <a:prstGeom prst="rect">
            <a:avLst/>
          </a:prstGeom>
        </p:spPr>
      </p:pic>
      <p:pic>
        <p:nvPicPr>
          <p:cNvPr id="7" name="图片 6" descr="QQ20150523-13@2x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0584" y="3542738"/>
            <a:ext cx="21463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907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使用</a:t>
            </a:r>
            <a:r>
              <a:rPr kumimoji="1" lang="en-US" altLang="zh-CN" dirty="0"/>
              <a:t>x</a:t>
            </a:r>
            <a:r>
              <a:rPr kumimoji="1" lang="en-US" altLang="zh-CN" dirty="0" smtClean="0"/>
              <a:t>ib</a:t>
            </a:r>
            <a:r>
              <a:rPr kumimoji="1" lang="zh-CN" altLang="en-US" dirty="0"/>
              <a:t>自定义</a:t>
            </a:r>
            <a:r>
              <a:rPr kumimoji="1" lang="en-US" altLang="zh-CN" dirty="0"/>
              <a:t>view</a:t>
            </a:r>
            <a:r>
              <a:rPr kumimoji="1" lang="zh-CN" altLang="en-US" dirty="0"/>
              <a:t>的步骤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91" y="1119235"/>
            <a:ext cx="8128599" cy="442977"/>
          </a:xfrm>
        </p:spPr>
        <p:txBody>
          <a:bodyPr>
            <a:normAutofit/>
          </a:bodyPr>
          <a:lstStyle/>
          <a:p>
            <a:r>
              <a:rPr kumimoji="1" lang="zh-CN" altLang="en-US" sz="1600" dirty="0"/>
              <a:t>修改</a:t>
            </a:r>
            <a:r>
              <a:rPr kumimoji="1" lang="en-US" altLang="zh-CN" sz="1600" dirty="0"/>
              <a:t>xib</a:t>
            </a:r>
            <a:r>
              <a:rPr kumimoji="1" lang="zh-CN" altLang="en-US" sz="1600" dirty="0"/>
              <a:t>中</a:t>
            </a:r>
            <a:r>
              <a:rPr kumimoji="1" lang="en-US" altLang="zh-CN" sz="1600" dirty="0"/>
              <a:t>view</a:t>
            </a:r>
            <a:r>
              <a:rPr kumimoji="1" lang="zh-CN" altLang="en-US" sz="1600" dirty="0"/>
              <a:t>的类名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98491" y="2875512"/>
            <a:ext cx="8128599" cy="442977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Tx/>
              <a:buSzPct val="75000"/>
              <a:buFont typeface="Wingdings" charset="2"/>
              <a:buChar char="l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r>
              <a:rPr kumimoji="1" lang="zh-CN" altLang="en-US" sz="1600" dirty="0"/>
              <a:t>封装</a:t>
            </a:r>
            <a:r>
              <a:rPr kumimoji="1" lang="en-US" altLang="zh-CN" sz="1600" dirty="0"/>
              <a:t>xib</a:t>
            </a:r>
            <a:r>
              <a:rPr kumimoji="1" lang="zh-CN" altLang="en-US" sz="1600" dirty="0"/>
              <a:t>的加载过程</a:t>
            </a:r>
          </a:p>
        </p:txBody>
      </p:sp>
      <p:pic>
        <p:nvPicPr>
          <p:cNvPr id="8" name="图片 7" descr="QQ20150523-14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16" y="1562212"/>
            <a:ext cx="4113286" cy="1157109"/>
          </a:xfrm>
          <a:prstGeom prst="rect">
            <a:avLst/>
          </a:prstGeom>
        </p:spPr>
      </p:pic>
      <p:pic>
        <p:nvPicPr>
          <p:cNvPr id="9" name="图片 8" descr="QQ20150523-15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16" y="3251055"/>
            <a:ext cx="2989427" cy="572887"/>
          </a:xfrm>
          <a:prstGeom prst="rect">
            <a:avLst/>
          </a:prstGeom>
        </p:spPr>
      </p:pic>
      <p:pic>
        <p:nvPicPr>
          <p:cNvPr id="10" name="图片 9" descr="QQ20150523-16@2x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16" y="3846420"/>
            <a:ext cx="6492531" cy="1140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063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使用</a:t>
            </a:r>
            <a:r>
              <a:rPr kumimoji="1" lang="en-US" altLang="zh-CN" dirty="0"/>
              <a:t>x</a:t>
            </a:r>
            <a:r>
              <a:rPr kumimoji="1" lang="en-US" altLang="zh-CN" dirty="0" smtClean="0"/>
              <a:t>ib</a:t>
            </a:r>
            <a:r>
              <a:rPr kumimoji="1" lang="zh-CN" altLang="en-US" dirty="0"/>
              <a:t>自定义</a:t>
            </a:r>
            <a:r>
              <a:rPr kumimoji="1" lang="en-US" altLang="zh-CN" dirty="0"/>
              <a:t>view</a:t>
            </a:r>
            <a:r>
              <a:rPr kumimoji="1" lang="zh-CN" altLang="en-US" dirty="0"/>
              <a:t>的步骤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91" y="1152952"/>
            <a:ext cx="8128599" cy="442977"/>
          </a:xfrm>
        </p:spPr>
        <p:txBody>
          <a:bodyPr>
            <a:normAutofit/>
          </a:bodyPr>
          <a:lstStyle/>
          <a:p>
            <a:r>
              <a:rPr kumimoji="1" lang="zh-CN" altLang="en-US" sz="1600" dirty="0"/>
              <a:t>增加模型属性，在模型属性</a:t>
            </a:r>
            <a:r>
              <a:rPr kumimoji="1" lang="en-US" altLang="zh-CN" sz="1600" dirty="0"/>
              <a:t>set</a:t>
            </a:r>
            <a:r>
              <a:rPr kumimoji="1" lang="zh-CN" altLang="en-US" sz="1600" dirty="0"/>
              <a:t>方法中设置数据到子控件上</a:t>
            </a:r>
          </a:p>
        </p:txBody>
      </p:sp>
    </p:spTree>
    <p:extLst>
      <p:ext uri="{BB962C8B-B14F-4D97-AF65-F5344CB8AC3E}">
        <p14:creationId xmlns:p14="http://schemas.microsoft.com/office/powerpoint/2010/main" val="671471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注意点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1600" dirty="0"/>
              <a:t>一个控件有</a:t>
            </a:r>
            <a:r>
              <a:rPr kumimoji="1" lang="en-US" altLang="zh-CN" sz="1600" dirty="0"/>
              <a:t>2</a:t>
            </a:r>
            <a:r>
              <a:rPr kumimoji="1" lang="zh-CN" altLang="en-US" sz="1600" dirty="0"/>
              <a:t>种创建方式</a:t>
            </a:r>
            <a:endParaRPr kumimoji="1" lang="en-US" altLang="zh-CN" sz="1600" dirty="0"/>
          </a:p>
          <a:p>
            <a:pPr>
              <a:buFont typeface="Wingdings" charset="2"/>
              <a:buChar char="u"/>
            </a:pPr>
            <a:r>
              <a:rPr kumimoji="1" lang="zh-CN" altLang="en-US" sz="1600" dirty="0"/>
              <a:t>通过代码创建</a:t>
            </a:r>
            <a:endParaRPr kumimoji="1" lang="en-US" altLang="zh-CN" sz="1600" dirty="0"/>
          </a:p>
          <a:p>
            <a:pPr>
              <a:buFont typeface="Symbol" charset="2"/>
              <a:buChar char="-"/>
            </a:pPr>
            <a:r>
              <a:rPr kumimoji="1" lang="zh-CN" altLang="en-US" sz="1600" dirty="0"/>
              <a:t>初始化时一定会调用</a:t>
            </a:r>
            <a:r>
              <a:rPr kumimoji="1" lang="en-US" altLang="zh-CN" sz="1600" dirty="0"/>
              <a:t>initWithFrame:</a:t>
            </a:r>
            <a:r>
              <a:rPr kumimoji="1" lang="zh-CN" altLang="en-US" sz="1600" dirty="0"/>
              <a:t>方法</a:t>
            </a:r>
            <a:endParaRPr kumimoji="1" lang="en-US" altLang="zh-CN" sz="1600" dirty="0"/>
          </a:p>
          <a:p>
            <a:pPr marL="0" indent="0">
              <a:buNone/>
            </a:pPr>
            <a:endParaRPr kumimoji="1" lang="en-US" altLang="zh-CN" sz="1600" dirty="0"/>
          </a:p>
          <a:p>
            <a:pPr>
              <a:buFont typeface="Wingdings" charset="2"/>
              <a:buChar char="u"/>
            </a:pPr>
            <a:r>
              <a:rPr kumimoji="1" lang="zh-CN" altLang="en-US" sz="1600" dirty="0"/>
              <a:t>通过</a:t>
            </a:r>
            <a:r>
              <a:rPr kumimoji="1" lang="en-US" altLang="zh-CN" sz="1600" dirty="0"/>
              <a:t>xib</a:t>
            </a:r>
            <a:r>
              <a:rPr kumimoji="1" lang="zh-CN" altLang="en-US" sz="1600" dirty="0"/>
              <a:t>\</a:t>
            </a:r>
            <a:r>
              <a:rPr kumimoji="1" lang="en-US" altLang="zh-CN" sz="1600" dirty="0"/>
              <a:t>storyboard</a:t>
            </a:r>
            <a:r>
              <a:rPr kumimoji="1" lang="zh-CN" altLang="en-US" sz="1600" dirty="0"/>
              <a:t>创建</a:t>
            </a:r>
            <a:endParaRPr kumimoji="1" lang="en-US" altLang="zh-CN" sz="1600" dirty="0"/>
          </a:p>
          <a:p>
            <a:pPr>
              <a:buFont typeface="Symbol" charset="2"/>
              <a:buChar char="-"/>
            </a:pPr>
            <a:r>
              <a:rPr kumimoji="1" lang="zh-CN" altLang="en-US" sz="1600" dirty="0"/>
              <a:t>初始化时不会调用</a:t>
            </a:r>
            <a:r>
              <a:rPr kumimoji="1" lang="en-US" altLang="zh-CN" sz="1600" dirty="0"/>
              <a:t>initWithFrame:</a:t>
            </a:r>
            <a:r>
              <a:rPr kumimoji="1" lang="zh-CN" altLang="en-US" sz="1600" dirty="0"/>
              <a:t>方法</a:t>
            </a:r>
            <a:r>
              <a:rPr kumimoji="1" lang="zh-CN" altLang="zh-CN" sz="1600" dirty="0"/>
              <a:t>，</a:t>
            </a:r>
            <a:r>
              <a:rPr kumimoji="1" lang="zh-CN" altLang="en-US" sz="1600" dirty="0"/>
              <a:t>只会调用</a:t>
            </a:r>
            <a:r>
              <a:rPr kumimoji="1" lang="en-US" altLang="zh-CN" sz="1600" dirty="0"/>
              <a:t>initWithCoder:</a:t>
            </a:r>
            <a:r>
              <a:rPr kumimoji="1" lang="zh-CN" altLang="en-US" sz="1600" dirty="0"/>
              <a:t>方法</a:t>
            </a:r>
            <a:endParaRPr kumimoji="1" lang="en-US" altLang="zh-CN" sz="1600" dirty="0"/>
          </a:p>
          <a:p>
            <a:pPr>
              <a:buFont typeface="Symbol" charset="2"/>
              <a:buChar char="-"/>
            </a:pPr>
            <a:r>
              <a:rPr kumimoji="1" lang="zh-CN" altLang="en-US" sz="1600" dirty="0"/>
              <a:t>初始化完毕后会调用</a:t>
            </a:r>
            <a:r>
              <a:rPr kumimoji="1" lang="en-US" altLang="zh-CN" sz="1600" dirty="0"/>
              <a:t>awakeFromNib</a:t>
            </a:r>
            <a:r>
              <a:rPr kumimoji="1" lang="zh-CN" altLang="en-US" sz="1600" dirty="0"/>
              <a:t>方法</a:t>
            </a:r>
            <a:endParaRPr kumimoji="1" lang="en-US" altLang="zh-CN" sz="1600" dirty="0"/>
          </a:p>
          <a:p>
            <a:pPr>
              <a:buFont typeface="Symbol" charset="2"/>
              <a:buChar char="-"/>
            </a:pPr>
            <a:endParaRPr kumimoji="1" lang="en-US" altLang="zh-CN" sz="1600" dirty="0"/>
          </a:p>
          <a:p>
            <a:r>
              <a:rPr kumimoji="1" lang="zh-CN" altLang="en-US" sz="1600" dirty="0"/>
              <a:t>有时候希望在控件初始化时做一些初始化操作，比如添加子控件、设置基本属性</a:t>
            </a:r>
            <a:endParaRPr kumimoji="1" lang="en-US" altLang="zh-CN" sz="1600" dirty="0"/>
          </a:p>
          <a:p>
            <a:pPr>
              <a:buFont typeface="Wingdings" charset="2"/>
              <a:buChar char="u"/>
            </a:pPr>
            <a:r>
              <a:rPr kumimoji="1" lang="zh-CN" altLang="en-US" sz="1600" dirty="0"/>
              <a:t>这时需要根据控件的创建方式，来选择在</a:t>
            </a:r>
            <a:r>
              <a:rPr kumimoji="1" lang="en-US" altLang="zh-CN" sz="1600" dirty="0"/>
              <a:t>initWithFrame:</a:t>
            </a:r>
            <a:r>
              <a:rPr kumimoji="1" lang="zh-CN" altLang="en-US" sz="1600" dirty="0"/>
              <a:t>、</a:t>
            </a:r>
            <a:r>
              <a:rPr kumimoji="1" lang="en-US" altLang="zh-CN" sz="1600" dirty="0"/>
              <a:t>initWithCoder:</a:t>
            </a:r>
            <a:r>
              <a:rPr kumimoji="1" lang="zh-CN" altLang="en-US" sz="1600" dirty="0"/>
              <a:t>、</a:t>
            </a:r>
            <a:r>
              <a:rPr kumimoji="1" lang="en-US" altLang="zh-CN" sz="1600" dirty="0"/>
              <a:t>awakeFromNib</a:t>
            </a:r>
            <a:r>
              <a:rPr kumimoji="1" lang="zh-CN" altLang="en-US" sz="1600" dirty="0"/>
              <a:t>的哪个方法中操作</a:t>
            </a:r>
            <a:endParaRPr kumimoji="1"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316817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常用的</a:t>
            </a:r>
            <a:r>
              <a:rPr kumimoji="1" lang="en-US" altLang="zh-CN" dirty="0"/>
              <a:t>Xcode</a:t>
            </a:r>
            <a:r>
              <a:rPr kumimoji="1" lang="zh-CN" altLang="en-US" dirty="0"/>
              <a:t>插件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7512" y="924215"/>
            <a:ext cx="8332250" cy="4380563"/>
          </a:xfrm>
        </p:spPr>
        <p:txBody>
          <a:bodyPr>
            <a:normAutofit/>
          </a:bodyPr>
          <a:lstStyle/>
          <a:p>
            <a:r>
              <a:rPr kumimoji="1" lang="en-US" altLang="zh-CN" sz="1400" dirty="0"/>
              <a:t>Xcode</a:t>
            </a:r>
            <a:r>
              <a:rPr kumimoji="1" lang="zh-CN" altLang="en-US" sz="1400" dirty="0"/>
              <a:t>插件大全</a:t>
            </a:r>
            <a:endParaRPr kumimoji="1" lang="en-US" altLang="zh-CN" sz="1400" dirty="0"/>
          </a:p>
          <a:p>
            <a:pPr>
              <a:buFont typeface="Wingdings" charset="2"/>
              <a:buChar char="u"/>
            </a:pPr>
            <a:r>
              <a:rPr kumimoji="1" lang="en-US" altLang="zh-CN" sz="1400" dirty="0">
                <a:hlinkClick r:id="rId2"/>
              </a:rPr>
              <a:t>http://www.cocoachina.com/industry/20130918/7022.html</a:t>
            </a:r>
            <a:endParaRPr kumimoji="1" lang="en-US" altLang="zh-CN" sz="1400" dirty="0"/>
          </a:p>
          <a:p>
            <a:pPr>
              <a:buFont typeface="Wingdings" charset="2"/>
              <a:buChar char="u"/>
            </a:pPr>
            <a:endParaRPr kumimoji="1" lang="en-US" altLang="zh-CN" sz="1400" dirty="0"/>
          </a:p>
          <a:p>
            <a:r>
              <a:rPr kumimoji="1" lang="zh-CN" altLang="en-US" sz="1400" dirty="0"/>
              <a:t>必备</a:t>
            </a:r>
            <a:endParaRPr kumimoji="1" lang="en-US" altLang="zh-CN" sz="1400" dirty="0"/>
          </a:p>
          <a:p>
            <a:pPr>
              <a:buFont typeface="Wingdings" charset="2"/>
              <a:buChar char="u"/>
            </a:pPr>
            <a:r>
              <a:rPr kumimoji="1" lang="zh-CN" altLang="en-US" sz="1400" dirty="0"/>
              <a:t>文档注释生成：</a:t>
            </a:r>
            <a:r>
              <a:rPr kumimoji="1" lang="en-US" altLang="zh-CN" sz="1400" dirty="0">
                <a:hlinkClick r:id="rId3"/>
              </a:rPr>
              <a:t>https://github.com/onevcat/VVDocumenter-Xcode</a:t>
            </a:r>
            <a:endParaRPr kumimoji="1" lang="en-US" altLang="zh-CN" sz="1400" dirty="0"/>
          </a:p>
          <a:p>
            <a:pPr>
              <a:buFont typeface="Wingdings" charset="2"/>
              <a:buChar char="u"/>
            </a:pPr>
            <a:r>
              <a:rPr kumimoji="1" lang="zh-CN" altLang="en-US" sz="1400" dirty="0"/>
              <a:t>自动检索图片名：</a:t>
            </a:r>
            <a:r>
              <a:rPr kumimoji="1" lang="en-US" altLang="zh-CN" sz="1400" dirty="0">
                <a:hlinkClick r:id="rId4"/>
              </a:rPr>
              <a:t>https://github.com/ksuther/KSImageNamed-Xcode</a:t>
            </a:r>
            <a:endParaRPr kumimoji="1" lang="en-US" altLang="zh-CN" sz="1400" dirty="0"/>
          </a:p>
          <a:p>
            <a:pPr>
              <a:buFont typeface="Wingdings" charset="2"/>
              <a:buChar char="u"/>
            </a:pPr>
            <a:r>
              <a:rPr kumimoji="1" lang="zh-CN" altLang="en-US" sz="1400" dirty="0"/>
              <a:t>插件管理工具：</a:t>
            </a:r>
            <a:r>
              <a:rPr kumimoji="1" lang="en-US" altLang="zh-CN" sz="1400" dirty="0">
                <a:hlinkClick r:id="rId5"/>
              </a:rPr>
              <a:t>https://github.com/mneorr/Alcatraz</a:t>
            </a:r>
            <a:endParaRPr kumimoji="1" lang="en-US" altLang="zh-CN" sz="1400" dirty="0"/>
          </a:p>
          <a:p>
            <a:pPr>
              <a:buFont typeface="Wingdings" charset="2"/>
              <a:buChar char="u"/>
            </a:pPr>
            <a:endParaRPr kumimoji="1" lang="en-US" altLang="zh-CN" sz="1400" dirty="0"/>
          </a:p>
          <a:p>
            <a:r>
              <a:rPr kumimoji="1" lang="zh-CN" altLang="en-US" sz="1400" dirty="0"/>
              <a:t>移除插件（可以使用上面提到的插件管理工具</a:t>
            </a:r>
            <a:r>
              <a:rPr kumimoji="1" lang="en-US" altLang="zh-CN" sz="1400" dirty="0"/>
              <a:t>Alcatraz</a:t>
            </a:r>
            <a:r>
              <a:rPr kumimoji="1" lang="zh-CN" altLang="en-US" sz="1400" dirty="0"/>
              <a:t>）</a:t>
            </a:r>
            <a:endParaRPr kumimoji="1" lang="en-US" altLang="zh-CN" sz="1400" dirty="0"/>
          </a:p>
          <a:p>
            <a:pPr>
              <a:buFont typeface="Wingdings" charset="2"/>
              <a:buChar char="u"/>
            </a:pPr>
            <a:r>
              <a:rPr kumimoji="1" lang="zh-CN" altLang="en-US" sz="1400" dirty="0"/>
              <a:t>到</a:t>
            </a:r>
            <a:r>
              <a:rPr lang="en-US" altLang="zh-CN" sz="1400"/>
              <a:t>~/Library/Application Support/Developer/Shared/Xcode/Plug-ins</a:t>
            </a:r>
            <a:r>
              <a:rPr kumimoji="1" lang="zh-CN" altLang="en-US" sz="1400" dirty="0"/>
              <a:t>文件夹中删除</a:t>
            </a:r>
            <a:endParaRPr kumimoji="1" lang="en-US" altLang="zh-CN" sz="1400" dirty="0"/>
          </a:p>
          <a:p>
            <a:pPr marL="0" indent="0">
              <a:buNone/>
            </a:pPr>
            <a:endParaRPr kumimoji="1" lang="en-US" altLang="zh-CN" sz="1400" dirty="0"/>
          </a:p>
          <a:p>
            <a:r>
              <a:rPr kumimoji="1" lang="zh-CN" altLang="en-US" sz="1400" dirty="0"/>
              <a:t>插件失效修复：</a:t>
            </a:r>
            <a:r>
              <a:rPr kumimoji="1" lang="en-US" altLang="zh-CN" sz="1400" dirty="0">
                <a:hlinkClick r:id="rId6"/>
              </a:rPr>
              <a:t>http://joeshang.github.io/2015/04/10/fix-xcode-upgrade-plugin-invalid/</a:t>
            </a:r>
            <a:endParaRPr kumimoji="1"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2338612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如何获得</a:t>
            </a:r>
            <a:r>
              <a:rPr kumimoji="1" lang="en-US" altLang="zh-CN" dirty="0"/>
              <a:t>APP</a:t>
            </a:r>
            <a:r>
              <a:rPr kumimoji="1" lang="zh-CN" altLang="en-US" dirty="0"/>
              <a:t>内部资源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7512" y="1137758"/>
            <a:ext cx="8332250" cy="986402"/>
          </a:xfrm>
        </p:spPr>
        <p:txBody>
          <a:bodyPr>
            <a:normAutofit/>
          </a:bodyPr>
          <a:lstStyle/>
          <a:p>
            <a:r>
              <a:rPr kumimoji="1" lang="zh-CN" altLang="en-US" sz="1400" dirty="0"/>
              <a:t>安装一个</a:t>
            </a:r>
            <a:r>
              <a:rPr kumimoji="1" lang="en-US" altLang="zh-CN" sz="1400" dirty="0"/>
              <a:t>iTools</a:t>
            </a:r>
            <a:r>
              <a:rPr kumimoji="1" lang="zh-CN" altLang="en-US" sz="1400" dirty="0"/>
              <a:t>（百度一下就有）</a:t>
            </a:r>
            <a:endParaRPr kumimoji="1" lang="en-US" altLang="zh-CN" sz="1400" dirty="0"/>
          </a:p>
          <a:p>
            <a:endParaRPr kumimoji="1" lang="en-US" altLang="zh-CN" sz="1400" dirty="0"/>
          </a:p>
          <a:p>
            <a:r>
              <a:rPr kumimoji="1" lang="zh-CN" altLang="en-US" sz="1400" dirty="0"/>
              <a:t>用</a:t>
            </a:r>
            <a:r>
              <a:rPr kumimoji="1" lang="en-US" altLang="zh-CN" sz="1400" dirty="0"/>
              <a:t>USB</a:t>
            </a:r>
            <a:r>
              <a:rPr kumimoji="1" lang="zh-CN" altLang="en-US" sz="1400" dirty="0"/>
              <a:t>连接设备，打开</a:t>
            </a:r>
            <a:r>
              <a:rPr kumimoji="1" lang="en-US" altLang="zh-CN" sz="1400" dirty="0"/>
              <a:t>iTools</a:t>
            </a:r>
          </a:p>
        </p:txBody>
      </p:sp>
      <p:pic>
        <p:nvPicPr>
          <p:cNvPr id="4" name="图片 3" descr="QQ20150523-10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64924"/>
            <a:ext cx="9144000" cy="1525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774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图片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-7938"/>
            <a:ext cx="9167813" cy="5724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图片 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12" r="786" b="49559"/>
          <a:stretch>
            <a:fillRect/>
          </a:stretch>
        </p:blipFill>
        <p:spPr bwMode="auto">
          <a:xfrm>
            <a:off x="419100" y="3757613"/>
            <a:ext cx="7559675" cy="132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矩形 29"/>
          <p:cNvSpPr>
            <a:spLocks noChangeArrowheads="1"/>
          </p:cNvSpPr>
          <p:nvPr/>
        </p:nvSpPr>
        <p:spPr bwMode="auto">
          <a:xfrm>
            <a:off x="-4763" y="1074738"/>
            <a:ext cx="9148763" cy="17462"/>
          </a:xfrm>
          <a:prstGeom prst="rect">
            <a:avLst/>
          </a:prstGeom>
          <a:solidFill>
            <a:srgbClr val="EAEAEA">
              <a:alpha val="3215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AF5C06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 b="1">
              <a:solidFill>
                <a:srgbClr val="FFFFFF"/>
              </a:solidFill>
              <a:latin typeface="宋体" charset="0"/>
              <a:sym typeface="宋体" charset="0"/>
            </a:endParaRPr>
          </a:p>
        </p:txBody>
      </p:sp>
      <p:sp>
        <p:nvSpPr>
          <p:cNvPr id="3077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503914" y="394834"/>
            <a:ext cx="7886700" cy="679904"/>
          </a:xfrm>
          <a:prstGeom prst="rect">
            <a:avLst/>
          </a:prstGeom>
        </p:spPr>
        <p:txBody>
          <a:bodyPr/>
          <a:lstStyle/>
          <a:p>
            <a:pPr marL="171450" indent="-171450" defTabSz="685800">
              <a:spcBef>
                <a:spcPts val="750"/>
              </a:spcBef>
              <a:defRPr/>
            </a:pPr>
            <a:r>
              <a:rPr kumimoji="1"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sym typeface="Calibri" charset="0"/>
              </a:rPr>
              <a:t>UI</a:t>
            </a:r>
            <a:r>
              <a:rPr kumimoji="1"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sym typeface="Calibri" charset="0"/>
              </a:rPr>
              <a:t>控件的</a:t>
            </a:r>
            <a:r>
              <a:rPr kumimoji="1"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sym typeface="Calibri" charset="0"/>
              </a:rPr>
              <a:t>weak</a:t>
            </a:r>
            <a:r>
              <a:rPr kumimoji="1"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sym typeface="Calibri" charset="0"/>
              </a:rPr>
              <a:t>和</a:t>
            </a:r>
            <a:r>
              <a:rPr kumimoji="1"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sym typeface="Calibri" charset="0"/>
              </a:rPr>
              <a:t>strong</a:t>
            </a:r>
          </a:p>
        </p:txBody>
      </p:sp>
      <p:pic>
        <p:nvPicPr>
          <p:cNvPr id="4104" name="Picture 8" descr="上色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500" y="5091113"/>
            <a:ext cx="1057275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3079" name="矩形 25"/>
          <p:cNvSpPr>
            <a:spLocks noChangeArrowheads="1"/>
          </p:cNvSpPr>
          <p:nvPr/>
        </p:nvSpPr>
        <p:spPr bwMode="auto">
          <a:xfrm>
            <a:off x="3614738" y="5232400"/>
            <a:ext cx="320992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领先业内</a:t>
            </a:r>
            <a:r>
              <a:rPr lang="en-US" altLang="zh-CN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IT</a:t>
            </a:r>
            <a:r>
              <a:rPr lang="zh-CN" altLang="en-US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教育培训行业 </a:t>
            </a:r>
            <a:r>
              <a:rPr lang="en-US" altLang="zh-CN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www.520it.com</a:t>
            </a:r>
            <a:endParaRPr lang="zh-CN" altLang="en-US" sz="1300" b="1">
              <a:latin typeface="黑体" charset="0"/>
              <a:ea typeface="黑体" charset="0"/>
              <a:cs typeface="黑体" charset="0"/>
              <a:sym typeface="黑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334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九宫格功能一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sz="1600" dirty="0" smtClean="0"/>
              <a:t>在同一行不断添加</a:t>
            </a:r>
            <a:r>
              <a:rPr kumimoji="1" lang="en-US" altLang="zh-CN" sz="1600" dirty="0" smtClean="0"/>
              <a:t>View</a:t>
            </a:r>
          </a:p>
          <a:p>
            <a:r>
              <a:rPr kumimoji="1" lang="en-US" altLang="zh-CN" sz="1600" dirty="0" smtClean="0"/>
              <a:t>Y</a:t>
            </a:r>
            <a:r>
              <a:rPr kumimoji="1" lang="zh-CN" altLang="en-US" sz="1600" dirty="0" smtClean="0"/>
              <a:t>值不变</a:t>
            </a:r>
            <a:r>
              <a:rPr kumimoji="1" lang="en-US" altLang="zh-CN" sz="1600" dirty="0" smtClean="0"/>
              <a:t>,X</a:t>
            </a:r>
            <a:r>
              <a:rPr kumimoji="1" lang="zh-CN" altLang="en-US" sz="1600" dirty="0" smtClean="0"/>
              <a:t>值</a:t>
            </a:r>
            <a:r>
              <a:rPr kumimoji="1" lang="en-US" altLang="zh-CN" sz="1600" dirty="0" smtClean="0"/>
              <a:t>:</a:t>
            </a:r>
            <a:r>
              <a:rPr kumimoji="1" lang="en-US" altLang="zh-CN" sz="1600" dirty="0" smtClean="0">
                <a:sym typeface="Wingdings"/>
              </a:rPr>
              <a:t>(</a:t>
            </a:r>
            <a:r>
              <a:rPr kumimoji="1" lang="zh-CN" altLang="en-US" sz="1600" dirty="0" smtClean="0">
                <a:sym typeface="Wingdings"/>
              </a:rPr>
              <a:t>间距</a:t>
            </a:r>
            <a:r>
              <a:rPr kumimoji="1" lang="en-US" altLang="zh-CN" sz="1600" dirty="0" smtClean="0">
                <a:sym typeface="Wingdings"/>
              </a:rPr>
              <a:t>+</a:t>
            </a:r>
            <a:r>
              <a:rPr kumimoji="1" lang="zh-CN" altLang="en-US" sz="1600" dirty="0" smtClean="0">
                <a:sym typeface="Wingdings"/>
              </a:rPr>
              <a:t>宽度</a:t>
            </a:r>
            <a:r>
              <a:rPr kumimoji="1" lang="en-US" altLang="zh-CN" sz="1600" dirty="0" smtClean="0">
                <a:sym typeface="Wingdings"/>
              </a:rPr>
              <a:t>)</a:t>
            </a:r>
            <a:r>
              <a:rPr kumimoji="1" lang="zh-CN" altLang="en-US" sz="1600" dirty="0" smtClean="0">
                <a:sym typeface="Wingdings"/>
              </a:rPr>
              <a:t> </a:t>
            </a:r>
            <a:r>
              <a:rPr kumimoji="1" lang="en-US" altLang="zh-CN" sz="1600" dirty="0" smtClean="0">
                <a:sym typeface="Wingdings"/>
              </a:rPr>
              <a:t>*</a:t>
            </a:r>
            <a:r>
              <a:rPr kumimoji="1" lang="zh-CN" altLang="en-US" sz="1600" dirty="0" smtClean="0">
                <a:sym typeface="Wingdings"/>
              </a:rPr>
              <a:t> </a:t>
            </a:r>
            <a:r>
              <a:rPr kumimoji="1" lang="en-US" altLang="zh-CN" sz="1600" dirty="0" smtClean="0">
                <a:sym typeface="Wingdings"/>
              </a:rPr>
              <a:t>(</a:t>
            </a:r>
            <a:r>
              <a:rPr kumimoji="1" lang="zh-CN" altLang="en-US" sz="1600" dirty="0" smtClean="0">
                <a:sym typeface="Wingdings"/>
              </a:rPr>
              <a:t>个数 </a:t>
            </a:r>
            <a:r>
              <a:rPr kumimoji="1" lang="en-US" altLang="zh-CN" sz="1600" dirty="0" smtClean="0">
                <a:sym typeface="Wingdings"/>
              </a:rPr>
              <a:t>%</a:t>
            </a:r>
            <a:r>
              <a:rPr kumimoji="1" lang="zh-CN" altLang="en-US" sz="1600" dirty="0" smtClean="0">
                <a:sym typeface="Wingdings"/>
              </a:rPr>
              <a:t> </a:t>
            </a:r>
            <a:r>
              <a:rPr kumimoji="1" lang="en-US" altLang="zh-CN" sz="1600" dirty="0" smtClean="0">
                <a:sym typeface="Wingdings"/>
              </a:rPr>
              <a:t>3)</a:t>
            </a:r>
            <a:endParaRPr kumimoji="1" lang="zh-CN" altLang="en-US" sz="1600" dirty="0" smtClean="0">
              <a:sym typeface="Wingdings"/>
            </a:endParaRPr>
          </a:p>
          <a:p>
            <a:r>
              <a:rPr kumimoji="1" lang="en-US" altLang="zh-CN" sz="1600" dirty="0" smtClean="0">
                <a:sym typeface="Wingdings"/>
              </a:rPr>
              <a:t>0%3</a:t>
            </a:r>
            <a:r>
              <a:rPr kumimoji="1" lang="zh-CN" altLang="en-US" sz="1600" dirty="0" smtClean="0">
                <a:sym typeface="Wingdings"/>
              </a:rPr>
              <a:t> * </a:t>
            </a:r>
            <a:r>
              <a:rPr kumimoji="1" lang="en-US" altLang="zh-CN" sz="1600" dirty="0" smtClean="0">
                <a:sym typeface="Wingdings"/>
              </a:rPr>
              <a:t>(</a:t>
            </a:r>
            <a:r>
              <a:rPr kumimoji="1" lang="en-US" altLang="zh-CN" sz="1600" dirty="0" err="1" smtClean="0">
                <a:sym typeface="Wingdings"/>
              </a:rPr>
              <a:t>hMargin</a:t>
            </a:r>
            <a:r>
              <a:rPr kumimoji="1" lang="zh-CN" altLang="en-US" sz="1600" dirty="0" smtClean="0">
                <a:sym typeface="Wingdings"/>
              </a:rPr>
              <a:t> </a:t>
            </a:r>
            <a:r>
              <a:rPr kumimoji="1" lang="en-US" altLang="zh-CN" sz="1600" dirty="0" smtClean="0">
                <a:sym typeface="Wingdings"/>
              </a:rPr>
              <a:t>+</a:t>
            </a:r>
            <a:r>
              <a:rPr kumimoji="1" lang="zh-CN" altLang="en-US" sz="1600" dirty="0" smtClean="0">
                <a:sym typeface="Wingdings"/>
              </a:rPr>
              <a:t> </a:t>
            </a:r>
            <a:r>
              <a:rPr kumimoji="1" lang="en-US" altLang="zh-CN" sz="1600" dirty="0" smtClean="0">
                <a:sym typeface="Wingdings"/>
              </a:rPr>
              <a:t>width)</a:t>
            </a:r>
            <a:r>
              <a:rPr kumimoji="1" lang="zh-CN" altLang="en-US" sz="1600" dirty="0" smtClean="0">
                <a:sym typeface="Wingdings"/>
              </a:rPr>
              <a:t> </a:t>
            </a:r>
            <a:r>
              <a:rPr kumimoji="1" lang="en-US" altLang="zh-CN" sz="1600" dirty="0" smtClean="0">
                <a:sym typeface="Wingdings"/>
              </a:rPr>
              <a:t>1%3</a:t>
            </a:r>
            <a:r>
              <a:rPr kumimoji="1" lang="zh-CN" altLang="en-US" sz="1600" dirty="0" smtClean="0">
                <a:sym typeface="Wingdings"/>
              </a:rPr>
              <a:t> * </a:t>
            </a:r>
            <a:r>
              <a:rPr kumimoji="1" lang="en-US" altLang="zh-CN" sz="1600" dirty="0" smtClean="0">
                <a:sym typeface="Wingdings"/>
              </a:rPr>
              <a:t>(</a:t>
            </a:r>
            <a:r>
              <a:rPr kumimoji="1" lang="en-US" altLang="zh-CN" sz="1600" dirty="0" err="1" smtClean="0">
                <a:sym typeface="Wingdings"/>
              </a:rPr>
              <a:t>hMargin</a:t>
            </a:r>
            <a:r>
              <a:rPr kumimoji="1" lang="zh-CN" altLang="en-US" sz="1600" dirty="0" smtClean="0">
                <a:sym typeface="Wingdings"/>
              </a:rPr>
              <a:t> </a:t>
            </a:r>
            <a:r>
              <a:rPr kumimoji="1" lang="en-US" altLang="zh-CN" sz="1600" dirty="0" smtClean="0">
                <a:sym typeface="Wingdings"/>
              </a:rPr>
              <a:t>+</a:t>
            </a:r>
            <a:r>
              <a:rPr kumimoji="1" lang="zh-CN" altLang="en-US" sz="1600" dirty="0" smtClean="0">
                <a:sym typeface="Wingdings"/>
              </a:rPr>
              <a:t> </a:t>
            </a:r>
            <a:r>
              <a:rPr kumimoji="1" lang="en-US" altLang="zh-CN" sz="1600" dirty="0" smtClean="0">
                <a:sym typeface="Wingdings"/>
              </a:rPr>
              <a:t>width)</a:t>
            </a:r>
            <a:r>
              <a:rPr kumimoji="1" lang="zh-CN" altLang="en-US" sz="1600" dirty="0" smtClean="0">
                <a:sym typeface="Wingdings"/>
              </a:rPr>
              <a:t> </a:t>
            </a:r>
            <a:r>
              <a:rPr kumimoji="1" lang="en-US" altLang="zh-CN" sz="1600" dirty="0" smtClean="0">
                <a:sym typeface="Wingdings"/>
              </a:rPr>
              <a:t>2%3</a:t>
            </a:r>
            <a:r>
              <a:rPr kumimoji="1" lang="zh-CN" altLang="en-US" sz="1600" dirty="0" smtClean="0">
                <a:sym typeface="Wingdings"/>
              </a:rPr>
              <a:t> * </a:t>
            </a:r>
            <a:r>
              <a:rPr kumimoji="1" lang="en-US" altLang="zh-CN" sz="1600" dirty="0" smtClean="0">
                <a:sym typeface="Wingdings"/>
              </a:rPr>
              <a:t>(</a:t>
            </a:r>
            <a:r>
              <a:rPr kumimoji="1" lang="en-US" altLang="zh-CN" sz="1600" dirty="0" err="1" smtClean="0">
                <a:sym typeface="Wingdings"/>
              </a:rPr>
              <a:t>hMargin</a:t>
            </a:r>
            <a:r>
              <a:rPr kumimoji="1" lang="zh-CN" altLang="en-US" sz="1600" dirty="0" smtClean="0">
                <a:sym typeface="Wingdings"/>
              </a:rPr>
              <a:t> </a:t>
            </a:r>
            <a:r>
              <a:rPr kumimoji="1" lang="en-US" altLang="zh-CN" sz="1600" dirty="0" smtClean="0">
                <a:sym typeface="Wingdings"/>
              </a:rPr>
              <a:t>+</a:t>
            </a:r>
            <a:r>
              <a:rPr kumimoji="1" lang="zh-CN" altLang="en-US" sz="1600" dirty="0" smtClean="0">
                <a:sym typeface="Wingdings"/>
              </a:rPr>
              <a:t> </a:t>
            </a:r>
            <a:r>
              <a:rPr kumimoji="1" lang="en-US" altLang="zh-CN" sz="1600" dirty="0" smtClean="0">
                <a:sym typeface="Wingdings"/>
              </a:rPr>
              <a:t>width)</a:t>
            </a:r>
            <a:endParaRPr kumimoji="1" lang="zh-CN" altLang="en-US" sz="1600" dirty="0" smtClean="0">
              <a:sym typeface="Wingdings"/>
            </a:endParaRPr>
          </a:p>
          <a:p>
            <a:r>
              <a:rPr kumimoji="1" lang="en-US" altLang="zh-CN" sz="1600" dirty="0" smtClean="0">
                <a:sym typeface="Wingdings"/>
              </a:rPr>
              <a:t>3%3</a:t>
            </a:r>
            <a:r>
              <a:rPr kumimoji="1" lang="zh-CN" altLang="en-US" sz="1600" dirty="0" smtClean="0">
                <a:sym typeface="Wingdings"/>
              </a:rPr>
              <a:t> * </a:t>
            </a:r>
            <a:r>
              <a:rPr kumimoji="1" lang="en-US" altLang="zh-CN" sz="1600" dirty="0" smtClean="0">
                <a:sym typeface="Wingdings"/>
              </a:rPr>
              <a:t>(</a:t>
            </a:r>
            <a:r>
              <a:rPr kumimoji="1" lang="en-US" altLang="zh-CN" sz="1600" dirty="0" err="1" smtClean="0">
                <a:sym typeface="Wingdings"/>
              </a:rPr>
              <a:t>hMargin</a:t>
            </a:r>
            <a:r>
              <a:rPr kumimoji="1" lang="zh-CN" altLang="en-US" sz="1600" dirty="0" smtClean="0">
                <a:sym typeface="Wingdings"/>
              </a:rPr>
              <a:t> </a:t>
            </a:r>
            <a:r>
              <a:rPr kumimoji="1" lang="en-US" altLang="zh-CN" sz="1600" dirty="0" smtClean="0">
                <a:sym typeface="Wingdings"/>
              </a:rPr>
              <a:t>+</a:t>
            </a:r>
            <a:r>
              <a:rPr kumimoji="1" lang="zh-CN" altLang="en-US" sz="1600" dirty="0" smtClean="0">
                <a:sym typeface="Wingdings"/>
              </a:rPr>
              <a:t> </a:t>
            </a:r>
            <a:r>
              <a:rPr kumimoji="1" lang="en-US" altLang="zh-CN" sz="1600" dirty="0" smtClean="0">
                <a:sym typeface="Wingdings"/>
              </a:rPr>
              <a:t>width)</a:t>
            </a:r>
            <a:r>
              <a:rPr kumimoji="1" lang="zh-CN" altLang="en-US" sz="1600" dirty="0" smtClean="0">
                <a:sym typeface="Wingdings"/>
              </a:rPr>
              <a:t> </a:t>
            </a:r>
            <a:r>
              <a:rPr kumimoji="1" lang="en-US" altLang="zh-CN" sz="1600" dirty="0" smtClean="0">
                <a:sym typeface="Wingdings"/>
              </a:rPr>
              <a:t>4%3</a:t>
            </a:r>
            <a:r>
              <a:rPr kumimoji="1" lang="zh-CN" altLang="en-US" sz="1600" dirty="0" smtClean="0">
                <a:sym typeface="Wingdings"/>
              </a:rPr>
              <a:t> * </a:t>
            </a:r>
            <a:r>
              <a:rPr kumimoji="1" lang="en-US" altLang="zh-CN" sz="1600" dirty="0" smtClean="0">
                <a:sym typeface="Wingdings"/>
              </a:rPr>
              <a:t>(</a:t>
            </a:r>
            <a:r>
              <a:rPr kumimoji="1" lang="en-US" altLang="zh-CN" sz="1600" dirty="0" err="1" smtClean="0">
                <a:sym typeface="Wingdings"/>
              </a:rPr>
              <a:t>hMargin</a:t>
            </a:r>
            <a:r>
              <a:rPr kumimoji="1" lang="zh-CN" altLang="en-US" sz="1600" dirty="0" smtClean="0">
                <a:sym typeface="Wingdings"/>
              </a:rPr>
              <a:t> </a:t>
            </a:r>
            <a:r>
              <a:rPr kumimoji="1" lang="en-US" altLang="zh-CN" sz="1600" dirty="0" smtClean="0">
                <a:sym typeface="Wingdings"/>
              </a:rPr>
              <a:t>+</a:t>
            </a:r>
            <a:r>
              <a:rPr kumimoji="1" lang="zh-CN" altLang="en-US" sz="1600" dirty="0" smtClean="0">
                <a:sym typeface="Wingdings"/>
              </a:rPr>
              <a:t> </a:t>
            </a:r>
            <a:r>
              <a:rPr kumimoji="1" lang="en-US" altLang="zh-CN" sz="1600" dirty="0" smtClean="0">
                <a:sym typeface="Wingdings"/>
              </a:rPr>
              <a:t>width)</a:t>
            </a:r>
            <a:r>
              <a:rPr kumimoji="1" lang="zh-CN" altLang="en-US" sz="1600" dirty="0" smtClean="0">
                <a:sym typeface="Wingdings"/>
              </a:rPr>
              <a:t> </a:t>
            </a:r>
            <a:r>
              <a:rPr kumimoji="1" lang="en-US" altLang="zh-CN" sz="1600" dirty="0" smtClean="0">
                <a:sym typeface="Wingdings"/>
              </a:rPr>
              <a:t>5%3(</a:t>
            </a:r>
            <a:r>
              <a:rPr kumimoji="1" lang="en-US" altLang="zh-CN" sz="1600" dirty="0" err="1">
                <a:sym typeface="Wingdings"/>
              </a:rPr>
              <a:t>hMargin</a:t>
            </a:r>
            <a:r>
              <a:rPr kumimoji="1" lang="zh-CN" altLang="en-US" sz="1600" dirty="0">
                <a:sym typeface="Wingdings"/>
              </a:rPr>
              <a:t> </a:t>
            </a:r>
            <a:r>
              <a:rPr kumimoji="1" lang="en-US" altLang="zh-CN" sz="1600" dirty="0">
                <a:sym typeface="Wingdings"/>
              </a:rPr>
              <a:t>+</a:t>
            </a:r>
            <a:r>
              <a:rPr kumimoji="1" lang="zh-CN" altLang="en-US" sz="1600" dirty="0">
                <a:sym typeface="Wingdings"/>
              </a:rPr>
              <a:t> </a:t>
            </a:r>
            <a:r>
              <a:rPr kumimoji="1" lang="en-US" altLang="zh-CN" sz="1600" dirty="0">
                <a:sym typeface="Wingdings"/>
              </a:rPr>
              <a:t>width</a:t>
            </a:r>
            <a:r>
              <a:rPr kumimoji="1" lang="en-US" altLang="zh-CN" sz="1600" dirty="0" smtClean="0">
                <a:sym typeface="Wingdings"/>
              </a:rPr>
              <a:t>)</a:t>
            </a:r>
            <a:endParaRPr kumimoji="1" lang="zh-CN" altLang="en-US" sz="1600" dirty="0" smtClean="0">
              <a:sym typeface="Wingdings"/>
            </a:endParaRPr>
          </a:p>
          <a:p>
            <a:r>
              <a:rPr kumimoji="1" lang="en-US" altLang="zh-CN" sz="1600" dirty="0" smtClean="0">
                <a:sym typeface="Wingdings"/>
              </a:rPr>
              <a:t>6%3</a:t>
            </a:r>
            <a:r>
              <a:rPr kumimoji="1" lang="zh-CN" altLang="en-US" sz="1600" dirty="0" smtClean="0">
                <a:sym typeface="Wingdings"/>
              </a:rPr>
              <a:t> </a:t>
            </a:r>
            <a:r>
              <a:rPr kumimoji="1" lang="zh-CN" altLang="en-US" sz="1600" dirty="0">
                <a:sym typeface="Wingdings"/>
              </a:rPr>
              <a:t>* </a:t>
            </a:r>
            <a:r>
              <a:rPr kumimoji="1" lang="en-US" altLang="zh-CN" sz="1600" dirty="0">
                <a:sym typeface="Wingdings"/>
              </a:rPr>
              <a:t>(</a:t>
            </a:r>
            <a:r>
              <a:rPr kumimoji="1" lang="en-US" altLang="zh-CN" sz="1600" dirty="0" err="1">
                <a:sym typeface="Wingdings"/>
              </a:rPr>
              <a:t>hMargin</a:t>
            </a:r>
            <a:r>
              <a:rPr kumimoji="1" lang="zh-CN" altLang="en-US" sz="1600" dirty="0">
                <a:sym typeface="Wingdings"/>
              </a:rPr>
              <a:t> </a:t>
            </a:r>
            <a:r>
              <a:rPr kumimoji="1" lang="en-US" altLang="zh-CN" sz="1600" dirty="0">
                <a:sym typeface="Wingdings"/>
              </a:rPr>
              <a:t>+</a:t>
            </a:r>
            <a:r>
              <a:rPr kumimoji="1" lang="zh-CN" altLang="en-US" sz="1600" dirty="0">
                <a:sym typeface="Wingdings"/>
              </a:rPr>
              <a:t> </a:t>
            </a:r>
            <a:r>
              <a:rPr kumimoji="1" lang="en-US" altLang="zh-CN" sz="1600" dirty="0">
                <a:sym typeface="Wingdings"/>
              </a:rPr>
              <a:t>width)</a:t>
            </a:r>
            <a:r>
              <a:rPr kumimoji="1" lang="zh-CN" altLang="en-US" sz="1600" dirty="0">
                <a:sym typeface="Wingdings"/>
              </a:rPr>
              <a:t> </a:t>
            </a:r>
            <a:r>
              <a:rPr kumimoji="1" lang="en-US" altLang="zh-CN" sz="1600" dirty="0" smtClean="0">
                <a:sym typeface="Wingdings"/>
              </a:rPr>
              <a:t>7%3</a:t>
            </a:r>
            <a:r>
              <a:rPr kumimoji="1" lang="zh-CN" altLang="en-US" sz="1600" dirty="0" smtClean="0">
                <a:sym typeface="Wingdings"/>
              </a:rPr>
              <a:t> </a:t>
            </a:r>
            <a:r>
              <a:rPr kumimoji="1" lang="zh-CN" altLang="en-US" sz="1600" dirty="0">
                <a:sym typeface="Wingdings"/>
              </a:rPr>
              <a:t>* </a:t>
            </a:r>
            <a:r>
              <a:rPr kumimoji="1" lang="en-US" altLang="zh-CN" sz="1600" dirty="0">
                <a:sym typeface="Wingdings"/>
              </a:rPr>
              <a:t>(</a:t>
            </a:r>
            <a:r>
              <a:rPr kumimoji="1" lang="en-US" altLang="zh-CN" sz="1600" dirty="0" err="1">
                <a:sym typeface="Wingdings"/>
              </a:rPr>
              <a:t>hMargin</a:t>
            </a:r>
            <a:r>
              <a:rPr kumimoji="1" lang="zh-CN" altLang="en-US" sz="1600" dirty="0">
                <a:sym typeface="Wingdings"/>
              </a:rPr>
              <a:t> </a:t>
            </a:r>
            <a:r>
              <a:rPr kumimoji="1" lang="en-US" altLang="zh-CN" sz="1600" dirty="0">
                <a:sym typeface="Wingdings"/>
              </a:rPr>
              <a:t>+</a:t>
            </a:r>
            <a:r>
              <a:rPr kumimoji="1" lang="zh-CN" altLang="en-US" sz="1600" dirty="0">
                <a:sym typeface="Wingdings"/>
              </a:rPr>
              <a:t> </a:t>
            </a:r>
            <a:r>
              <a:rPr kumimoji="1" lang="en-US" altLang="zh-CN" sz="1600" dirty="0">
                <a:sym typeface="Wingdings"/>
              </a:rPr>
              <a:t>width)</a:t>
            </a:r>
            <a:r>
              <a:rPr kumimoji="1" lang="zh-CN" altLang="en-US" sz="1600" dirty="0">
                <a:sym typeface="Wingdings"/>
              </a:rPr>
              <a:t> </a:t>
            </a:r>
            <a:endParaRPr kumimoji="1" lang="en-US" altLang="zh-CN" sz="1600" dirty="0" smtClean="0"/>
          </a:p>
        </p:txBody>
      </p:sp>
      <p:sp>
        <p:nvSpPr>
          <p:cNvPr id="4" name="矩形 3"/>
          <p:cNvSpPr/>
          <p:nvPr/>
        </p:nvSpPr>
        <p:spPr>
          <a:xfrm>
            <a:off x="699613" y="2995404"/>
            <a:ext cx="3322758" cy="271959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购物车</a:t>
            </a:r>
            <a:endParaRPr kumimoji="1" lang="zh-CN" altLang="en-US" dirty="0"/>
          </a:p>
        </p:txBody>
      </p:sp>
      <p:cxnSp>
        <p:nvCxnSpPr>
          <p:cNvPr id="8" name="直线箭头连接符 7"/>
          <p:cNvCxnSpPr/>
          <p:nvPr/>
        </p:nvCxnSpPr>
        <p:spPr>
          <a:xfrm>
            <a:off x="699613" y="2995404"/>
            <a:ext cx="5862937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/>
          <p:cNvCxnSpPr/>
          <p:nvPr/>
        </p:nvCxnSpPr>
        <p:spPr>
          <a:xfrm>
            <a:off x="699613" y="2995404"/>
            <a:ext cx="0" cy="315729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" name="组 21"/>
          <p:cNvGrpSpPr/>
          <p:nvPr/>
        </p:nvGrpSpPr>
        <p:grpSpPr>
          <a:xfrm>
            <a:off x="699613" y="2995404"/>
            <a:ext cx="3322758" cy="1167374"/>
            <a:chOff x="987847" y="2257778"/>
            <a:chExt cx="3322758" cy="1167374"/>
          </a:xfrm>
        </p:grpSpPr>
        <p:sp>
          <p:nvSpPr>
            <p:cNvPr id="12" name="矩形 11"/>
            <p:cNvSpPr/>
            <p:nvPr/>
          </p:nvSpPr>
          <p:spPr>
            <a:xfrm>
              <a:off x="987847" y="2289849"/>
              <a:ext cx="949360" cy="1135303"/>
            </a:xfrm>
            <a:prstGeom prst="rect">
              <a:avLst/>
            </a:prstGeom>
            <a:solidFill>
              <a:schemeClr val="accent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0</a:t>
              </a:r>
              <a:endParaRPr kumimoji="1" lang="zh-CN" altLang="en-US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3361245" y="2289849"/>
              <a:ext cx="949360" cy="1135303"/>
            </a:xfrm>
            <a:prstGeom prst="rect">
              <a:avLst/>
            </a:prstGeom>
            <a:solidFill>
              <a:schemeClr val="accent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2</a:t>
              </a:r>
              <a:endParaRPr kumimoji="1" lang="zh-CN" altLang="en-US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2205068" y="2257778"/>
              <a:ext cx="949360" cy="1135303"/>
            </a:xfrm>
            <a:prstGeom prst="rect">
              <a:avLst/>
            </a:prstGeom>
            <a:solidFill>
              <a:schemeClr val="accent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1</a:t>
              </a:r>
              <a:endParaRPr kumimoji="1" lang="zh-CN" altLang="en-US" dirty="0"/>
            </a:p>
          </p:txBody>
        </p:sp>
      </p:grpSp>
      <p:grpSp>
        <p:nvGrpSpPr>
          <p:cNvPr id="21" name="组 20"/>
          <p:cNvGrpSpPr/>
          <p:nvPr/>
        </p:nvGrpSpPr>
        <p:grpSpPr>
          <a:xfrm>
            <a:off x="730135" y="4355202"/>
            <a:ext cx="3322758" cy="1135303"/>
            <a:chOff x="987847" y="2289849"/>
            <a:chExt cx="3322758" cy="1135303"/>
          </a:xfrm>
        </p:grpSpPr>
        <p:sp>
          <p:nvSpPr>
            <p:cNvPr id="15" name="矩形 14"/>
            <p:cNvSpPr/>
            <p:nvPr/>
          </p:nvSpPr>
          <p:spPr>
            <a:xfrm>
              <a:off x="987847" y="2289849"/>
              <a:ext cx="949360" cy="1135303"/>
            </a:xfrm>
            <a:prstGeom prst="rect">
              <a:avLst/>
            </a:prstGeom>
            <a:solidFill>
              <a:schemeClr val="accent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3</a:t>
              </a:r>
              <a:endParaRPr kumimoji="1" lang="zh-CN" altLang="en-US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2205068" y="2289849"/>
              <a:ext cx="949360" cy="1135303"/>
            </a:xfrm>
            <a:prstGeom prst="rect">
              <a:avLst/>
            </a:prstGeom>
            <a:solidFill>
              <a:schemeClr val="accent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4</a:t>
              </a:r>
              <a:endParaRPr kumimoji="1" lang="zh-CN" altLang="en-US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3361245" y="2289849"/>
              <a:ext cx="949360" cy="1135303"/>
            </a:xfrm>
            <a:prstGeom prst="rect">
              <a:avLst/>
            </a:prstGeom>
            <a:solidFill>
              <a:schemeClr val="accent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5</a:t>
              </a:r>
              <a:endParaRPr kumimoji="1" lang="zh-CN" altLang="en-US" dirty="0"/>
            </a:p>
          </p:txBody>
        </p:sp>
      </p:grpSp>
      <p:grpSp>
        <p:nvGrpSpPr>
          <p:cNvPr id="20" name="组 19"/>
          <p:cNvGrpSpPr/>
          <p:nvPr/>
        </p:nvGrpSpPr>
        <p:grpSpPr>
          <a:xfrm>
            <a:off x="730135" y="5715000"/>
            <a:ext cx="2166581" cy="1135303"/>
            <a:chOff x="987847" y="2257778"/>
            <a:chExt cx="2166581" cy="1135303"/>
          </a:xfrm>
        </p:grpSpPr>
        <p:sp>
          <p:nvSpPr>
            <p:cNvPr id="18" name="矩形 17"/>
            <p:cNvSpPr/>
            <p:nvPr/>
          </p:nvSpPr>
          <p:spPr>
            <a:xfrm>
              <a:off x="987847" y="2257778"/>
              <a:ext cx="949360" cy="1135303"/>
            </a:xfrm>
            <a:prstGeom prst="rect">
              <a:avLst/>
            </a:prstGeom>
            <a:solidFill>
              <a:schemeClr val="accent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zh-CN" dirty="0" smtClean="0"/>
                <a:t>6</a:t>
              </a:r>
              <a:endParaRPr kumimoji="1" lang="zh-CN" altLang="en-US" dirty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2205068" y="2257778"/>
              <a:ext cx="949360" cy="1135303"/>
            </a:xfrm>
            <a:prstGeom prst="rect">
              <a:avLst/>
            </a:prstGeom>
            <a:solidFill>
              <a:schemeClr val="accent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zh-CN" dirty="0"/>
                <a:t>7</a:t>
              </a:r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1223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九宫格功能二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sz="1600" dirty="0" smtClean="0"/>
              <a:t>在不同行不断添加</a:t>
            </a:r>
            <a:r>
              <a:rPr kumimoji="1" lang="en-US" altLang="zh-CN" sz="1600" dirty="0" smtClean="0"/>
              <a:t>View</a:t>
            </a:r>
          </a:p>
          <a:p>
            <a:r>
              <a:rPr kumimoji="1" lang="en-US" altLang="zh-CN" sz="1600" dirty="0" smtClean="0"/>
              <a:t>Y</a:t>
            </a:r>
            <a:r>
              <a:rPr kumimoji="1" lang="zh-CN" altLang="en-US" sz="1600" dirty="0" smtClean="0"/>
              <a:t>值</a:t>
            </a:r>
            <a:r>
              <a:rPr kumimoji="1" lang="en-US" altLang="zh-CN" sz="1600" dirty="0" smtClean="0">
                <a:sym typeface="Wingdings"/>
              </a:rPr>
              <a:t>(</a:t>
            </a:r>
            <a:r>
              <a:rPr kumimoji="1" lang="zh-CN" altLang="en-US" sz="1600" dirty="0" smtClean="0">
                <a:sym typeface="Wingdings"/>
              </a:rPr>
              <a:t>间距 </a:t>
            </a:r>
            <a:r>
              <a:rPr kumimoji="1" lang="en-US" altLang="zh-CN" sz="1600" dirty="0" smtClean="0">
                <a:sym typeface="Wingdings"/>
              </a:rPr>
              <a:t>+</a:t>
            </a:r>
            <a:r>
              <a:rPr kumimoji="1" lang="zh-CN" altLang="en-US" sz="1600" dirty="0" smtClean="0">
                <a:sym typeface="Wingdings"/>
              </a:rPr>
              <a:t> 高度</a:t>
            </a:r>
            <a:r>
              <a:rPr kumimoji="1" lang="en-US" altLang="zh-CN" sz="1600" dirty="0" smtClean="0">
                <a:sym typeface="Wingdings"/>
              </a:rPr>
              <a:t>)</a:t>
            </a:r>
            <a:r>
              <a:rPr kumimoji="1" lang="zh-CN" altLang="en-US" sz="1600" dirty="0" smtClean="0">
                <a:sym typeface="Wingdings"/>
              </a:rPr>
              <a:t> </a:t>
            </a:r>
            <a:r>
              <a:rPr kumimoji="1" lang="en-US" altLang="zh-CN" sz="1600" dirty="0" smtClean="0">
                <a:sym typeface="Wingdings"/>
              </a:rPr>
              <a:t>*</a:t>
            </a:r>
            <a:r>
              <a:rPr kumimoji="1" lang="zh-CN" altLang="en-US" sz="1600" dirty="0" smtClean="0">
                <a:sym typeface="Wingdings"/>
              </a:rPr>
              <a:t> </a:t>
            </a:r>
            <a:r>
              <a:rPr kumimoji="1" lang="en-US" altLang="zh-CN" sz="1600" dirty="0" smtClean="0">
                <a:sym typeface="Wingdings"/>
              </a:rPr>
              <a:t>(</a:t>
            </a:r>
            <a:r>
              <a:rPr kumimoji="1" lang="zh-CN" altLang="en-US" sz="1600" dirty="0" smtClean="0">
                <a:sym typeface="Wingdings"/>
              </a:rPr>
              <a:t>个数</a:t>
            </a:r>
            <a:r>
              <a:rPr kumimoji="1" lang="en-US" altLang="zh-CN" sz="1600" dirty="0" smtClean="0">
                <a:sym typeface="Wingdings"/>
              </a:rPr>
              <a:t>/3)</a:t>
            </a:r>
            <a:r>
              <a:rPr kumimoji="1" lang="en-US" altLang="zh-CN" sz="1600" dirty="0" smtClean="0"/>
              <a:t>,X</a:t>
            </a:r>
            <a:r>
              <a:rPr kumimoji="1" lang="zh-CN" altLang="en-US" sz="1600" dirty="0" smtClean="0"/>
              <a:t>值</a:t>
            </a:r>
            <a:r>
              <a:rPr kumimoji="1" lang="en-US" altLang="zh-CN" sz="1600" dirty="0" smtClean="0"/>
              <a:t>:</a:t>
            </a:r>
            <a:r>
              <a:rPr kumimoji="1" lang="en-US" altLang="zh-CN" sz="1600" dirty="0" smtClean="0">
                <a:sym typeface="Wingdings"/>
              </a:rPr>
              <a:t>(</a:t>
            </a:r>
            <a:r>
              <a:rPr kumimoji="1" lang="zh-CN" altLang="en-US" sz="1600" dirty="0" smtClean="0">
                <a:sym typeface="Wingdings"/>
              </a:rPr>
              <a:t>间距</a:t>
            </a:r>
            <a:r>
              <a:rPr kumimoji="1" lang="en-US" altLang="zh-CN" sz="1600" dirty="0" smtClean="0">
                <a:sym typeface="Wingdings"/>
              </a:rPr>
              <a:t>+</a:t>
            </a:r>
            <a:r>
              <a:rPr kumimoji="1" lang="zh-CN" altLang="en-US" sz="1600" dirty="0" smtClean="0">
                <a:sym typeface="Wingdings"/>
              </a:rPr>
              <a:t>宽度</a:t>
            </a:r>
            <a:r>
              <a:rPr kumimoji="1" lang="en-US" altLang="zh-CN" sz="1600" dirty="0" smtClean="0">
                <a:sym typeface="Wingdings"/>
              </a:rPr>
              <a:t>)</a:t>
            </a:r>
            <a:r>
              <a:rPr kumimoji="1" lang="zh-CN" altLang="en-US" sz="1600" dirty="0" smtClean="0">
                <a:sym typeface="Wingdings"/>
              </a:rPr>
              <a:t> </a:t>
            </a:r>
            <a:r>
              <a:rPr kumimoji="1" lang="en-US" altLang="zh-CN" sz="1600" dirty="0" smtClean="0">
                <a:sym typeface="Wingdings"/>
              </a:rPr>
              <a:t>*</a:t>
            </a:r>
            <a:r>
              <a:rPr kumimoji="1" lang="zh-CN" altLang="en-US" sz="1600" dirty="0" smtClean="0">
                <a:sym typeface="Wingdings"/>
              </a:rPr>
              <a:t> </a:t>
            </a:r>
            <a:r>
              <a:rPr kumimoji="1" lang="en-US" altLang="zh-CN" sz="1600" dirty="0" smtClean="0">
                <a:sym typeface="Wingdings"/>
              </a:rPr>
              <a:t>(</a:t>
            </a:r>
            <a:r>
              <a:rPr kumimoji="1" lang="zh-CN" altLang="en-US" sz="1600" dirty="0" smtClean="0">
                <a:sym typeface="Wingdings"/>
              </a:rPr>
              <a:t>个数 </a:t>
            </a:r>
            <a:r>
              <a:rPr kumimoji="1" lang="en-US" altLang="zh-CN" sz="1600" dirty="0" smtClean="0">
                <a:sym typeface="Wingdings"/>
              </a:rPr>
              <a:t>%</a:t>
            </a:r>
            <a:r>
              <a:rPr kumimoji="1" lang="zh-CN" altLang="en-US" sz="1600" dirty="0" smtClean="0">
                <a:sym typeface="Wingdings"/>
              </a:rPr>
              <a:t> </a:t>
            </a:r>
            <a:r>
              <a:rPr kumimoji="1" lang="en-US" altLang="zh-CN" sz="1600" dirty="0" smtClean="0">
                <a:sym typeface="Wingdings"/>
              </a:rPr>
              <a:t>3)</a:t>
            </a:r>
            <a:endParaRPr kumimoji="1" lang="zh-CN" altLang="en-US" sz="1600" dirty="0" smtClean="0">
              <a:sym typeface="Wingdings"/>
            </a:endParaRPr>
          </a:p>
          <a:p>
            <a:r>
              <a:rPr kumimoji="1" lang="en-US" altLang="zh-CN" sz="1600" dirty="0" smtClean="0"/>
              <a:t>0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1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2</a:t>
            </a:r>
            <a:r>
              <a:rPr kumimoji="1" lang="en-US" altLang="zh-CN" sz="1600" dirty="0" smtClean="0">
                <a:sym typeface="Wingdings"/>
              </a:rPr>
              <a:t>y</a:t>
            </a:r>
            <a:r>
              <a:rPr kumimoji="1" lang="zh-CN" altLang="en-US" sz="1600" dirty="0" smtClean="0">
                <a:sym typeface="Wingdings"/>
              </a:rPr>
              <a:t> </a:t>
            </a:r>
            <a:r>
              <a:rPr kumimoji="1" lang="en-US" altLang="zh-CN" sz="1600" dirty="0" smtClean="0">
                <a:sym typeface="Wingdings"/>
              </a:rPr>
              <a:t>:</a:t>
            </a:r>
            <a:r>
              <a:rPr kumimoji="1" lang="zh-CN" altLang="en-US" sz="1600" dirty="0" smtClean="0">
                <a:sym typeface="Wingdings"/>
              </a:rPr>
              <a:t> </a:t>
            </a:r>
            <a:r>
              <a:rPr kumimoji="1" lang="en-US" altLang="zh-CN" sz="1600" dirty="0" smtClean="0">
                <a:sym typeface="Wingdings"/>
              </a:rPr>
              <a:t>/</a:t>
            </a:r>
            <a:r>
              <a:rPr kumimoji="1" lang="zh-CN" altLang="en-US" sz="1600" dirty="0" smtClean="0">
                <a:sym typeface="Wingdings"/>
              </a:rPr>
              <a:t> </a:t>
            </a:r>
            <a:r>
              <a:rPr kumimoji="1" lang="en-US" altLang="zh-CN" sz="1600" dirty="0" smtClean="0">
                <a:sym typeface="Wingdings"/>
              </a:rPr>
              <a:t>3</a:t>
            </a:r>
            <a:r>
              <a:rPr kumimoji="1" lang="zh-CN" altLang="en-US" sz="1600" dirty="0" smtClean="0">
                <a:sym typeface="Wingdings"/>
              </a:rPr>
              <a:t> * </a:t>
            </a:r>
            <a:r>
              <a:rPr kumimoji="1" lang="en-US" altLang="zh-CN" sz="1600" dirty="0" smtClean="0">
                <a:sym typeface="Wingdings"/>
              </a:rPr>
              <a:t>(</a:t>
            </a:r>
            <a:r>
              <a:rPr kumimoji="1" lang="en-US" altLang="zh-CN" sz="1600" dirty="0" err="1" smtClean="0">
                <a:sym typeface="Wingdings"/>
              </a:rPr>
              <a:t>vMargin</a:t>
            </a:r>
            <a:r>
              <a:rPr kumimoji="1" lang="zh-CN" altLang="en-US" sz="1600" dirty="0" smtClean="0">
                <a:sym typeface="Wingdings"/>
              </a:rPr>
              <a:t> </a:t>
            </a:r>
            <a:r>
              <a:rPr kumimoji="1" lang="en-US" altLang="zh-CN" sz="1600" dirty="0" smtClean="0">
                <a:sym typeface="Wingdings"/>
              </a:rPr>
              <a:t>+</a:t>
            </a:r>
            <a:r>
              <a:rPr kumimoji="1" lang="zh-CN" altLang="en-US" sz="1600" dirty="0" smtClean="0">
                <a:sym typeface="Wingdings"/>
              </a:rPr>
              <a:t> </a:t>
            </a:r>
            <a:r>
              <a:rPr kumimoji="1" lang="en-US" altLang="zh-CN" sz="1600" dirty="0" smtClean="0">
                <a:sym typeface="Wingdings"/>
              </a:rPr>
              <a:t>height)</a:t>
            </a:r>
            <a:r>
              <a:rPr kumimoji="1" lang="zh-CN" altLang="en-US" sz="1600" dirty="0" smtClean="0">
                <a:sym typeface="Wingdings"/>
              </a:rPr>
              <a:t> </a:t>
            </a:r>
            <a:r>
              <a:rPr kumimoji="1" lang="en-US" altLang="zh-CN" sz="1600" dirty="0" smtClean="0">
                <a:sym typeface="Wingdings"/>
              </a:rPr>
              <a:t>=</a:t>
            </a:r>
            <a:r>
              <a:rPr kumimoji="1" lang="zh-CN" altLang="en-US" sz="1600" dirty="0" smtClean="0">
                <a:sym typeface="Wingdings"/>
              </a:rPr>
              <a:t> </a:t>
            </a:r>
            <a:r>
              <a:rPr kumimoji="1" lang="en-US" altLang="zh-CN" sz="1600" dirty="0" smtClean="0">
                <a:sym typeface="Wingdings"/>
              </a:rPr>
              <a:t>0</a:t>
            </a:r>
            <a:endParaRPr kumimoji="1" lang="zh-CN" altLang="en-US" sz="1600" dirty="0" smtClean="0">
              <a:sym typeface="Wingdings"/>
            </a:endParaRPr>
          </a:p>
          <a:p>
            <a:r>
              <a:rPr kumimoji="1" lang="en-US" altLang="zh-CN" sz="1600" dirty="0" smtClean="0">
                <a:sym typeface="Wingdings"/>
              </a:rPr>
              <a:t>3</a:t>
            </a:r>
            <a:r>
              <a:rPr kumimoji="1" lang="zh-CN" altLang="en-US" sz="1600" dirty="0" smtClean="0">
                <a:sym typeface="Wingdings"/>
              </a:rPr>
              <a:t> </a:t>
            </a:r>
            <a:r>
              <a:rPr kumimoji="1" lang="en-US" altLang="zh-CN" sz="1600" dirty="0" smtClean="0">
                <a:sym typeface="Wingdings"/>
              </a:rPr>
              <a:t>4</a:t>
            </a:r>
            <a:r>
              <a:rPr kumimoji="1" lang="zh-CN" altLang="en-US" sz="1600" dirty="0" smtClean="0">
                <a:sym typeface="Wingdings"/>
              </a:rPr>
              <a:t> </a:t>
            </a:r>
            <a:r>
              <a:rPr kumimoji="1" lang="en-US" altLang="zh-CN" sz="1600" dirty="0" smtClean="0">
                <a:sym typeface="Wingdings"/>
              </a:rPr>
              <a:t>5-&gt;y</a:t>
            </a:r>
            <a:r>
              <a:rPr kumimoji="1" lang="zh-CN" altLang="en-US" sz="1600" dirty="0" smtClean="0">
                <a:sym typeface="Wingdings"/>
              </a:rPr>
              <a:t> </a:t>
            </a:r>
            <a:r>
              <a:rPr kumimoji="1" lang="en-US" altLang="zh-CN" sz="1600" dirty="0" smtClean="0">
                <a:sym typeface="Wingdings"/>
              </a:rPr>
              <a:t>:</a:t>
            </a:r>
            <a:r>
              <a:rPr kumimoji="1" lang="zh-CN" altLang="en-US" sz="1600" dirty="0" smtClean="0">
                <a:sym typeface="Wingdings"/>
              </a:rPr>
              <a:t> </a:t>
            </a:r>
            <a:r>
              <a:rPr kumimoji="1" lang="en-US" altLang="zh-CN" sz="1600" dirty="0" smtClean="0">
                <a:sym typeface="Wingdings"/>
              </a:rPr>
              <a:t>/</a:t>
            </a:r>
            <a:r>
              <a:rPr kumimoji="1" lang="zh-CN" altLang="en-US" sz="1600" dirty="0" smtClean="0">
                <a:sym typeface="Wingdings"/>
              </a:rPr>
              <a:t> </a:t>
            </a:r>
            <a:r>
              <a:rPr kumimoji="1" lang="en-US" altLang="zh-CN" sz="1600" dirty="0" smtClean="0">
                <a:sym typeface="Wingdings"/>
              </a:rPr>
              <a:t>3</a:t>
            </a:r>
            <a:r>
              <a:rPr kumimoji="1" lang="zh-CN" altLang="en-US" sz="1600" dirty="0" smtClean="0">
                <a:sym typeface="Wingdings"/>
              </a:rPr>
              <a:t> * </a:t>
            </a:r>
            <a:r>
              <a:rPr kumimoji="1" lang="en-US" altLang="zh-CN" sz="1600" dirty="0" smtClean="0">
                <a:sym typeface="Wingdings"/>
              </a:rPr>
              <a:t>(</a:t>
            </a:r>
            <a:r>
              <a:rPr kumimoji="1" lang="en-US" altLang="zh-CN" sz="1600" dirty="0" err="1" smtClean="0">
                <a:sym typeface="Wingdings"/>
              </a:rPr>
              <a:t>vMargin</a:t>
            </a:r>
            <a:r>
              <a:rPr kumimoji="1" lang="zh-CN" altLang="en-US" sz="1600" dirty="0" smtClean="0">
                <a:sym typeface="Wingdings"/>
              </a:rPr>
              <a:t> </a:t>
            </a:r>
            <a:r>
              <a:rPr kumimoji="1" lang="en-US" altLang="zh-CN" sz="1600" dirty="0" smtClean="0">
                <a:sym typeface="Wingdings"/>
              </a:rPr>
              <a:t>+</a:t>
            </a:r>
            <a:r>
              <a:rPr kumimoji="1" lang="zh-CN" altLang="en-US" sz="1600" dirty="0" smtClean="0">
                <a:sym typeface="Wingdings"/>
              </a:rPr>
              <a:t> </a:t>
            </a:r>
            <a:r>
              <a:rPr kumimoji="1" lang="en-US" altLang="zh-CN" sz="1600" dirty="0" smtClean="0">
                <a:sym typeface="Wingdings"/>
              </a:rPr>
              <a:t>height)</a:t>
            </a:r>
            <a:r>
              <a:rPr kumimoji="1" lang="zh-CN" altLang="en-US" sz="1600" dirty="0" smtClean="0">
                <a:sym typeface="Wingdings"/>
              </a:rPr>
              <a:t> </a:t>
            </a:r>
            <a:r>
              <a:rPr kumimoji="1" lang="en-US" altLang="zh-CN" sz="1600" dirty="0" smtClean="0">
                <a:sym typeface="Wingdings"/>
              </a:rPr>
              <a:t>=</a:t>
            </a:r>
            <a:r>
              <a:rPr kumimoji="1" lang="zh-CN" altLang="en-US" sz="1600" dirty="0" smtClean="0">
                <a:sym typeface="Wingdings"/>
              </a:rPr>
              <a:t> </a:t>
            </a:r>
            <a:r>
              <a:rPr kumimoji="1" lang="en-US" altLang="zh-CN" sz="1600" dirty="0" smtClean="0">
                <a:sym typeface="Wingdings"/>
              </a:rPr>
              <a:t>1</a:t>
            </a:r>
            <a:endParaRPr kumimoji="1" lang="zh-CN" altLang="en-US" sz="1600" dirty="0" smtClean="0">
              <a:sym typeface="Wingdings"/>
            </a:endParaRPr>
          </a:p>
          <a:p>
            <a:r>
              <a:rPr kumimoji="1" lang="en-US" altLang="zh-CN" sz="1600" dirty="0" smtClean="0">
                <a:sym typeface="Wingdings"/>
              </a:rPr>
              <a:t>6</a:t>
            </a:r>
            <a:r>
              <a:rPr kumimoji="1" lang="zh-CN" altLang="en-US" sz="1600" dirty="0" smtClean="0">
                <a:sym typeface="Wingdings"/>
              </a:rPr>
              <a:t> </a:t>
            </a:r>
            <a:r>
              <a:rPr kumimoji="1" lang="en-US" altLang="zh-CN" sz="1600" dirty="0" smtClean="0">
                <a:sym typeface="Wingdings"/>
              </a:rPr>
              <a:t>7</a:t>
            </a:r>
            <a:r>
              <a:rPr kumimoji="1" lang="zh-CN" altLang="en-US" sz="1600" dirty="0" smtClean="0">
                <a:sym typeface="Wingdings"/>
              </a:rPr>
              <a:t> </a:t>
            </a:r>
            <a:r>
              <a:rPr kumimoji="1" lang="en-US" altLang="zh-CN" sz="1600" dirty="0" smtClean="0">
                <a:sym typeface="Wingdings"/>
              </a:rPr>
              <a:t>8-&gt;y</a:t>
            </a:r>
            <a:r>
              <a:rPr kumimoji="1" lang="zh-CN" altLang="en-US" sz="1600" dirty="0" smtClean="0">
                <a:sym typeface="Wingdings"/>
              </a:rPr>
              <a:t> </a:t>
            </a:r>
            <a:r>
              <a:rPr kumimoji="1" lang="en-US" altLang="zh-CN" sz="1600" dirty="0" smtClean="0">
                <a:sym typeface="Wingdings"/>
              </a:rPr>
              <a:t>:</a:t>
            </a:r>
            <a:r>
              <a:rPr kumimoji="1" lang="zh-CN" altLang="en-US" sz="1600" dirty="0" smtClean="0">
                <a:sym typeface="Wingdings"/>
              </a:rPr>
              <a:t> </a:t>
            </a:r>
            <a:r>
              <a:rPr kumimoji="1" lang="en-US" altLang="zh-CN" sz="1600" dirty="0" smtClean="0">
                <a:sym typeface="Wingdings"/>
              </a:rPr>
              <a:t>/</a:t>
            </a:r>
            <a:r>
              <a:rPr kumimoji="1" lang="zh-CN" altLang="en-US" sz="1600" smtClean="0">
                <a:sym typeface="Wingdings"/>
              </a:rPr>
              <a:t> </a:t>
            </a:r>
            <a:r>
              <a:rPr kumimoji="1" lang="en-US" altLang="zh-CN" sz="1600" smtClean="0">
                <a:sym typeface="Wingdings"/>
              </a:rPr>
              <a:t>3</a:t>
            </a:r>
            <a:r>
              <a:rPr kumimoji="1" lang="zh-CN" altLang="en-US" sz="1600" dirty="0" smtClean="0">
                <a:sym typeface="Wingdings"/>
              </a:rPr>
              <a:t> * </a:t>
            </a:r>
            <a:r>
              <a:rPr kumimoji="1" lang="en-US" altLang="zh-CN" sz="1600" dirty="0" smtClean="0">
                <a:sym typeface="Wingdings"/>
              </a:rPr>
              <a:t>(</a:t>
            </a:r>
            <a:r>
              <a:rPr kumimoji="1" lang="en-US" altLang="zh-CN" sz="1600" dirty="0" err="1" smtClean="0">
                <a:sym typeface="Wingdings"/>
              </a:rPr>
              <a:t>vMargin</a:t>
            </a:r>
            <a:r>
              <a:rPr kumimoji="1" lang="zh-CN" altLang="en-US" sz="1600" dirty="0" smtClean="0">
                <a:sym typeface="Wingdings"/>
              </a:rPr>
              <a:t> </a:t>
            </a:r>
            <a:r>
              <a:rPr kumimoji="1" lang="en-US" altLang="zh-CN" sz="1600" dirty="0" smtClean="0">
                <a:sym typeface="Wingdings"/>
              </a:rPr>
              <a:t>+</a:t>
            </a:r>
            <a:r>
              <a:rPr kumimoji="1" lang="zh-CN" altLang="en-US" sz="1600" dirty="0" smtClean="0">
                <a:sym typeface="Wingdings"/>
              </a:rPr>
              <a:t> </a:t>
            </a:r>
            <a:r>
              <a:rPr kumimoji="1" lang="en-US" altLang="zh-CN" sz="1600" dirty="0" smtClean="0">
                <a:sym typeface="Wingdings"/>
              </a:rPr>
              <a:t>height)</a:t>
            </a:r>
            <a:r>
              <a:rPr kumimoji="1" lang="zh-CN" altLang="en-US" sz="1600" dirty="0" smtClean="0">
                <a:sym typeface="Wingdings"/>
              </a:rPr>
              <a:t> </a:t>
            </a:r>
            <a:r>
              <a:rPr kumimoji="1" lang="en-US" altLang="zh-CN" sz="1600" dirty="0" smtClean="0">
                <a:sym typeface="Wingdings"/>
              </a:rPr>
              <a:t>=</a:t>
            </a:r>
            <a:r>
              <a:rPr kumimoji="1" lang="zh-CN" altLang="en-US" sz="1600" dirty="0" smtClean="0">
                <a:sym typeface="Wingdings"/>
              </a:rPr>
              <a:t> </a:t>
            </a:r>
            <a:r>
              <a:rPr kumimoji="1" lang="en-US" altLang="zh-CN" sz="1600" dirty="0" smtClean="0">
                <a:sym typeface="Wingdings"/>
              </a:rPr>
              <a:t>2</a:t>
            </a:r>
            <a:endParaRPr kumimoji="1" lang="zh-CN" altLang="en-US" sz="1600" dirty="0" smtClean="0">
              <a:sym typeface="Wingdings"/>
            </a:endParaRPr>
          </a:p>
          <a:p>
            <a:endParaRPr kumimoji="1" lang="en-US" altLang="zh-CN" sz="1600" dirty="0" smtClean="0"/>
          </a:p>
        </p:txBody>
      </p:sp>
      <p:sp>
        <p:nvSpPr>
          <p:cNvPr id="4" name="矩形 3"/>
          <p:cNvSpPr/>
          <p:nvPr/>
        </p:nvSpPr>
        <p:spPr>
          <a:xfrm>
            <a:off x="948091" y="2995404"/>
            <a:ext cx="3322758" cy="271959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购物车</a:t>
            </a:r>
            <a:endParaRPr kumimoji="1" lang="zh-CN" altLang="en-US" dirty="0"/>
          </a:p>
        </p:txBody>
      </p:sp>
      <p:cxnSp>
        <p:nvCxnSpPr>
          <p:cNvPr id="8" name="直线箭头连接符 7"/>
          <p:cNvCxnSpPr/>
          <p:nvPr/>
        </p:nvCxnSpPr>
        <p:spPr>
          <a:xfrm>
            <a:off x="948091" y="2995404"/>
            <a:ext cx="5862937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/>
          <p:cNvCxnSpPr/>
          <p:nvPr/>
        </p:nvCxnSpPr>
        <p:spPr>
          <a:xfrm>
            <a:off x="948091" y="2995404"/>
            <a:ext cx="0" cy="315729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" name="组 21"/>
          <p:cNvGrpSpPr/>
          <p:nvPr/>
        </p:nvGrpSpPr>
        <p:grpSpPr>
          <a:xfrm>
            <a:off x="948091" y="2995404"/>
            <a:ext cx="3322758" cy="1167374"/>
            <a:chOff x="987847" y="2257778"/>
            <a:chExt cx="3322758" cy="1167374"/>
          </a:xfrm>
        </p:grpSpPr>
        <p:sp>
          <p:nvSpPr>
            <p:cNvPr id="12" name="矩形 11"/>
            <p:cNvSpPr/>
            <p:nvPr/>
          </p:nvSpPr>
          <p:spPr>
            <a:xfrm>
              <a:off x="987847" y="2289849"/>
              <a:ext cx="949360" cy="1135303"/>
            </a:xfrm>
            <a:prstGeom prst="rect">
              <a:avLst/>
            </a:prstGeom>
            <a:solidFill>
              <a:schemeClr val="accent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0</a:t>
              </a:r>
              <a:endParaRPr kumimoji="1" lang="zh-CN" altLang="en-US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3361245" y="2289849"/>
              <a:ext cx="949360" cy="1135303"/>
            </a:xfrm>
            <a:prstGeom prst="rect">
              <a:avLst/>
            </a:prstGeom>
            <a:solidFill>
              <a:schemeClr val="accent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2</a:t>
              </a:r>
              <a:endParaRPr kumimoji="1" lang="zh-CN" altLang="en-US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2205068" y="2257778"/>
              <a:ext cx="949360" cy="1135303"/>
            </a:xfrm>
            <a:prstGeom prst="rect">
              <a:avLst/>
            </a:prstGeom>
            <a:solidFill>
              <a:schemeClr val="accent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1</a:t>
              </a:r>
              <a:endParaRPr kumimoji="1" lang="zh-CN" altLang="en-US" dirty="0"/>
            </a:p>
          </p:txBody>
        </p:sp>
      </p:grpSp>
      <p:grpSp>
        <p:nvGrpSpPr>
          <p:cNvPr id="21" name="组 20"/>
          <p:cNvGrpSpPr/>
          <p:nvPr/>
        </p:nvGrpSpPr>
        <p:grpSpPr>
          <a:xfrm>
            <a:off x="948091" y="4579697"/>
            <a:ext cx="3322758" cy="1135303"/>
            <a:chOff x="987847" y="2289849"/>
            <a:chExt cx="3322758" cy="1135303"/>
          </a:xfrm>
        </p:grpSpPr>
        <p:sp>
          <p:nvSpPr>
            <p:cNvPr id="15" name="矩形 14"/>
            <p:cNvSpPr/>
            <p:nvPr/>
          </p:nvSpPr>
          <p:spPr>
            <a:xfrm>
              <a:off x="987847" y="2289849"/>
              <a:ext cx="949360" cy="1135303"/>
            </a:xfrm>
            <a:prstGeom prst="rect">
              <a:avLst/>
            </a:prstGeom>
            <a:solidFill>
              <a:schemeClr val="accent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3</a:t>
              </a:r>
              <a:endParaRPr kumimoji="1" lang="zh-CN" altLang="en-US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2205068" y="2289849"/>
              <a:ext cx="949360" cy="1135303"/>
            </a:xfrm>
            <a:prstGeom prst="rect">
              <a:avLst/>
            </a:prstGeom>
            <a:solidFill>
              <a:schemeClr val="accent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4</a:t>
              </a:r>
              <a:endParaRPr kumimoji="1" lang="zh-CN" altLang="en-US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3361245" y="2289849"/>
              <a:ext cx="949360" cy="1135303"/>
            </a:xfrm>
            <a:prstGeom prst="rect">
              <a:avLst/>
            </a:prstGeom>
            <a:solidFill>
              <a:schemeClr val="accent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5</a:t>
              </a:r>
              <a:endParaRPr kumimoji="1" lang="zh-CN" altLang="en-US" dirty="0"/>
            </a:p>
          </p:txBody>
        </p:sp>
      </p:grpSp>
      <p:grpSp>
        <p:nvGrpSpPr>
          <p:cNvPr id="20" name="组 19"/>
          <p:cNvGrpSpPr/>
          <p:nvPr/>
        </p:nvGrpSpPr>
        <p:grpSpPr>
          <a:xfrm>
            <a:off x="948091" y="5923459"/>
            <a:ext cx="2166581" cy="1135303"/>
            <a:chOff x="987847" y="2257778"/>
            <a:chExt cx="2166581" cy="1135303"/>
          </a:xfrm>
        </p:grpSpPr>
        <p:sp>
          <p:nvSpPr>
            <p:cNvPr id="18" name="矩形 17"/>
            <p:cNvSpPr/>
            <p:nvPr/>
          </p:nvSpPr>
          <p:spPr>
            <a:xfrm>
              <a:off x="987847" y="2257778"/>
              <a:ext cx="949360" cy="1135303"/>
            </a:xfrm>
            <a:prstGeom prst="rect">
              <a:avLst/>
            </a:prstGeom>
            <a:solidFill>
              <a:schemeClr val="accent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zh-CN" dirty="0" smtClean="0"/>
                <a:t>6</a:t>
              </a:r>
              <a:endParaRPr kumimoji="1" lang="zh-CN" altLang="en-US" dirty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2205068" y="2257778"/>
              <a:ext cx="949360" cy="1135303"/>
            </a:xfrm>
            <a:prstGeom prst="rect">
              <a:avLst/>
            </a:prstGeom>
            <a:solidFill>
              <a:schemeClr val="accent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zh-CN" dirty="0"/>
                <a:t>7</a:t>
              </a:r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67191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什么是</a:t>
            </a:r>
            <a:r>
              <a:rPr kumimoji="1" lang="en-US" altLang="zh-CN" dirty="0" smtClean="0"/>
              <a:t>Plist</a:t>
            </a:r>
            <a:r>
              <a:rPr kumimoji="1" lang="zh-CN" altLang="en-US" dirty="0" smtClean="0"/>
              <a:t>文件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1800" dirty="0" smtClean="0"/>
              <a:t>直接将数据直接写在代码里面，不是一种合理的做法。如果数据经常改，就要经常翻开对应的代码进行修改，造成代码扩展性低</a:t>
            </a:r>
            <a:endParaRPr kumimoji="1" lang="en-US" altLang="zh-CN" sz="1800" dirty="0"/>
          </a:p>
          <a:p>
            <a:endParaRPr kumimoji="1" lang="en-US" altLang="zh-CN" sz="1800" dirty="0" smtClean="0"/>
          </a:p>
          <a:p>
            <a:r>
              <a:rPr kumimoji="1" lang="zh-CN" altLang="en-US" sz="1800" dirty="0" smtClean="0"/>
              <a:t>因此，可以考虑将经常变的数据放在文件中进行存储，程序启动后从文件中读取最新的数据。如果要变动数据，直接修改数据文件即可，不用修改代码</a:t>
            </a:r>
            <a:endParaRPr kumimoji="1" lang="en-US" altLang="zh-CN" sz="1800" dirty="0" smtClean="0"/>
          </a:p>
          <a:p>
            <a:endParaRPr kumimoji="1" lang="en-US" altLang="zh-CN" sz="1800" dirty="0"/>
          </a:p>
          <a:p>
            <a:r>
              <a:rPr kumimoji="1" lang="zh-CN" altLang="en-US" sz="1800" dirty="0" smtClean="0"/>
              <a:t>一般可以使用属性列表文件存储</a:t>
            </a:r>
            <a:r>
              <a:rPr kumimoji="1" lang="en-US" altLang="zh-CN" sz="1800" dirty="0" smtClean="0"/>
              <a:t>NSArray</a:t>
            </a:r>
            <a:r>
              <a:rPr kumimoji="1" lang="zh-CN" altLang="en-US" sz="1800" dirty="0" smtClean="0"/>
              <a:t>或者</a:t>
            </a:r>
            <a:r>
              <a:rPr kumimoji="1" lang="en-US" altLang="zh-CN" sz="1800" dirty="0" smtClean="0"/>
              <a:t>NSDictionary</a:t>
            </a:r>
            <a:r>
              <a:rPr kumimoji="1" lang="zh-CN" altLang="en-US" sz="1800" dirty="0" smtClean="0"/>
              <a:t>之类的数据，这种“</a:t>
            </a:r>
            <a:r>
              <a:rPr kumimoji="1" lang="zh-CN" altLang="en-US" sz="1800" dirty="0" smtClean="0">
                <a:solidFill>
                  <a:srgbClr val="FF0000"/>
                </a:solidFill>
              </a:rPr>
              <a:t>属性列表文件</a:t>
            </a:r>
            <a:r>
              <a:rPr kumimoji="1" lang="zh-CN" altLang="en-US" sz="1800" dirty="0" smtClean="0"/>
              <a:t>”的扩展名是</a:t>
            </a:r>
            <a:r>
              <a:rPr kumimoji="1" lang="en-US" altLang="zh-CN" sz="1800" dirty="0" smtClean="0"/>
              <a:t>plist</a:t>
            </a:r>
            <a:r>
              <a:rPr kumimoji="1" lang="zh-CN" altLang="en-US" sz="1800" dirty="0" smtClean="0"/>
              <a:t>，因此也称为“</a:t>
            </a:r>
            <a:r>
              <a:rPr kumimoji="1" lang="en-US" altLang="zh-CN" sz="1800" dirty="0">
                <a:solidFill>
                  <a:srgbClr val="FF0000"/>
                </a:solidFill>
              </a:rPr>
              <a:t>p</a:t>
            </a:r>
            <a:r>
              <a:rPr kumimoji="1" lang="en-US" altLang="zh-CN" sz="1800" dirty="0" smtClean="0">
                <a:solidFill>
                  <a:srgbClr val="FF0000"/>
                </a:solidFill>
              </a:rPr>
              <a:t>list</a:t>
            </a:r>
            <a:r>
              <a:rPr kumimoji="1" lang="zh-CN" altLang="en-US" sz="1800" dirty="0" smtClean="0">
                <a:solidFill>
                  <a:srgbClr val="FF0000"/>
                </a:solidFill>
              </a:rPr>
              <a:t>文件</a:t>
            </a:r>
            <a:r>
              <a:rPr kumimoji="1" lang="zh-CN" altLang="en-US" sz="1800" dirty="0" smtClean="0"/>
              <a:t>”</a:t>
            </a:r>
            <a:endParaRPr kumimoji="1"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93378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创建</a:t>
            </a:r>
            <a:r>
              <a:rPr kumimoji="1" lang="en-US" altLang="zh-CN" dirty="0" smtClean="0"/>
              <a:t>Plist</a:t>
            </a:r>
            <a:r>
              <a:rPr kumimoji="1" lang="zh-CN" altLang="en-US" dirty="0" smtClean="0"/>
              <a:t>文件</a:t>
            </a:r>
            <a:endParaRPr kumimoji="1" lang="zh-CN" altLang="en-US" dirty="0"/>
          </a:p>
        </p:txBody>
      </p:sp>
      <p:pic>
        <p:nvPicPr>
          <p:cNvPr id="3" name="图片 2" descr="QQ20150523-4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4" y="1155700"/>
            <a:ext cx="4432300" cy="1701800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4" name="图片 3" descr="QQ20150523-3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810" y="1084420"/>
            <a:ext cx="4241800" cy="2971800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5" name="图片 4" descr="QQ20150523-5@2x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829" y="3599495"/>
            <a:ext cx="2984500" cy="1168400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2190830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解析</a:t>
            </a:r>
            <a:r>
              <a:rPr kumimoji="1" lang="en-US" altLang="zh-CN" dirty="0" smtClean="0"/>
              <a:t>Plist</a:t>
            </a:r>
            <a:r>
              <a:rPr kumimoji="1" lang="zh-CN" altLang="en-US" dirty="0" smtClean="0"/>
              <a:t>文件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91" y="1141713"/>
            <a:ext cx="8128599" cy="3895990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接下来通过代码来解析</a:t>
            </a:r>
            <a:r>
              <a:rPr kumimoji="1" lang="en-US" altLang="zh-CN" sz="1800" dirty="0" smtClean="0"/>
              <a:t>Plist</a:t>
            </a:r>
            <a:r>
              <a:rPr kumimoji="1" lang="zh-CN" altLang="en-US" sz="1800" dirty="0" smtClean="0"/>
              <a:t>文件中的数据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获得</a:t>
            </a:r>
            <a:r>
              <a:rPr kumimoji="1" lang="en-US" altLang="zh-CN" sz="1800" dirty="0" smtClean="0"/>
              <a:t>Plist</a:t>
            </a:r>
            <a:r>
              <a:rPr kumimoji="1" lang="zh-CN" altLang="en-US" sz="1800" dirty="0" smtClean="0"/>
              <a:t>文件的全路径</a:t>
            </a:r>
            <a:endParaRPr kumimoji="1" lang="en-US" altLang="zh-CN" sz="1800" dirty="0" smtClean="0"/>
          </a:p>
          <a:p>
            <a:pPr marL="0" indent="0">
              <a:buNone/>
            </a:pP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NSBundle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*bundle = [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NSBundle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>
                <a:solidFill>
                  <a:srgbClr val="2E0D6E"/>
                </a:solidFill>
                <a:latin typeface="Menlo-Regular"/>
              </a:rPr>
              <a:t>mainBundle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*path = [bundle </a:t>
            </a:r>
            <a:r>
              <a:rPr lang="en-US" altLang="zh-CN" sz="1400" dirty="0">
                <a:solidFill>
                  <a:srgbClr val="2E0D6E"/>
                </a:solidFill>
                <a:latin typeface="Menlo-Regular"/>
              </a:rPr>
              <a:t>pathForResource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400" dirty="0">
                <a:solidFill>
                  <a:srgbClr val="C41A16"/>
                </a:solidFill>
                <a:latin typeface="Menlo-Regular"/>
              </a:rPr>
              <a:t>@"</a:t>
            </a:r>
            <a:r>
              <a:rPr lang="en-US" altLang="zh-CN" sz="1400" dirty="0" err="1" smtClean="0">
                <a:solidFill>
                  <a:srgbClr val="C41A16"/>
                </a:solidFill>
                <a:latin typeface="Menlo-Regular"/>
              </a:rPr>
              <a:t>shops</a:t>
            </a:r>
            <a:r>
              <a:rPr lang="en-US" altLang="zh-CN" sz="1400" dirty="0" smtClean="0">
                <a:solidFill>
                  <a:srgbClr val="C41A16"/>
                </a:solidFill>
                <a:latin typeface="Menlo-Regular"/>
              </a:rPr>
              <a:t>"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>
                <a:solidFill>
                  <a:srgbClr val="2E0D6E"/>
                </a:solidFill>
                <a:latin typeface="Menlo-Regular"/>
              </a:rPr>
              <a:t>ofType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400" dirty="0">
                <a:solidFill>
                  <a:srgbClr val="C41A16"/>
                </a:solidFill>
                <a:latin typeface="Menlo-Regular"/>
              </a:rPr>
              <a:t>@"plist"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]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endParaRPr kumimoji="1" lang="en-US" altLang="zh-CN" sz="14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sz="1800" dirty="0"/>
              <a:t>加载</a:t>
            </a:r>
            <a:r>
              <a:rPr kumimoji="1" lang="en-US" altLang="zh-CN" sz="1800" dirty="0"/>
              <a:t>plist</a:t>
            </a:r>
            <a:r>
              <a:rPr kumimoji="1" lang="zh-CN" altLang="en-US" sz="1800" dirty="0"/>
              <a:t>文件</a:t>
            </a:r>
            <a:endParaRPr kumimoji="1" lang="en-US" altLang="zh-CN" sz="1800" dirty="0"/>
          </a:p>
          <a:p>
            <a:pPr marL="0" indent="0">
              <a:buNone/>
            </a:pPr>
            <a:r>
              <a:rPr lang="en-US" altLang="zh-CN" sz="1400" dirty="0" smtClean="0">
                <a:solidFill>
                  <a:srgbClr val="3F6E74"/>
                </a:solidFill>
                <a:latin typeface="Menlo-Regular"/>
              </a:rPr>
              <a:t>_shops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= [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NSArray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>
                <a:solidFill>
                  <a:srgbClr val="2E0D6E"/>
                </a:solidFill>
                <a:latin typeface="Menlo-Regular"/>
              </a:rPr>
              <a:t>arrayWithContentsOfFile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:path]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963178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Plist</a:t>
            </a:r>
            <a:r>
              <a:rPr kumimoji="1" lang="zh-CN" altLang="en-US" dirty="0" smtClean="0"/>
              <a:t>文件的解析过程</a:t>
            </a:r>
            <a:endParaRPr kumimoji="1" lang="zh-CN" altLang="en-US" dirty="0"/>
          </a:p>
        </p:txBody>
      </p:sp>
      <p:pic>
        <p:nvPicPr>
          <p:cNvPr id="16" name="图片 15" descr="QQ20150523-6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61" y="1157155"/>
            <a:ext cx="5727700" cy="3937000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6781009" y="1453142"/>
            <a:ext cx="2070730" cy="329641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NSArray</a:t>
            </a:r>
          </a:p>
          <a:p>
            <a:pPr algn="ctr"/>
            <a:endParaRPr kumimoji="1" lang="en-US" altLang="zh-CN" dirty="0"/>
          </a:p>
          <a:p>
            <a:pPr algn="ctr"/>
            <a:endParaRPr kumimoji="1"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7084718" y="1629457"/>
            <a:ext cx="1453049" cy="40036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/>
              <a:t>NSDictionary</a:t>
            </a:r>
            <a:endParaRPr kumimoji="1" lang="zh-CN" altLang="en-US" sz="1600" dirty="0"/>
          </a:p>
        </p:txBody>
      </p:sp>
      <p:sp>
        <p:nvSpPr>
          <p:cNvPr id="20" name="矩形 19"/>
          <p:cNvSpPr/>
          <p:nvPr/>
        </p:nvSpPr>
        <p:spPr>
          <a:xfrm>
            <a:off x="7084718" y="2182227"/>
            <a:ext cx="1453049" cy="40036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/>
              <a:t>NSDictionary</a:t>
            </a:r>
            <a:endParaRPr kumimoji="1" lang="zh-CN" altLang="en-US" sz="1600" dirty="0"/>
          </a:p>
        </p:txBody>
      </p:sp>
      <p:sp>
        <p:nvSpPr>
          <p:cNvPr id="23" name="矩形 22"/>
          <p:cNvSpPr/>
          <p:nvPr/>
        </p:nvSpPr>
        <p:spPr>
          <a:xfrm>
            <a:off x="7084718" y="3121013"/>
            <a:ext cx="1453049" cy="40036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/>
              <a:t>NSDictionary</a:t>
            </a:r>
            <a:endParaRPr kumimoji="1" lang="zh-CN" altLang="en-US" sz="1600" dirty="0"/>
          </a:p>
        </p:txBody>
      </p:sp>
      <p:sp>
        <p:nvSpPr>
          <p:cNvPr id="24" name="矩形 23"/>
          <p:cNvSpPr/>
          <p:nvPr/>
        </p:nvSpPr>
        <p:spPr>
          <a:xfrm>
            <a:off x="7084718" y="3618018"/>
            <a:ext cx="1453049" cy="40036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/>
              <a:t>NSDictionary</a:t>
            </a:r>
            <a:endParaRPr kumimoji="1" lang="zh-CN" altLang="en-US" sz="1600" dirty="0"/>
          </a:p>
        </p:txBody>
      </p:sp>
      <p:sp>
        <p:nvSpPr>
          <p:cNvPr id="26" name="矩形 25"/>
          <p:cNvSpPr/>
          <p:nvPr/>
        </p:nvSpPr>
        <p:spPr>
          <a:xfrm>
            <a:off x="7084718" y="4239278"/>
            <a:ext cx="1453049" cy="40036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/>
              <a:t>NSDictionary</a:t>
            </a:r>
            <a:endParaRPr kumimoji="1" lang="zh-CN" altLang="en-US" sz="1600" dirty="0"/>
          </a:p>
        </p:txBody>
      </p:sp>
      <p:cxnSp>
        <p:nvCxnSpPr>
          <p:cNvPr id="27" name="直线箭头连接符 26"/>
          <p:cNvCxnSpPr>
            <a:endCxn id="17" idx="1"/>
          </p:cNvCxnSpPr>
          <p:nvPr/>
        </p:nvCxnSpPr>
        <p:spPr>
          <a:xfrm>
            <a:off x="5524776" y="1453142"/>
            <a:ext cx="1256243" cy="1648207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/>
          <p:cNvCxnSpPr>
            <a:endCxn id="18" idx="1"/>
          </p:cNvCxnSpPr>
          <p:nvPr/>
        </p:nvCxnSpPr>
        <p:spPr>
          <a:xfrm>
            <a:off x="4710289" y="1781327"/>
            <a:ext cx="2374437" cy="48319"/>
          </a:xfrm>
          <a:prstGeom prst="straightConnector1">
            <a:avLst/>
          </a:prstGeom>
          <a:ln>
            <a:solidFill>
              <a:srgbClr val="9BBB5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/>
          <p:cNvCxnSpPr>
            <a:endCxn id="20" idx="1"/>
          </p:cNvCxnSpPr>
          <p:nvPr/>
        </p:nvCxnSpPr>
        <p:spPr>
          <a:xfrm flipV="1">
            <a:off x="4710289" y="2382408"/>
            <a:ext cx="2374437" cy="6367"/>
          </a:xfrm>
          <a:prstGeom prst="straightConnector1">
            <a:avLst/>
          </a:prstGeom>
          <a:ln>
            <a:solidFill>
              <a:srgbClr val="9BBB5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/>
          <p:cNvCxnSpPr>
            <a:endCxn id="23" idx="1"/>
          </p:cNvCxnSpPr>
          <p:nvPr/>
        </p:nvCxnSpPr>
        <p:spPr>
          <a:xfrm>
            <a:off x="4599840" y="3067372"/>
            <a:ext cx="2484876" cy="253827"/>
          </a:xfrm>
          <a:prstGeom prst="straightConnector1">
            <a:avLst/>
          </a:prstGeom>
          <a:ln>
            <a:solidFill>
              <a:srgbClr val="9BBB5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/>
          <p:cNvCxnSpPr>
            <a:endCxn id="24" idx="1"/>
          </p:cNvCxnSpPr>
          <p:nvPr/>
        </p:nvCxnSpPr>
        <p:spPr>
          <a:xfrm>
            <a:off x="4599840" y="3818202"/>
            <a:ext cx="2484876" cy="0"/>
          </a:xfrm>
          <a:prstGeom prst="straightConnector1">
            <a:avLst/>
          </a:prstGeom>
          <a:ln>
            <a:solidFill>
              <a:srgbClr val="9BBB5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/>
          <p:cNvCxnSpPr>
            <a:endCxn id="26" idx="1"/>
          </p:cNvCxnSpPr>
          <p:nvPr/>
        </p:nvCxnSpPr>
        <p:spPr>
          <a:xfrm>
            <a:off x="4599840" y="4439462"/>
            <a:ext cx="2484876" cy="0"/>
          </a:xfrm>
          <a:prstGeom prst="straightConnector1">
            <a:avLst/>
          </a:prstGeom>
          <a:ln>
            <a:solidFill>
              <a:srgbClr val="9BBB5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1216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0" grpId="0" animBg="1"/>
      <p:bldP spid="23" grpId="0" animBg="1"/>
      <p:bldP spid="24" grpId="0" animBg="1"/>
      <p:bldP spid="2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Plist</a:t>
            </a:r>
            <a:r>
              <a:rPr kumimoji="1" lang="zh-CN" altLang="en-US" dirty="0"/>
              <a:t>的使用注意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1800" dirty="0" smtClean="0"/>
              <a:t>plist</a:t>
            </a:r>
            <a:r>
              <a:rPr kumimoji="1" lang="zh-CN" altLang="en-US" sz="1800" dirty="0" smtClean="0"/>
              <a:t>的文件名不能叫做“</a:t>
            </a:r>
            <a:r>
              <a:rPr kumimoji="1" lang="en-US" altLang="zh-CN" sz="1800" dirty="0" smtClean="0"/>
              <a:t>info</a:t>
            </a:r>
            <a:r>
              <a:rPr kumimoji="1" lang="zh-CN" altLang="en-US" sz="1800" dirty="0" smtClean="0"/>
              <a:t>”、“</a:t>
            </a:r>
            <a:r>
              <a:rPr kumimoji="1" lang="en-US" altLang="zh-CN" sz="1800" dirty="0" smtClean="0"/>
              <a:t>Info</a:t>
            </a:r>
            <a:r>
              <a:rPr kumimoji="1" lang="zh-CN" altLang="en-US" sz="1800" dirty="0" smtClean="0"/>
              <a:t>”之类的</a:t>
            </a:r>
            <a:endParaRPr kumimoji="1" lang="en-US" altLang="zh-CN" sz="1800" dirty="0" smtClean="0"/>
          </a:p>
          <a:p>
            <a:endParaRPr kumimoji="1" lang="en-US" altLang="zh-CN" sz="1800" dirty="0"/>
          </a:p>
          <a:p>
            <a:r>
              <a:rPr kumimoji="1" lang="zh-CN" altLang="en-US" sz="1800" dirty="0"/>
              <a:t>添加</a:t>
            </a:r>
            <a:r>
              <a:rPr kumimoji="1" lang="en-US" altLang="zh-CN" sz="1800" dirty="0"/>
              <a:t>plist</a:t>
            </a:r>
            <a:r>
              <a:rPr kumimoji="1" lang="zh-CN" altLang="en-US" sz="1800" dirty="0"/>
              <a:t>等文件资源的时候，一定要勾选下面的选项</a:t>
            </a:r>
          </a:p>
        </p:txBody>
      </p:sp>
      <p:pic>
        <p:nvPicPr>
          <p:cNvPr id="4" name="图片 3" descr="QQ20150523-7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53" y="2443570"/>
            <a:ext cx="5321300" cy="2311400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3687847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小码哥2015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优势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优势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小码哥2015.potx</Template>
  <TotalTime>4779</TotalTime>
  <Words>1142</Words>
  <Application>Microsoft Macintosh PowerPoint</Application>
  <PresentationFormat>全屏显示(16:10)</PresentationFormat>
  <Paragraphs>206</Paragraphs>
  <Slides>27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28" baseType="lpstr">
      <vt:lpstr>小码哥2015</vt:lpstr>
      <vt:lpstr>02-综合示例</vt:lpstr>
      <vt:lpstr>九宫格计算思路</vt:lpstr>
      <vt:lpstr>九宫格功能一</vt:lpstr>
      <vt:lpstr>九宫格功能二</vt:lpstr>
      <vt:lpstr>什么是Plist文件</vt:lpstr>
      <vt:lpstr>创建Plist文件</vt:lpstr>
      <vt:lpstr>解析Plist文件</vt:lpstr>
      <vt:lpstr>Plist文件的解析过程</vt:lpstr>
      <vt:lpstr>Plist的使用注意</vt:lpstr>
      <vt:lpstr>懒加载</vt:lpstr>
      <vt:lpstr>用模型取代字典的好处</vt:lpstr>
      <vt:lpstr>字典转模型</vt:lpstr>
      <vt:lpstr>instancetype</vt:lpstr>
      <vt:lpstr>类前缀</vt:lpstr>
      <vt:lpstr>字典转模型的过程</vt:lpstr>
      <vt:lpstr>模型练习</vt:lpstr>
      <vt:lpstr>view的封装</vt:lpstr>
      <vt:lpstr>简单的MVC</vt:lpstr>
      <vt:lpstr>Xib和storyboard对比</vt:lpstr>
      <vt:lpstr>Xib的加载</vt:lpstr>
      <vt:lpstr>使用xib自定义view的步骤</vt:lpstr>
      <vt:lpstr>使用xib自定义view的步骤</vt:lpstr>
      <vt:lpstr>使用xib自定义view的步骤</vt:lpstr>
      <vt:lpstr>注意点</vt:lpstr>
      <vt:lpstr>常用的Xcode插件</vt:lpstr>
      <vt:lpstr>如何获得APP内部资源</vt:lpstr>
      <vt:lpstr>UI控件的weak和strong</vt:lpstr>
    </vt:vector>
  </TitlesOfParts>
  <Company>北京帷幄昊合数字娱乐科技有限公司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史上最牛的游戏</dc:title>
  <dc:creator>刘凡</dc:creator>
  <cp:lastModifiedBy>建华 叶</cp:lastModifiedBy>
  <cp:revision>884</cp:revision>
  <dcterms:created xsi:type="dcterms:W3CDTF">2013-07-22T07:36:09Z</dcterms:created>
  <dcterms:modified xsi:type="dcterms:W3CDTF">2015-12-20T00:23:00Z</dcterms:modified>
</cp:coreProperties>
</file>