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8"/>
  </p:notesMasterIdLst>
  <p:sldIdLst>
    <p:sldId id="257" r:id="rId2"/>
    <p:sldId id="292" r:id="rId3"/>
    <p:sldId id="294" r:id="rId4"/>
    <p:sldId id="296" r:id="rId5"/>
    <p:sldId id="295" r:id="rId6"/>
    <p:sldId id="299" r:id="rId7"/>
  </p:sldIdLst>
  <p:sldSz cx="9906000" cy="6858000" type="A4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83BA"/>
    <a:srgbClr val="6792C5"/>
    <a:srgbClr val="5A89C2"/>
    <a:srgbClr val="638FC5"/>
    <a:srgbClr val="3F6EA7"/>
    <a:srgbClr val="0443A0"/>
    <a:srgbClr val="003399"/>
    <a:srgbClr val="002D86"/>
    <a:srgbClr val="FF6600"/>
    <a:srgbClr val="6019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68" autoAdjust="0"/>
    <p:restoredTop sz="94660"/>
  </p:normalViewPr>
  <p:slideViewPr>
    <p:cSldViewPr>
      <p:cViewPr varScale="1">
        <p:scale>
          <a:sx n="87" d="100"/>
          <a:sy n="87" d="100"/>
        </p:scale>
        <p:origin x="1181" y="77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-3300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B6431-B932-49EE-A9DB-6BFE2EF5B9D5}" type="datetimeFigureOut">
              <a:rPr lang="ko-KR" altLang="en-US" smtClean="0"/>
              <a:t>2018-03-23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AE2D77-855E-44D1-83EF-E5E1EA2C6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349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3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gif"/><Relationship Id="rId4" Type="http://schemas.microsoft.com/office/2007/relationships/hdphoto" Target="../media/hdphoto3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526283" y="6567156"/>
            <a:ext cx="364663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Copyright ⓒ 2018 GS ITM. All rights reserved.</a:t>
            </a:r>
            <a:endParaRPr lang="ko-KR" altLang="en-US" sz="1000" dirty="0"/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056" y="3645025"/>
            <a:ext cx="4410489" cy="3212975"/>
          </a:xfrm>
          <a:prstGeom prst="rect">
            <a:avLst/>
          </a:prstGeom>
        </p:spPr>
      </p:pic>
      <p:cxnSp>
        <p:nvCxnSpPr>
          <p:cNvPr id="17" name="직선 연결선 16"/>
          <p:cNvCxnSpPr/>
          <p:nvPr userDrawn="1"/>
        </p:nvCxnSpPr>
        <p:spPr>
          <a:xfrm>
            <a:off x="0" y="3520058"/>
            <a:ext cx="990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46" y="6259194"/>
            <a:ext cx="1008111" cy="32863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344" y="44624"/>
            <a:ext cx="1704975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034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1" y="6453337"/>
            <a:ext cx="1008111" cy="32863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208" y="4343948"/>
            <a:ext cx="2832868" cy="2037380"/>
          </a:xfrm>
          <a:prstGeom prst="rect">
            <a:avLst/>
          </a:prstGeom>
        </p:spPr>
      </p:pic>
      <p:cxnSp>
        <p:nvCxnSpPr>
          <p:cNvPr id="10" name="직선 연결선 9"/>
          <p:cNvCxnSpPr/>
          <p:nvPr userDrawn="1"/>
        </p:nvCxnSpPr>
        <p:spPr>
          <a:xfrm>
            <a:off x="0" y="6381328"/>
            <a:ext cx="9906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918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1" y="6453337"/>
            <a:ext cx="1008111" cy="32863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208" y="4343948"/>
            <a:ext cx="2832868" cy="203738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8857"/>
            <a:ext cx="9906000" cy="386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</p:pic>
      <p:cxnSp>
        <p:nvCxnSpPr>
          <p:cNvPr id="10" name="직선 연결선 9"/>
          <p:cNvCxnSpPr/>
          <p:nvPr userDrawn="1"/>
        </p:nvCxnSpPr>
        <p:spPr>
          <a:xfrm>
            <a:off x="0" y="6381328"/>
            <a:ext cx="9906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26"/>
          <p:cNvSpPr>
            <a:spLocks noChangeArrowheads="1"/>
          </p:cNvSpPr>
          <p:nvPr userDrawn="1"/>
        </p:nvSpPr>
        <p:spPr bwMode="auto">
          <a:xfrm>
            <a:off x="4468019" y="6434980"/>
            <a:ext cx="969962" cy="3063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b"/>
          <a:lstStyle/>
          <a:p>
            <a:pPr algn="ctr">
              <a:defRPr/>
            </a:pPr>
            <a:fld id="{DA15268E-868A-4F69-AC6C-13620A560E7E}" type="slidenum">
              <a:rPr lang="en-US" altLang="ko-KR" sz="1000" b="0" baseline="0">
                <a:latin typeface="맑은 고딕" pitchFamily="50" charset="-127"/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lang="en-US" altLang="ko-KR" sz="1000" b="0" baseline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baseline="0" dirty="0" smtClean="0">
                <a:latin typeface="맑은 고딕" pitchFamily="50" charset="-127"/>
                <a:ea typeface="맑은 고딕" pitchFamily="50" charset="-127"/>
              </a:rPr>
              <a:t>/6</a:t>
            </a:r>
          </a:p>
        </p:txBody>
      </p:sp>
    </p:spTree>
    <p:extLst>
      <p:ext uri="{BB962C8B-B14F-4D97-AF65-F5344CB8AC3E}">
        <p14:creationId xmlns:p14="http://schemas.microsoft.com/office/powerpoint/2010/main" val="3724227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2950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lcj\Desktop\SI&#44592;&#52488;_20180323_HTML&#44060;&#48324;&#44284;&#51228;_IT1060_&#51060;&#52285;&#51452;\SI&#44592;&#52488;_20180323_HTML&#44060;&#48324;&#44284;&#51228;_IT1060_&#51060;&#52285;&#51452;.html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2"/>
          <p:cNvSpPr txBox="1">
            <a:spLocks noChangeArrowheads="1"/>
          </p:cNvSpPr>
          <p:nvPr/>
        </p:nvSpPr>
        <p:spPr>
          <a:xfrm>
            <a:off x="506506" y="2132857"/>
            <a:ext cx="8790223" cy="11518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b="1" dirty="0" smtClean="0">
                <a:latin typeface="+mj-ea"/>
              </a:rPr>
              <a:t>아이폰 </a:t>
            </a:r>
            <a:r>
              <a:rPr lang="en-US" altLang="ko-KR" sz="3600" b="1" dirty="0" smtClean="0">
                <a:latin typeface="+mj-ea"/>
              </a:rPr>
              <a:t>X</a:t>
            </a:r>
            <a:endParaRPr lang="ko-KR" altLang="en-US" sz="3600" b="1" dirty="0">
              <a:latin typeface="+mj-ea"/>
            </a:endParaRPr>
          </a:p>
        </p:txBody>
      </p:sp>
      <p:sp>
        <p:nvSpPr>
          <p:cNvPr id="11" name="Rectangle 52"/>
          <p:cNvSpPr txBox="1">
            <a:spLocks noChangeArrowheads="1"/>
          </p:cNvSpPr>
          <p:nvPr/>
        </p:nvSpPr>
        <p:spPr>
          <a:xfrm>
            <a:off x="544977" y="3645025"/>
            <a:ext cx="6312846" cy="14615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1800" b="1" dirty="0" smtClean="0">
                <a:latin typeface="+mj-ea"/>
              </a:rPr>
              <a:t>2018.03.23</a:t>
            </a:r>
          </a:p>
          <a:p>
            <a:pPr algn="l">
              <a:lnSpc>
                <a:spcPct val="150000"/>
              </a:lnSpc>
            </a:pPr>
            <a:r>
              <a:rPr lang="en-US" altLang="ko-KR" sz="2000" b="1" dirty="0" smtClean="0">
                <a:latin typeface="+mj-ea"/>
              </a:rPr>
              <a:t>IT1060</a:t>
            </a:r>
          </a:p>
          <a:p>
            <a:pPr algn="l">
              <a:lnSpc>
                <a:spcPct val="150000"/>
              </a:lnSpc>
            </a:pPr>
            <a:r>
              <a:rPr lang="ko-KR" altLang="en-US" sz="2000" b="1" dirty="0" smtClean="0">
                <a:latin typeface="+mj-ea"/>
              </a:rPr>
              <a:t>이창주</a:t>
            </a:r>
            <a:r>
              <a:rPr lang="en-US" altLang="ko-KR" sz="1800" b="1" dirty="0" smtClean="0">
                <a:latin typeface="+mj-ea"/>
              </a:rPr>
              <a:t/>
            </a:r>
            <a:br>
              <a:rPr lang="en-US" altLang="ko-KR" sz="1800" b="1" dirty="0" smtClean="0">
                <a:latin typeface="+mj-ea"/>
              </a:rPr>
            </a:br>
            <a:endParaRPr lang="ko-KR" altLang="en-US" sz="18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7775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52"/>
          <p:cNvSpPr txBox="1">
            <a:spLocks noChangeArrowheads="1"/>
          </p:cNvSpPr>
          <p:nvPr/>
        </p:nvSpPr>
        <p:spPr>
          <a:xfrm>
            <a:off x="2144688" y="1124745"/>
            <a:ext cx="5655078" cy="5254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 smtClean="0">
                <a:latin typeface="+mj-ea"/>
              </a:rPr>
              <a:t>목  차</a:t>
            </a:r>
            <a:endParaRPr lang="ko-KR" altLang="en-US" sz="2800" b="1" dirty="0">
              <a:latin typeface="+mj-ea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44688" y="1916832"/>
            <a:ext cx="5655078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2872062" y="2223604"/>
            <a:ext cx="4265181" cy="50405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Rectangle 52"/>
          <p:cNvSpPr txBox="1">
            <a:spLocks noChangeArrowheads="1"/>
          </p:cNvSpPr>
          <p:nvPr/>
        </p:nvSpPr>
        <p:spPr>
          <a:xfrm>
            <a:off x="3025947" y="2071694"/>
            <a:ext cx="3088445" cy="25657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200000"/>
              </a:lnSpc>
              <a:buAutoNum type="arabicPeriod"/>
            </a:pPr>
            <a:r>
              <a:rPr lang="ko-KR" altLang="en-US" sz="1900" b="1" dirty="0" smtClean="0">
                <a:solidFill>
                  <a:schemeClr val="bg1"/>
                </a:solidFill>
                <a:latin typeface="+mj-ea"/>
              </a:rPr>
              <a:t>프로젝트 개요</a:t>
            </a:r>
            <a:endParaRPr lang="en-US" altLang="ko-KR" sz="1900" b="1" dirty="0" smtClean="0">
              <a:solidFill>
                <a:schemeClr val="bg1"/>
              </a:solidFill>
              <a:latin typeface="+mj-ea"/>
            </a:endParaRPr>
          </a:p>
          <a:p>
            <a:pPr marL="457200" indent="-457200" algn="l">
              <a:lnSpc>
                <a:spcPct val="200000"/>
              </a:lnSpc>
              <a:buAutoNum type="arabicPeriod"/>
            </a:pPr>
            <a:r>
              <a:rPr lang="ko-KR" altLang="en-US" sz="1900" b="1" dirty="0" smtClean="0">
                <a:latin typeface="+mj-ea"/>
              </a:rPr>
              <a:t>사용 기술</a:t>
            </a:r>
            <a:endParaRPr lang="en-US" altLang="ko-KR" sz="1900" b="1" dirty="0" smtClean="0">
              <a:latin typeface="+mj-ea"/>
            </a:endParaRPr>
          </a:p>
          <a:p>
            <a:pPr marL="457200" indent="-457200" algn="l">
              <a:lnSpc>
                <a:spcPct val="200000"/>
              </a:lnSpc>
              <a:buFontTx/>
              <a:buAutoNum type="arabicPeriod"/>
            </a:pPr>
            <a:r>
              <a:rPr lang="ko-KR" altLang="en-US" sz="1900" b="1" dirty="0">
                <a:latin typeface="+mj-ea"/>
              </a:rPr>
              <a:t>페이지 소개</a:t>
            </a:r>
            <a:endParaRPr lang="en-US" altLang="ko-KR" sz="1900" b="1" dirty="0">
              <a:latin typeface="+mj-ea"/>
            </a:endParaRPr>
          </a:p>
          <a:p>
            <a:pPr marL="457200" indent="-457200" algn="l">
              <a:lnSpc>
                <a:spcPct val="200000"/>
              </a:lnSpc>
              <a:buAutoNum type="arabicPeriod"/>
            </a:pPr>
            <a:endParaRPr lang="en-US" altLang="ko-KR" sz="1900" b="1" dirty="0" smtClean="0">
              <a:latin typeface="+mj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1" y="6453337"/>
            <a:ext cx="1008111" cy="32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99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2"/>
          <p:cNvSpPr txBox="1">
            <a:spLocks noChangeArrowheads="1"/>
          </p:cNvSpPr>
          <p:nvPr/>
        </p:nvSpPr>
        <p:spPr>
          <a:xfrm>
            <a:off x="139547" y="14042"/>
            <a:ext cx="9454760" cy="3906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900" b="1" dirty="0" smtClean="0">
                <a:latin typeface="+mj-ea"/>
              </a:rPr>
              <a:t>1. </a:t>
            </a:r>
            <a:r>
              <a:rPr lang="ko-KR" altLang="en-US" sz="1900" b="1" dirty="0" smtClean="0">
                <a:latin typeface="+mj-ea"/>
              </a:rPr>
              <a:t>프로젝트 개요</a:t>
            </a:r>
            <a:endParaRPr lang="en-US" altLang="ko-KR" sz="1900" b="1" dirty="0" smtClean="0">
              <a:latin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240828"/>
              </p:ext>
            </p:extLst>
          </p:nvPr>
        </p:nvGraphicFramePr>
        <p:xfrm>
          <a:off x="366364" y="836712"/>
          <a:ext cx="9001125" cy="4912138"/>
        </p:xfrm>
        <a:graphic>
          <a:graphicData uri="http://schemas.openxmlformats.org/drawingml/2006/table">
            <a:tbl>
              <a:tblPr/>
              <a:tblGrid>
                <a:gridCol w="1512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8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7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8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 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아이폰 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X Summary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소개 웹 개발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8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수행 기간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 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 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~ 2018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 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(3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180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98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 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수행 방안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수업시간 배운 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HTML, CSS, </a:t>
                      </a:r>
                      <a:r>
                        <a:rPr kumimoji="0" lang="en-US" altLang="ko-KR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Jquery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최대한 활용한다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71463" marR="0" lvl="0" indent="-271463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Phase 1 : 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아이폰 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X 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중요 포인트 선정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71463" marR="0" lvl="0" indent="-271463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- Phase 2 : 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시각적 효과를 통한 소개 페이지 구현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71463" marR="0" lvl="0" indent="-271463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</a:p>
                  </a:txBody>
                  <a:tcPr marL="180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869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4. 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세부 기간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아이폰 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X 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중요 포인트 선정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2018. 03. 05 ~ 03. 09 (1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아이폰 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X 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소개 페이지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구현 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2018. 03. 12 ~ 03. 2 (2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180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817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2"/>
          <p:cNvSpPr txBox="1">
            <a:spLocks noChangeArrowheads="1"/>
          </p:cNvSpPr>
          <p:nvPr/>
        </p:nvSpPr>
        <p:spPr>
          <a:xfrm>
            <a:off x="139547" y="14042"/>
            <a:ext cx="9454760" cy="3906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900" b="1" dirty="0" smtClean="0">
                <a:latin typeface="+mj-ea"/>
              </a:rPr>
              <a:t>2. </a:t>
            </a:r>
            <a:r>
              <a:rPr lang="ko-KR" altLang="en-US" sz="1900" b="1" dirty="0" smtClean="0">
                <a:latin typeface="+mj-ea"/>
              </a:rPr>
              <a:t>사용 기술</a:t>
            </a:r>
            <a:endParaRPr lang="en-US" altLang="ko-KR" sz="1900" b="1" dirty="0" smtClean="0">
              <a:latin typeface="+mj-ea"/>
            </a:endParaRPr>
          </a:p>
        </p:txBody>
      </p:sp>
      <p:sp>
        <p:nvSpPr>
          <p:cNvPr id="45" name="AutoShape 2"/>
          <p:cNvSpPr>
            <a:spLocks noChangeArrowheads="1"/>
          </p:cNvSpPr>
          <p:nvPr/>
        </p:nvSpPr>
        <p:spPr bwMode="auto">
          <a:xfrm rot="5400000">
            <a:off x="1798266" y="3306504"/>
            <a:ext cx="4645381" cy="640171"/>
          </a:xfrm>
          <a:custGeom>
            <a:avLst/>
            <a:gdLst>
              <a:gd name="T0" fmla="*/ 2147483647 w 21600"/>
              <a:gd name="T1" fmla="*/ 1098718845 h 21600"/>
              <a:gd name="T2" fmla="*/ 2147483647 w 21600"/>
              <a:gd name="T3" fmla="*/ 2147483647 h 21600"/>
              <a:gd name="T4" fmla="*/ 2147483647 w 21600"/>
              <a:gd name="T5" fmla="*/ 1098718845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165 w 21600"/>
              <a:gd name="T13" fmla="*/ 3165 h 21600"/>
              <a:gd name="T14" fmla="*/ 18435 w 21600"/>
              <a:gd name="T15" fmla="*/ 1843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729" y="21600"/>
                </a:lnTo>
                <a:lnTo>
                  <a:pt x="18871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1D1D1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25200" anchor="ctr"/>
          <a:lstStyle/>
          <a:p>
            <a:endParaRPr lang="ko-KR" altLang="en-US" sz="1000">
              <a:latin typeface="+mn-ea"/>
            </a:endParaRPr>
          </a:p>
        </p:txBody>
      </p:sp>
      <p:sp>
        <p:nvSpPr>
          <p:cNvPr id="46" name="AutoShape 8"/>
          <p:cNvSpPr>
            <a:spLocks noChangeArrowheads="1"/>
          </p:cNvSpPr>
          <p:nvPr/>
        </p:nvSpPr>
        <p:spPr bwMode="auto">
          <a:xfrm>
            <a:off x="4522665" y="1772816"/>
            <a:ext cx="4938333" cy="4252824"/>
          </a:xfrm>
          <a:prstGeom prst="roundRect">
            <a:avLst>
              <a:gd name="adj" fmla="val 0"/>
            </a:avLst>
          </a:prstGeom>
          <a:solidFill>
            <a:srgbClr val="EDECEC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36000" rIns="36000" bIns="36000" anchor="ctr"/>
          <a:lstStyle/>
          <a:p>
            <a:pPr algn="ctr" fontAlgn="ctr">
              <a:spcAft>
                <a:spcPct val="0"/>
              </a:spcAft>
              <a:buClrTx/>
              <a:buFontTx/>
              <a:buNone/>
            </a:pPr>
            <a:endParaRPr lang="ko-KR" altLang="ko-KR" sz="1000" i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645988" y="1906419"/>
            <a:ext cx="2303143" cy="339792"/>
            <a:chOff x="4645988" y="1906418"/>
            <a:chExt cx="2303143" cy="1557953"/>
          </a:xfrm>
        </p:grpSpPr>
        <p:grpSp>
          <p:nvGrpSpPr>
            <p:cNvPr id="48" name="Group 11"/>
            <p:cNvGrpSpPr>
              <a:grpSpLocks/>
            </p:cNvGrpSpPr>
            <p:nvPr/>
          </p:nvGrpSpPr>
          <p:grpSpPr bwMode="auto">
            <a:xfrm>
              <a:off x="4645988" y="1906418"/>
              <a:ext cx="2303143" cy="1557953"/>
              <a:chOff x="144" y="4544"/>
              <a:chExt cx="1731" cy="196"/>
            </a:xfrm>
            <a:solidFill>
              <a:schemeClr val="accent1"/>
            </a:solidFill>
          </p:grpSpPr>
          <p:sp>
            <p:nvSpPr>
              <p:cNvPr id="49" name="AutoShape 12"/>
              <p:cNvSpPr>
                <a:spLocks noChangeArrowheads="1"/>
              </p:cNvSpPr>
              <p:nvPr/>
            </p:nvSpPr>
            <p:spPr bwMode="auto">
              <a:xfrm>
                <a:off x="144" y="4544"/>
                <a:ext cx="1731" cy="178"/>
              </a:xfrm>
              <a:prstGeom prst="roundRect">
                <a:avLst>
                  <a:gd name="adj" fmla="val 16667"/>
                </a:avLst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317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36000" tIns="36000" rIns="36000" bIns="3600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sp>
            <p:nvSpPr>
              <p:cNvPr id="50" name="Rectangle 13"/>
              <p:cNvSpPr>
                <a:spLocks noChangeArrowheads="1"/>
              </p:cNvSpPr>
              <p:nvPr/>
            </p:nvSpPr>
            <p:spPr bwMode="auto">
              <a:xfrm>
                <a:off x="144" y="4658"/>
                <a:ext cx="1731" cy="8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317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36000" tIns="36000" rIns="36000" bIns="3600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</p:grpSp>
        <p:sp>
          <p:nvSpPr>
            <p:cNvPr id="51" name="AutoShape 14"/>
            <p:cNvSpPr>
              <a:spLocks noChangeArrowheads="1"/>
            </p:cNvSpPr>
            <p:nvPr/>
          </p:nvSpPr>
          <p:spPr bwMode="auto">
            <a:xfrm>
              <a:off x="5025008" y="2440308"/>
              <a:ext cx="1599541" cy="550163"/>
            </a:xfrm>
            <a:prstGeom prst="roundRect">
              <a:avLst>
                <a:gd name="adj" fmla="val 104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6000" tIns="36000" rIns="36000" bIns="36000" anchor="ctr"/>
            <a:lstStyle/>
            <a:p>
              <a:pPr algn="ctr" fontAlgn="ctr">
                <a:spcAft>
                  <a:spcPct val="0"/>
                </a:spcAft>
                <a:buClrTx/>
                <a:buFontTx/>
                <a:buNone/>
              </a:pPr>
              <a:r>
                <a:rPr lang="en-US" altLang="ko-KR" sz="1400" b="1" dirty="0" smtClean="0">
                  <a:solidFill>
                    <a:schemeClr val="bg1"/>
                  </a:solidFill>
                  <a:latin typeface="+mn-ea"/>
                </a:rPr>
                <a:t>HTML5</a:t>
              </a:r>
              <a:endParaRPr lang="ko-KR" altLang="en-US" sz="1400" b="1" i="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53" name="Group 17"/>
          <p:cNvGrpSpPr>
            <a:grpSpLocks/>
          </p:cNvGrpSpPr>
          <p:nvPr/>
        </p:nvGrpSpPr>
        <p:grpSpPr bwMode="auto">
          <a:xfrm>
            <a:off x="7030754" y="1914041"/>
            <a:ext cx="2303143" cy="293342"/>
            <a:chOff x="144" y="4544"/>
            <a:chExt cx="1731" cy="196"/>
          </a:xfrm>
          <a:solidFill>
            <a:schemeClr val="accent1"/>
          </a:solidFill>
        </p:grpSpPr>
        <p:sp>
          <p:nvSpPr>
            <p:cNvPr id="54" name="AutoShape 18"/>
            <p:cNvSpPr>
              <a:spLocks noChangeArrowheads="1"/>
            </p:cNvSpPr>
            <p:nvPr/>
          </p:nvSpPr>
          <p:spPr bwMode="auto">
            <a:xfrm>
              <a:off x="144" y="4544"/>
              <a:ext cx="1731" cy="178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36000" tIns="36000" rIns="36000" bIns="36000" anchor="ctr"/>
            <a:lstStyle/>
            <a:p>
              <a:endParaRPr lang="ko-KR" altLang="en-US" sz="1000">
                <a:latin typeface="+mn-ea"/>
              </a:endParaRPr>
            </a:p>
          </p:txBody>
        </p:sp>
        <p:sp>
          <p:nvSpPr>
            <p:cNvPr id="95" name="Rectangle 19"/>
            <p:cNvSpPr>
              <a:spLocks noChangeArrowheads="1"/>
            </p:cNvSpPr>
            <p:nvPr/>
          </p:nvSpPr>
          <p:spPr bwMode="auto">
            <a:xfrm>
              <a:off x="144" y="4658"/>
              <a:ext cx="1731" cy="8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36000" rIns="36000" bIns="36000" anchor="ctr"/>
            <a:lstStyle/>
            <a:p>
              <a:endParaRPr lang="ko-KR" altLang="en-US" sz="1000">
                <a:latin typeface="+mn-ea"/>
              </a:endParaRPr>
            </a:p>
          </p:txBody>
        </p:sp>
      </p:grpSp>
      <p:grpSp>
        <p:nvGrpSpPr>
          <p:cNvPr id="98" name="Group 23"/>
          <p:cNvGrpSpPr>
            <a:grpSpLocks/>
          </p:cNvGrpSpPr>
          <p:nvPr/>
        </p:nvGrpSpPr>
        <p:grpSpPr bwMode="auto">
          <a:xfrm>
            <a:off x="4645988" y="3753570"/>
            <a:ext cx="2303143" cy="327243"/>
            <a:chOff x="144" y="4544"/>
            <a:chExt cx="1731" cy="196"/>
          </a:xfrm>
          <a:solidFill>
            <a:schemeClr val="accent1"/>
          </a:solidFill>
        </p:grpSpPr>
        <p:sp>
          <p:nvSpPr>
            <p:cNvPr id="99" name="AutoShape 24"/>
            <p:cNvSpPr>
              <a:spLocks noChangeArrowheads="1"/>
            </p:cNvSpPr>
            <p:nvPr/>
          </p:nvSpPr>
          <p:spPr bwMode="auto">
            <a:xfrm>
              <a:off x="144" y="4544"/>
              <a:ext cx="1731" cy="178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36000" tIns="36000" rIns="36000" bIns="36000" anchor="ctr"/>
            <a:lstStyle/>
            <a:p>
              <a:endParaRPr lang="ko-KR" altLang="en-US" sz="1000">
                <a:latin typeface="+mn-ea"/>
              </a:endParaRPr>
            </a:p>
          </p:txBody>
        </p:sp>
        <p:sp>
          <p:nvSpPr>
            <p:cNvPr id="100" name="Rectangle 25"/>
            <p:cNvSpPr>
              <a:spLocks noChangeArrowheads="1"/>
            </p:cNvSpPr>
            <p:nvPr/>
          </p:nvSpPr>
          <p:spPr bwMode="auto">
            <a:xfrm>
              <a:off x="144" y="4658"/>
              <a:ext cx="1731" cy="8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36000" rIns="36000" bIns="36000" anchor="ctr"/>
            <a:lstStyle/>
            <a:p>
              <a:endParaRPr lang="ko-KR" altLang="en-US" sz="1000">
                <a:latin typeface="+mn-ea"/>
              </a:endParaRPr>
            </a:p>
          </p:txBody>
        </p:sp>
      </p:grpSp>
      <p:sp>
        <p:nvSpPr>
          <p:cNvPr id="102" name="AutoShape 37"/>
          <p:cNvSpPr>
            <a:spLocks noChangeArrowheads="1"/>
          </p:cNvSpPr>
          <p:nvPr/>
        </p:nvSpPr>
        <p:spPr bwMode="auto">
          <a:xfrm>
            <a:off x="4520952" y="1298659"/>
            <a:ext cx="4940046" cy="316275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lIns="36000" tIns="36000" rIns="36000" bIns="36000" anchor="ctr"/>
          <a:lstStyle/>
          <a:p>
            <a:pPr algn="ctr" fontAlgn="ctr">
              <a:spcAft>
                <a:spcPct val="0"/>
              </a:spcAft>
              <a:buClrTx/>
              <a:buFontTx/>
              <a:buNone/>
            </a:pP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사용 기술</a:t>
            </a:r>
            <a:endParaRPr lang="ko-KR" altLang="en-US" sz="1400" b="1" i="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03" name="Group 38"/>
          <p:cNvGrpSpPr>
            <a:grpSpLocks/>
          </p:cNvGrpSpPr>
          <p:nvPr/>
        </p:nvGrpSpPr>
        <p:grpSpPr bwMode="auto">
          <a:xfrm>
            <a:off x="416268" y="1906419"/>
            <a:ext cx="3312596" cy="3447747"/>
            <a:chOff x="279" y="2369"/>
            <a:chExt cx="1498" cy="3209"/>
          </a:xfrm>
        </p:grpSpPr>
        <p:sp>
          <p:nvSpPr>
            <p:cNvPr id="104" name="AutoShape 39"/>
            <p:cNvSpPr>
              <a:spLocks noChangeArrowheads="1"/>
            </p:cNvSpPr>
            <p:nvPr/>
          </p:nvSpPr>
          <p:spPr bwMode="auto">
            <a:xfrm>
              <a:off x="279" y="2369"/>
              <a:ext cx="1498" cy="3209"/>
            </a:xfrm>
            <a:prstGeom prst="roundRect">
              <a:avLst>
                <a:gd name="adj" fmla="val 0"/>
              </a:avLst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6000" tIns="0" rIns="36000" bIns="72000" anchor="ctr"/>
            <a:lstStyle/>
            <a:p>
              <a:endParaRPr lang="ko-KR" altLang="en-US" sz="1000">
                <a:latin typeface="+mn-ea"/>
              </a:endParaRPr>
            </a:p>
          </p:txBody>
        </p:sp>
        <p:sp>
          <p:nvSpPr>
            <p:cNvPr id="105" name="Rectangle 40"/>
            <p:cNvSpPr>
              <a:spLocks noChangeArrowheads="1"/>
            </p:cNvSpPr>
            <p:nvPr/>
          </p:nvSpPr>
          <p:spPr bwMode="auto">
            <a:xfrm>
              <a:off x="321" y="2413"/>
              <a:ext cx="1414" cy="31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 sz="1000">
                <a:latin typeface="+mn-ea"/>
              </a:endParaRPr>
            </a:p>
          </p:txBody>
        </p:sp>
      </p:grpSp>
      <p:sp>
        <p:nvSpPr>
          <p:cNvPr id="106" name="AutoShape 41"/>
          <p:cNvSpPr>
            <a:spLocks noChangeArrowheads="1"/>
          </p:cNvSpPr>
          <p:nvPr/>
        </p:nvSpPr>
        <p:spPr bwMode="auto">
          <a:xfrm>
            <a:off x="506067" y="1953693"/>
            <a:ext cx="3129921" cy="292517"/>
          </a:xfrm>
          <a:custGeom>
            <a:avLst/>
            <a:gdLst>
              <a:gd name="T0" fmla="*/ 2147483647 w 21600"/>
              <a:gd name="T1" fmla="*/ 474599478 h 21600"/>
              <a:gd name="T2" fmla="*/ 2147483647 w 21600"/>
              <a:gd name="T3" fmla="*/ 949195815 h 21600"/>
              <a:gd name="T4" fmla="*/ 2147483647 w 21600"/>
              <a:gd name="T5" fmla="*/ 474599478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478 w 21600"/>
              <a:gd name="T13" fmla="*/ 2478 h 21600"/>
              <a:gd name="T14" fmla="*/ 19122 w 21600"/>
              <a:gd name="T15" fmla="*/ 1912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356" y="21600"/>
                </a:lnTo>
                <a:lnTo>
                  <a:pt x="20244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0" rIns="36000" bIns="0" anchor="ctr"/>
          <a:lstStyle/>
          <a:p>
            <a:pPr algn="ctr" fontAlgn="ctr">
              <a:spcAft>
                <a:spcPct val="0"/>
              </a:spcAft>
              <a:buClrTx/>
              <a:buFontTx/>
              <a:buNone/>
            </a:pPr>
            <a:r>
              <a:rPr lang="ko-KR" altLang="en-US" sz="1400" b="1" i="0" dirty="0">
                <a:solidFill>
                  <a:schemeClr val="tx1"/>
                </a:solidFill>
                <a:latin typeface="+mn-ea"/>
              </a:rPr>
              <a:t>핵심 구성방향</a:t>
            </a:r>
          </a:p>
        </p:txBody>
      </p:sp>
      <p:sp>
        <p:nvSpPr>
          <p:cNvPr id="107" name="Rectangle 187"/>
          <p:cNvSpPr>
            <a:spLocks noChangeArrowheads="1"/>
          </p:cNvSpPr>
          <p:nvPr/>
        </p:nvSpPr>
        <p:spPr bwMode="auto">
          <a:xfrm>
            <a:off x="704528" y="3115401"/>
            <a:ext cx="2423861" cy="40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3200" tIns="36000" rIns="43200" bIns="36000"/>
          <a:lstStyle/>
          <a:p>
            <a:pPr marL="109538" indent="-109538">
              <a:spcAft>
                <a:spcPct val="20000"/>
              </a:spcAft>
              <a:buFont typeface="Wingdings" pitchFamily="2" charset="2"/>
              <a:buChar char="§"/>
            </a:pPr>
            <a:r>
              <a:rPr lang="ko-KR" altLang="en-US" sz="1000" b="1" dirty="0" err="1" smtClean="0">
                <a:latin typeface="+mn-ea"/>
              </a:rPr>
              <a:t>페럴렉스</a:t>
            </a:r>
            <a:r>
              <a:rPr lang="ko-KR" altLang="en-US" sz="1000" b="1" dirty="0" smtClean="0">
                <a:latin typeface="+mn-ea"/>
              </a:rPr>
              <a:t> 스크롤 디자인</a:t>
            </a:r>
            <a:endParaRPr lang="ko-KR" altLang="en-US" sz="1000" b="1" i="0" dirty="0">
              <a:solidFill>
                <a:schemeClr val="tx1"/>
              </a:solidFill>
              <a:latin typeface="+mn-ea"/>
            </a:endParaRPr>
          </a:p>
          <a:p>
            <a:pPr marL="257175" lvl="1" indent="-123825">
              <a:spcAft>
                <a:spcPct val="20000"/>
              </a:spcAft>
              <a:buSzPct val="90000"/>
              <a:buFont typeface="-윤고딕330" pitchFamily="18" charset="-127"/>
              <a:buChar char="-"/>
            </a:pPr>
            <a:r>
              <a:rPr lang="ko-KR" altLang="en-US" sz="1000" dirty="0" smtClean="0">
                <a:latin typeface="+mn-ea"/>
              </a:rPr>
              <a:t>페이지의 </a:t>
            </a:r>
            <a:r>
              <a:rPr lang="en-US" altLang="ko-KR" sz="1000" dirty="0" smtClean="0">
                <a:latin typeface="+mn-ea"/>
              </a:rPr>
              <a:t>Depth</a:t>
            </a:r>
            <a:r>
              <a:rPr lang="ko-KR" altLang="en-US" sz="1000" dirty="0" smtClean="0">
                <a:latin typeface="+mn-ea"/>
              </a:rPr>
              <a:t>를 줄여 사용자들의사용성 </a:t>
            </a:r>
            <a:r>
              <a:rPr lang="ko-KR" altLang="en-US" sz="1000" dirty="0" err="1" smtClean="0">
                <a:latin typeface="+mn-ea"/>
              </a:rPr>
              <a:t>편리화</a:t>
            </a:r>
            <a:endParaRPr lang="ko-KR" altLang="en-US" sz="1000" i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8" name="Rectangle 188"/>
          <p:cNvSpPr>
            <a:spLocks noChangeArrowheads="1"/>
          </p:cNvSpPr>
          <p:nvPr/>
        </p:nvSpPr>
        <p:spPr bwMode="auto">
          <a:xfrm>
            <a:off x="704528" y="3868804"/>
            <a:ext cx="2387982" cy="944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3200" tIns="36000" rIns="43200" bIns="36000"/>
          <a:lstStyle/>
          <a:p>
            <a:pPr marL="109538" indent="-109538">
              <a:spcAft>
                <a:spcPct val="20000"/>
              </a:spcAft>
              <a:buFont typeface="Wingdings" pitchFamily="2" charset="2"/>
              <a:buChar char="§"/>
            </a:pPr>
            <a:r>
              <a:rPr lang="ko-KR" altLang="en-US" sz="1000" b="1" i="0" dirty="0" smtClean="0">
                <a:solidFill>
                  <a:schemeClr val="tx1"/>
                </a:solidFill>
                <a:latin typeface="+mn-ea"/>
              </a:rPr>
              <a:t>애니메이션 활용</a:t>
            </a:r>
            <a:endParaRPr lang="ko-KR" altLang="en-US" sz="1000" b="1" i="0" dirty="0">
              <a:solidFill>
                <a:schemeClr val="tx1"/>
              </a:solidFill>
              <a:latin typeface="+mn-ea"/>
            </a:endParaRPr>
          </a:p>
          <a:p>
            <a:pPr marL="257175" lvl="1" indent="-123825">
              <a:spcAft>
                <a:spcPct val="20000"/>
              </a:spcAft>
              <a:buSzPct val="90000"/>
              <a:buFont typeface="-윤고딕330" pitchFamily="18" charset="-127"/>
              <a:buChar char="-"/>
            </a:pPr>
            <a:r>
              <a:rPr lang="ko-KR" altLang="en-US" sz="1000" dirty="0" smtClean="0">
                <a:latin typeface="+mn-ea"/>
              </a:rPr>
              <a:t>애니메이션을 통해 제품의 강점을 부각 시킴</a:t>
            </a:r>
            <a:endParaRPr lang="en-US" altLang="ko-KR" sz="1000" dirty="0" smtClean="0">
              <a:latin typeface="+mn-ea"/>
            </a:endParaRPr>
          </a:p>
          <a:p>
            <a:pPr marL="257175" lvl="1" indent="-123825">
              <a:spcAft>
                <a:spcPct val="20000"/>
              </a:spcAft>
              <a:buSzPct val="90000"/>
              <a:buFont typeface="-윤고딕330" pitchFamily="18" charset="-127"/>
              <a:buChar char="-"/>
            </a:pPr>
            <a:r>
              <a:rPr lang="ko-KR" altLang="en-US" sz="1000" dirty="0" smtClean="0">
                <a:latin typeface="+mn-ea"/>
              </a:rPr>
              <a:t>시각적 효과를 통해 디자인 완성도를 높임 </a:t>
            </a:r>
            <a:endParaRPr lang="ko-KR" altLang="en-US" sz="1000" i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9" name="Rectangle 189"/>
          <p:cNvSpPr>
            <a:spLocks noChangeArrowheads="1"/>
          </p:cNvSpPr>
          <p:nvPr/>
        </p:nvSpPr>
        <p:spPr bwMode="auto">
          <a:xfrm>
            <a:off x="704528" y="2401144"/>
            <a:ext cx="2423861" cy="536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3200" tIns="36000" rIns="43200" bIns="36000"/>
          <a:lstStyle/>
          <a:p>
            <a:pPr marL="109538" indent="-109538">
              <a:spcAft>
                <a:spcPct val="20000"/>
              </a:spcAft>
              <a:buFont typeface="Wingdings" pitchFamily="2" charset="2"/>
              <a:buChar char="§"/>
            </a:pPr>
            <a:r>
              <a:rPr lang="ko-KR" altLang="en-US" sz="1000" b="1" dirty="0" smtClean="0">
                <a:latin typeface="+mn-ea"/>
              </a:rPr>
              <a:t>아이폰 </a:t>
            </a:r>
            <a:r>
              <a:rPr lang="en-US" altLang="ko-KR" sz="1000" b="1" dirty="0" smtClean="0">
                <a:latin typeface="+mn-ea"/>
              </a:rPr>
              <a:t>X </a:t>
            </a:r>
            <a:r>
              <a:rPr lang="ko-KR" altLang="en-US" sz="1000" b="1" dirty="0" smtClean="0">
                <a:latin typeface="+mn-ea"/>
              </a:rPr>
              <a:t>핵심 정리</a:t>
            </a:r>
            <a:endParaRPr lang="ko-KR" altLang="en-US" sz="1000" b="1" i="0" dirty="0">
              <a:solidFill>
                <a:schemeClr val="tx1"/>
              </a:solidFill>
              <a:latin typeface="+mn-ea"/>
            </a:endParaRPr>
          </a:p>
          <a:p>
            <a:pPr marL="257175" lvl="1" indent="-123825">
              <a:spcAft>
                <a:spcPct val="20000"/>
              </a:spcAft>
              <a:buSzPct val="90000"/>
              <a:buFont typeface="-윤고딕330" pitchFamily="18" charset="-127"/>
              <a:buChar char="-"/>
            </a:pPr>
            <a:r>
              <a:rPr lang="ko-KR" altLang="en-US" sz="1000" dirty="0" smtClean="0">
                <a:latin typeface="+mn-ea"/>
              </a:rPr>
              <a:t>기존 홈페이지에 방대한 내용을 핵심만 추려 보여줌</a:t>
            </a:r>
            <a:endParaRPr lang="ko-KR" altLang="en-US" sz="1000" i="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11" name="Group 17"/>
          <p:cNvGrpSpPr>
            <a:grpSpLocks/>
          </p:cNvGrpSpPr>
          <p:nvPr/>
        </p:nvGrpSpPr>
        <p:grpSpPr bwMode="auto">
          <a:xfrm>
            <a:off x="7059012" y="3754271"/>
            <a:ext cx="2303143" cy="296490"/>
            <a:chOff x="144" y="4544"/>
            <a:chExt cx="1731" cy="196"/>
          </a:xfrm>
          <a:solidFill>
            <a:schemeClr val="accent1"/>
          </a:solidFill>
        </p:grpSpPr>
        <p:sp>
          <p:nvSpPr>
            <p:cNvPr id="112" name="AutoShape 18"/>
            <p:cNvSpPr>
              <a:spLocks noChangeArrowheads="1"/>
            </p:cNvSpPr>
            <p:nvPr/>
          </p:nvSpPr>
          <p:spPr bwMode="auto">
            <a:xfrm>
              <a:off x="144" y="4544"/>
              <a:ext cx="1731" cy="178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36000" tIns="36000" rIns="36000" bIns="36000" anchor="ctr"/>
            <a:lstStyle/>
            <a:p>
              <a:endParaRPr lang="ko-KR" altLang="en-US" sz="1000">
                <a:latin typeface="+mn-ea"/>
              </a:endParaRPr>
            </a:p>
          </p:txBody>
        </p:sp>
        <p:sp>
          <p:nvSpPr>
            <p:cNvPr id="113" name="Rectangle 19"/>
            <p:cNvSpPr>
              <a:spLocks noChangeArrowheads="1"/>
            </p:cNvSpPr>
            <p:nvPr/>
          </p:nvSpPr>
          <p:spPr bwMode="auto">
            <a:xfrm>
              <a:off x="144" y="4658"/>
              <a:ext cx="1731" cy="8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36000" rIns="36000" bIns="36000" anchor="ctr"/>
            <a:lstStyle/>
            <a:p>
              <a:endParaRPr lang="ko-KR" altLang="en-US" sz="1000">
                <a:latin typeface="+mn-ea"/>
              </a:endParaRPr>
            </a:p>
          </p:txBody>
        </p:sp>
      </p:grpSp>
      <p:sp>
        <p:nvSpPr>
          <p:cNvPr id="114" name="AutoShape 20"/>
          <p:cNvSpPr>
            <a:spLocks noChangeArrowheads="1"/>
          </p:cNvSpPr>
          <p:nvPr/>
        </p:nvSpPr>
        <p:spPr bwMode="auto">
          <a:xfrm>
            <a:off x="7271893" y="1939223"/>
            <a:ext cx="1820863" cy="284163"/>
          </a:xfrm>
          <a:prstGeom prst="roundRect">
            <a:avLst>
              <a:gd name="adj" fmla="val 1043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36000" rIns="36000" bIns="36000" anchor="ctr"/>
          <a:lstStyle/>
          <a:p>
            <a:pPr algn="ctr" fontAlgn="ctr">
              <a:spcAft>
                <a:spcPct val="0"/>
              </a:spcAft>
              <a:buClrTx/>
              <a:buFontTx/>
              <a:buNone/>
            </a:pPr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CSS3</a:t>
            </a:r>
            <a:endParaRPr lang="ko-KR" altLang="en-US" sz="1400" b="1" i="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5" name="AutoShape 26"/>
          <p:cNvSpPr>
            <a:spLocks noChangeArrowheads="1"/>
          </p:cNvSpPr>
          <p:nvPr/>
        </p:nvSpPr>
        <p:spPr bwMode="auto">
          <a:xfrm>
            <a:off x="4887127" y="3771609"/>
            <a:ext cx="1820863" cy="284163"/>
          </a:xfrm>
          <a:prstGeom prst="roundRect">
            <a:avLst>
              <a:gd name="adj" fmla="val 1043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36000" rIns="36000" bIns="36000" anchor="ctr"/>
          <a:lstStyle/>
          <a:p>
            <a:pPr algn="ctr" fontAlgn="ctr">
              <a:spcAft>
                <a:spcPct val="0"/>
              </a:spcAft>
              <a:buClrTx/>
              <a:buFontTx/>
              <a:buNone/>
            </a:pPr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jQuery</a:t>
            </a:r>
            <a:endParaRPr lang="ko-KR" altLang="en-US" sz="1400" b="1" i="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6" name="AutoShape 32"/>
          <p:cNvSpPr>
            <a:spLocks noChangeArrowheads="1"/>
          </p:cNvSpPr>
          <p:nvPr/>
        </p:nvSpPr>
        <p:spPr bwMode="auto">
          <a:xfrm>
            <a:off x="7300149" y="3766597"/>
            <a:ext cx="1820863" cy="284163"/>
          </a:xfrm>
          <a:prstGeom prst="roundRect">
            <a:avLst>
              <a:gd name="adj" fmla="val 1043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36000" rIns="36000" bIns="36000" anchor="ctr"/>
          <a:lstStyle/>
          <a:p>
            <a:pPr algn="ctr" fontAlgn="ctr">
              <a:spcAft>
                <a:spcPct val="0"/>
              </a:spcAft>
              <a:buClrTx/>
              <a:buFontTx/>
              <a:buNone/>
            </a:pPr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jQuery UI</a:t>
            </a:r>
            <a:endParaRPr lang="ko-KR" altLang="en-US" sz="1400" b="1" i="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Rectangle 15"/>
          <p:cNvSpPr>
            <a:spLocks noChangeArrowheads="1"/>
          </p:cNvSpPr>
          <p:nvPr/>
        </p:nvSpPr>
        <p:spPr bwMode="auto">
          <a:xfrm>
            <a:off x="4646798" y="2199761"/>
            <a:ext cx="2303143" cy="1242098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E5E5E5"/>
            </a:solidFill>
            <a:miter lim="800000"/>
            <a:headEnd/>
            <a:tailEnd/>
          </a:ln>
        </p:spPr>
        <p:txBody>
          <a:bodyPr wrap="none" lIns="36000" tIns="36000" rIns="36000" bIns="25200" numCol="2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err="1" smtClean="0">
                <a:latin typeface="+mn-ea"/>
              </a:rPr>
              <a:t>Div</a:t>
            </a:r>
            <a:endParaRPr lang="en-US" altLang="ko-KR" sz="1100" dirty="0" smtClean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+mn-ea"/>
              </a:rPr>
              <a:t>Section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+mn-ea"/>
              </a:rPr>
              <a:t>Article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err="1" smtClean="0">
                <a:latin typeface="+mn-ea"/>
              </a:rPr>
              <a:t>Img</a:t>
            </a:r>
            <a:endParaRPr lang="en-US" altLang="ko-KR" sz="1100" dirty="0" smtClean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+mn-ea"/>
              </a:rPr>
              <a:t>Button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dirty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dirty="0" smtClean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err="1" smtClean="0">
                <a:latin typeface="+mn-ea"/>
              </a:rPr>
              <a:t>Ul</a:t>
            </a:r>
            <a:r>
              <a:rPr lang="en-US" altLang="ko-KR" sz="1100" dirty="0" smtClean="0">
                <a:latin typeface="+mn-ea"/>
              </a:rPr>
              <a:t>/Li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+mn-ea"/>
              </a:rPr>
              <a:t>Video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+mn-ea"/>
              </a:rPr>
              <a:t>Footer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+mn-ea"/>
              </a:rPr>
              <a:t>H1/H3/P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err="1" smtClean="0">
                <a:latin typeface="+mn-ea"/>
              </a:rPr>
              <a:t>br</a:t>
            </a:r>
            <a:endParaRPr lang="ko-KR" altLang="en-US" sz="1100" dirty="0">
              <a:latin typeface="+mn-ea"/>
            </a:endParaRPr>
          </a:p>
        </p:txBody>
      </p:sp>
      <p:sp>
        <p:nvSpPr>
          <p:cNvPr id="31" name="Rectangle 15"/>
          <p:cNvSpPr>
            <a:spLocks noChangeArrowheads="1"/>
          </p:cNvSpPr>
          <p:nvPr/>
        </p:nvSpPr>
        <p:spPr bwMode="auto">
          <a:xfrm>
            <a:off x="7030754" y="2196689"/>
            <a:ext cx="2303143" cy="1242098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E5E5E5"/>
            </a:solidFill>
            <a:miter lim="800000"/>
            <a:headEnd/>
            <a:tailEnd/>
          </a:ln>
        </p:spPr>
        <p:txBody>
          <a:bodyPr wrap="none" lIns="36000" tIns="36000" rIns="36000" bIns="2520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+mn-ea"/>
              </a:rPr>
              <a:t>Transition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+mn-ea"/>
              </a:rPr>
              <a:t>Hover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+mn-ea"/>
              </a:rPr>
              <a:t>Position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+mn-ea"/>
              </a:rPr>
              <a:t>Z-index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+mn-ea"/>
              </a:rPr>
              <a:t>background</a:t>
            </a:r>
            <a:endParaRPr lang="ko-KR" altLang="en-US" sz="1100" dirty="0">
              <a:latin typeface="+mn-ea"/>
            </a:endParaRPr>
          </a:p>
        </p:txBody>
      </p:sp>
      <p:sp>
        <p:nvSpPr>
          <p:cNvPr id="32" name="Rectangle 15"/>
          <p:cNvSpPr>
            <a:spLocks noChangeArrowheads="1"/>
          </p:cNvSpPr>
          <p:nvPr/>
        </p:nvSpPr>
        <p:spPr bwMode="auto">
          <a:xfrm>
            <a:off x="4639265" y="4069867"/>
            <a:ext cx="2303143" cy="1242098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E5E5E5"/>
            </a:solidFill>
            <a:miter lim="800000"/>
            <a:headEnd/>
            <a:tailEnd/>
          </a:ln>
        </p:spPr>
        <p:txBody>
          <a:bodyPr wrap="none" lIns="36000" tIns="36000" rIns="36000" bIns="25200" numCol="2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+mn-ea"/>
              </a:rPr>
              <a:t>Scroll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+mn-ea"/>
              </a:rPr>
              <a:t>On(click</a:t>
            </a:r>
            <a:r>
              <a:rPr lang="en-US" altLang="ko-KR" sz="1100" dirty="0" smtClean="0">
                <a:latin typeface="+mn-ea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err="1" smtClean="0">
                <a:latin typeface="+mn-ea"/>
              </a:rPr>
              <a:t>Onended</a:t>
            </a:r>
            <a:endParaRPr lang="en-US" altLang="ko-KR" sz="1100" dirty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err="1" smtClean="0">
                <a:latin typeface="+mn-ea"/>
              </a:rPr>
              <a:t>FadeIn</a:t>
            </a:r>
            <a:endParaRPr lang="en-US" altLang="ko-KR" sz="1100" dirty="0" smtClean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err="1" smtClean="0">
                <a:latin typeface="+mn-ea"/>
              </a:rPr>
              <a:t>FadeOut</a:t>
            </a:r>
            <a:endParaRPr lang="en-US" altLang="ko-KR" sz="1100" dirty="0" smtClean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+mn-ea"/>
              </a:rPr>
              <a:t>Each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dirty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dirty="0" smtClean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err="1" smtClean="0">
                <a:latin typeface="+mn-ea"/>
              </a:rPr>
              <a:t>Eq</a:t>
            </a:r>
            <a:endParaRPr lang="en-US" altLang="ko-KR" sz="1100" dirty="0" smtClean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+mn-ea"/>
              </a:rPr>
              <a:t>Filter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err="1" smtClean="0">
                <a:latin typeface="+mn-ea"/>
              </a:rPr>
              <a:t>Css</a:t>
            </a:r>
            <a:endParaRPr lang="en-US" altLang="ko-KR" sz="1100" dirty="0" smtClean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+mn-ea"/>
              </a:rPr>
              <a:t>Blur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100" dirty="0">
              <a:latin typeface="+mn-ea"/>
            </a:endParaRPr>
          </a:p>
        </p:txBody>
      </p:sp>
      <p:sp>
        <p:nvSpPr>
          <p:cNvPr id="33" name="Rectangle 15"/>
          <p:cNvSpPr>
            <a:spLocks noChangeArrowheads="1"/>
          </p:cNvSpPr>
          <p:nvPr/>
        </p:nvSpPr>
        <p:spPr bwMode="auto">
          <a:xfrm>
            <a:off x="7059010" y="4069867"/>
            <a:ext cx="2303143" cy="1235951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E5E5E5"/>
            </a:solidFill>
            <a:miter lim="800000"/>
            <a:headEnd/>
            <a:tailEnd/>
          </a:ln>
        </p:spPr>
        <p:txBody>
          <a:bodyPr wrap="none" lIns="36000" tIns="36000" rIns="36000" bIns="25200" numCol="2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+mn-ea"/>
              </a:rPr>
              <a:t>Effect(Scale)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860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2"/>
          <p:cNvSpPr txBox="1">
            <a:spLocks noChangeArrowheads="1"/>
          </p:cNvSpPr>
          <p:nvPr/>
        </p:nvSpPr>
        <p:spPr>
          <a:xfrm>
            <a:off x="139547" y="14042"/>
            <a:ext cx="9454760" cy="3906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900" b="1" dirty="0" smtClean="0">
                <a:latin typeface="+mj-ea"/>
              </a:rPr>
              <a:t>3. </a:t>
            </a:r>
            <a:r>
              <a:rPr lang="ko-KR" altLang="en-US" sz="1900" b="1" dirty="0">
                <a:latin typeface="+mj-ea"/>
              </a:rPr>
              <a:t>페이지 </a:t>
            </a:r>
            <a:r>
              <a:rPr lang="ko-KR" altLang="en-US" sz="1900" b="1" dirty="0" smtClean="0">
                <a:latin typeface="+mj-ea"/>
              </a:rPr>
              <a:t>소개</a:t>
            </a:r>
            <a:endParaRPr lang="en-US" altLang="ko-KR" sz="1900" b="1" dirty="0">
              <a:latin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976922" y="817690"/>
            <a:ext cx="2551113" cy="281991"/>
            <a:chOff x="124957" y="1268760"/>
            <a:chExt cx="2551113" cy="281991"/>
          </a:xfrm>
        </p:grpSpPr>
        <p:sp>
          <p:nvSpPr>
            <p:cNvPr id="63" name="Rectangle 35"/>
            <p:cNvSpPr>
              <a:spLocks noChangeArrowheads="1"/>
            </p:cNvSpPr>
            <p:nvPr/>
          </p:nvSpPr>
          <p:spPr bwMode="gray">
            <a:xfrm>
              <a:off x="124957" y="1268760"/>
              <a:ext cx="2551113" cy="281991"/>
            </a:xfrm>
            <a:prstGeom prst="rect">
              <a:avLst/>
            </a:prstGeom>
            <a:noFill/>
            <a:ln w="3175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0"/>
                </a:spcBef>
              </a:pPr>
              <a:r>
                <a:rPr lang="ko-KR" altLang="en-US" sz="1600" b="1" dirty="0" smtClean="0">
                  <a:latin typeface="+mn-ea"/>
                </a:rPr>
                <a:t>디자인</a:t>
              </a:r>
              <a:endParaRPr lang="en-US" altLang="ko-KR" sz="1600" b="1" dirty="0">
                <a:latin typeface="+mn-ea"/>
              </a:endParaRPr>
            </a:p>
          </p:txBody>
        </p:sp>
        <p:sp>
          <p:nvSpPr>
            <p:cNvPr id="64" name="Line 113"/>
            <p:cNvSpPr>
              <a:spLocks noChangeShapeType="1"/>
            </p:cNvSpPr>
            <p:nvPr/>
          </p:nvSpPr>
          <p:spPr bwMode="auto">
            <a:xfrm>
              <a:off x="206937" y="1541523"/>
              <a:ext cx="24145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endParaRPr lang="en-US">
                <a:latin typeface="+mn-ea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6799215" y="826918"/>
            <a:ext cx="2019778" cy="281991"/>
            <a:chOff x="7425830" y="1268760"/>
            <a:chExt cx="2019778" cy="281991"/>
          </a:xfrm>
        </p:grpSpPr>
        <p:sp>
          <p:nvSpPr>
            <p:cNvPr id="69" name="Rectangle 35"/>
            <p:cNvSpPr>
              <a:spLocks noChangeArrowheads="1"/>
            </p:cNvSpPr>
            <p:nvPr/>
          </p:nvSpPr>
          <p:spPr bwMode="gray">
            <a:xfrm>
              <a:off x="7425830" y="1268760"/>
              <a:ext cx="2019778" cy="281991"/>
            </a:xfrm>
            <a:prstGeom prst="rect">
              <a:avLst/>
            </a:prstGeom>
            <a:noFill/>
            <a:ln w="3175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0"/>
                </a:spcBef>
              </a:pPr>
              <a:r>
                <a:rPr lang="ko-KR" altLang="en-US" sz="1600" b="1" dirty="0" smtClean="0">
                  <a:latin typeface="+mn-ea"/>
                </a:rPr>
                <a:t>기술 특징</a:t>
              </a:r>
              <a:endParaRPr lang="en-US" altLang="ko-KR" sz="1600" b="1" dirty="0">
                <a:latin typeface="+mn-ea"/>
              </a:endParaRPr>
            </a:p>
          </p:txBody>
        </p:sp>
        <p:sp>
          <p:nvSpPr>
            <p:cNvPr id="70" name="Line 113"/>
            <p:cNvSpPr>
              <a:spLocks noChangeShapeType="1"/>
            </p:cNvSpPr>
            <p:nvPr/>
          </p:nvSpPr>
          <p:spPr bwMode="auto">
            <a:xfrm>
              <a:off x="7490736" y="1541523"/>
              <a:ext cx="19116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endParaRPr lang="en-US">
                <a:latin typeface="+mn-ea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980977" y="3645024"/>
            <a:ext cx="3771900" cy="272763"/>
            <a:chOff x="3004248" y="1268760"/>
            <a:chExt cx="3771900" cy="272763"/>
          </a:xfrm>
        </p:grpSpPr>
        <p:sp>
          <p:nvSpPr>
            <p:cNvPr id="57" name="Rectangle 27"/>
            <p:cNvSpPr>
              <a:spLocks noChangeArrowheads="1"/>
            </p:cNvSpPr>
            <p:nvPr/>
          </p:nvSpPr>
          <p:spPr bwMode="gray">
            <a:xfrm>
              <a:off x="3004248" y="1268760"/>
              <a:ext cx="3771900" cy="257369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lnSpc>
                  <a:spcPct val="75000"/>
                </a:lnSpc>
                <a:spcBef>
                  <a:spcPct val="0"/>
                </a:spcBef>
              </a:pPr>
              <a:r>
                <a:rPr lang="en-US" altLang="ko-KR" sz="1600" b="1" dirty="0" smtClean="0">
                  <a:latin typeface="+mn-ea"/>
                </a:rPr>
                <a:t>UX</a:t>
              </a:r>
              <a:endParaRPr lang="ko-KR" altLang="en-US" sz="1600" b="1" dirty="0">
                <a:latin typeface="+mn-ea"/>
              </a:endParaRPr>
            </a:p>
          </p:txBody>
        </p:sp>
        <p:sp>
          <p:nvSpPr>
            <p:cNvPr id="86" name="Line 113"/>
            <p:cNvSpPr>
              <a:spLocks noChangeShapeType="1"/>
            </p:cNvSpPr>
            <p:nvPr/>
          </p:nvSpPr>
          <p:spPr bwMode="auto">
            <a:xfrm>
              <a:off x="3265019" y="1541523"/>
              <a:ext cx="31909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endParaRPr lang="en-US">
                <a:latin typeface="+mn-ea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78" y="1196752"/>
            <a:ext cx="3960000" cy="222750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9104" y="1196752"/>
            <a:ext cx="3840000" cy="2160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8744" y="4005064"/>
            <a:ext cx="4016366" cy="225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75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2"/>
          <p:cNvSpPr txBox="1">
            <a:spLocks noChangeArrowheads="1"/>
          </p:cNvSpPr>
          <p:nvPr/>
        </p:nvSpPr>
        <p:spPr>
          <a:xfrm>
            <a:off x="488504" y="2492896"/>
            <a:ext cx="8790223" cy="11518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6000" b="1" dirty="0" smtClean="0">
                <a:latin typeface="+mj-ea"/>
              </a:rPr>
              <a:t>감사합니다</a:t>
            </a:r>
            <a:r>
              <a:rPr lang="en-US" altLang="ko-KR" sz="6000" b="1" dirty="0" smtClean="0">
                <a:latin typeface="+mj-ea"/>
              </a:rPr>
              <a:t>.</a:t>
            </a:r>
            <a:endParaRPr lang="ko-KR" altLang="en-US" sz="6000" b="1" dirty="0">
              <a:latin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72858" y="3644769"/>
            <a:ext cx="1221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hlinkClick r:id="rId2" action="ppaction://hlinkfile"/>
              </a:rPr>
              <a:t>시연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7543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 algn="r">
          <a:defRPr sz="1200" dirty="0" smtClean="0">
            <a:solidFill>
              <a:schemeClr val="bg1">
                <a:lumMod val="65000"/>
              </a:schemeClr>
            </a:solidFill>
            <a:latin typeface="Whitney-MediumItalic" pitchFamily="2" charset="0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2069</TotalTime>
  <Words>215</Words>
  <Application>Microsoft Office PowerPoint</Application>
  <PresentationFormat>A4 용지(210x297mm)</PresentationFormat>
  <Paragraphs>73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-윤고딕330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choo</dc:creator>
  <cp:lastModifiedBy>Windows User</cp:lastModifiedBy>
  <cp:revision>258</cp:revision>
  <cp:lastPrinted>2013-04-24T08:57:24Z</cp:lastPrinted>
  <dcterms:created xsi:type="dcterms:W3CDTF">2013-04-17T05:43:14Z</dcterms:created>
  <dcterms:modified xsi:type="dcterms:W3CDTF">2018-03-23T05:10:11Z</dcterms:modified>
</cp:coreProperties>
</file>