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5" r:id="rId6"/>
    <p:sldId id="257" r:id="rId7"/>
    <p:sldId id="258" r:id="rId8"/>
    <p:sldId id="256" r:id="rId9"/>
    <p:sldId id="261" r:id="rId10"/>
    <p:sldId id="262" r:id="rId11"/>
    <p:sldId id="263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45D54-E471-4564-99DC-C12F9FF9D1CE}" v="437" dt="2023-03-07T04:45:43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9" autoAdjust="0"/>
    <p:restoredTop sz="97515" autoAdjust="0"/>
  </p:normalViewPr>
  <p:slideViewPr>
    <p:cSldViewPr snapToGrid="0">
      <p:cViewPr varScale="1">
        <p:scale>
          <a:sx n="152" d="100"/>
          <a:sy n="152" d="100"/>
        </p:scale>
        <p:origin x="104" y="2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4CF71-8521-1AC9-E473-8D0061D46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C59774-536C-9C51-E036-D297C8E1E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31339-BD59-F112-89DD-831BF25E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C6D0-1840-4F51-A23C-2F1A3561E2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D6814-BFF4-094F-097B-247F061E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7FEBC-4167-04DD-2649-A6AF2ACA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AB55-B41B-42B5-B7C4-6E0BF337D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7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54030-1CCD-C8EF-F67A-FCC35945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720D1B-3AB5-706F-F605-DEA80E3A5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EA766-5350-F501-7918-E29D307C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C6D0-1840-4F51-A23C-2F1A3561E2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60A9E-440C-9D8C-6AA2-5E90E18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D3251-3448-DE45-0D47-7D71085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AB55-B41B-42B5-B7C4-6E0BF337D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2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024D0E-C6E6-9691-7F61-5DF1E2D43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BC7E49-6630-D957-3E1B-B5D2A649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BD7DF-3B9A-8049-BA5A-478C2659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C6D0-1840-4F51-A23C-2F1A3561E2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D478E-26AA-80BB-BD4E-EA23040C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D60F0-E089-9FC6-00DF-BDFBD985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AB55-B41B-42B5-B7C4-6E0BF337D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0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7465A-14AC-EDFC-5FC6-59C2D6F7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DA73-6C22-ECF8-BDEF-88E801F6A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54482-C74F-8614-0D80-A129049B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C6D0-1840-4F51-A23C-2F1A3561E2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AA3D7-44B0-C3E1-B46E-361AB7AB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EB434-D62D-4BB5-C728-CFB9DD9E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AB55-B41B-42B5-B7C4-6E0BF337D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4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E77DC-D860-6DB2-8938-806D7388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2C920-02BD-FE24-437D-91C37410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E9645-9290-4394-1BD8-825B914E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C6D0-1840-4F51-A23C-2F1A3561E2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3AB32-6F8A-AEC1-3CB2-DBFCFE85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789A7-EFE9-B571-DE48-275EE776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AB55-B41B-42B5-B7C4-6E0BF337D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1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8C103-ED51-0752-19D7-46BD1845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A9AAF-0AE1-4646-CEF0-647FA044B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5191B8-9011-4A64-0A52-14CF3C69A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57509-3E2D-67E5-9385-0226260D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C6D0-1840-4F51-A23C-2F1A3561E2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78E2D-A73F-A099-ECC2-5206BC04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D21BE-2565-8989-A2A4-EE26E7BD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AB55-B41B-42B5-B7C4-6E0BF337D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3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259D3-1B19-9248-501E-49501056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411FF1-6F22-E57E-1130-5F381DB7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94A19-89FA-FB6A-948F-72BB9A67F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EF871B-3390-CC7E-AD83-FEC6390B9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51C75-FEA1-DE2C-B228-E2771FC4A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B16EB7-E946-B3A1-64E6-D79605F5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C6D0-1840-4F51-A23C-2F1A3561E2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A4BDAF-34F5-0099-B11C-5FCC69A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7A2013-F518-4469-FB7B-408A4A57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AB55-B41B-42B5-B7C4-6E0BF337D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2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A4CCE-1F23-86B9-FADA-43F10891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187100-A3EE-1649-7BD5-7AA8A1EA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C6D0-1840-4F51-A23C-2F1A3561E2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2B6545-5FE5-CF15-72B8-2EF66435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1F7649-7269-14EA-693F-429C1B75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AB55-B41B-42B5-B7C4-6E0BF337D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0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D89D57-F174-529A-9601-06BB084F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C6D0-1840-4F51-A23C-2F1A3561E2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A585DA-933E-FD46-FD0A-122F42AE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F4C4F-B6F8-8E94-65F0-1E9AF771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AB55-B41B-42B5-B7C4-6E0BF337D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6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0791-B1FB-0BB9-4FE1-B89A6CE6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69258-C206-D4FA-CC55-0CB8C0575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5C653-CAD3-2A2F-8E82-37C20452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3D23B-B4BA-CD64-C6E8-D66B844B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C6D0-1840-4F51-A23C-2F1A3561E2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6180DD-DF56-8EE0-3BB9-26FCA7B3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0C95F-D38A-B269-0202-E64D17C8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AB55-B41B-42B5-B7C4-6E0BF337D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5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F3EFC-1686-4A6E-6FA1-B5066576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16A57-EA2E-8F5A-7E37-BFAF387A8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39158-F696-E542-22CB-1B2FA0E3A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237C1-18CC-8B72-D71C-21F56D36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C6D0-1840-4F51-A23C-2F1A3561E2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AFCF1-4C81-8E7E-3849-C5390C91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DCBA2-5858-FDF8-63F7-B5BD2DCF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9AB55-B41B-42B5-B7C4-6E0BF337D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CCAC52-53F7-9B53-8C05-77B03C80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55A35-6261-7FC2-8ABC-D80524F8B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AD67C-BA6D-F3A1-E67F-C0BEF4787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C6D0-1840-4F51-A23C-2F1A3561E2C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D6C11-922B-C56D-B153-CDDA6C33A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64A43-2196-005B-EB26-83911EFD5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9AB55-B41B-42B5-B7C4-6E0BF337D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48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4.xml"/><Relationship Id="rId5" Type="http://schemas.openxmlformats.org/officeDocument/2006/relationships/slide" Target="slide6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iz.cos-247.com/" TargetMode="External"/><Relationship Id="rId3" Type="http://schemas.openxmlformats.org/officeDocument/2006/relationships/hyperlink" Target="http://bizportaldev.cos-247.co.kr/" TargetMode="External"/><Relationship Id="rId7" Type="http://schemas.openxmlformats.org/officeDocument/2006/relationships/hyperlink" Target="https://www.cos-247.com/" TargetMode="External"/><Relationship Id="rId2" Type="http://schemas.openxmlformats.org/officeDocument/2006/relationships/hyperlink" Target="http://portaldev.cos-247.co.k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01.celeb-247.com/" TargetMode="External"/><Relationship Id="rId11" Type="http://schemas.openxmlformats.org/officeDocument/2006/relationships/hyperlink" Target="https://celeb-247.com/" TargetMode="External"/><Relationship Id="rId5" Type="http://schemas.openxmlformats.org/officeDocument/2006/relationships/hyperlink" Target="http://makedev.cos-247.co.kr/" TargetMode="External"/><Relationship Id="rId10" Type="http://schemas.openxmlformats.org/officeDocument/2006/relationships/hyperlink" Target="https://make.cos-247.com/" TargetMode="External"/><Relationship Id="rId4" Type="http://schemas.openxmlformats.org/officeDocument/2006/relationships/hyperlink" Target="http://bodev.cos-247.co.kr/" TargetMode="External"/><Relationship Id="rId9" Type="http://schemas.openxmlformats.org/officeDocument/2006/relationships/hyperlink" Target="https://bo.cos-247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bodev.cos-247.co.kr/" TargetMode="External"/><Relationship Id="rId3" Type="http://schemas.openxmlformats.org/officeDocument/2006/relationships/hyperlink" Target="https://www.cos-247.com/" TargetMode="External"/><Relationship Id="rId7" Type="http://schemas.openxmlformats.org/officeDocument/2006/relationships/hyperlink" Target="https://make.cos-247.com/" TargetMode="External"/><Relationship Id="rId2" Type="http://schemas.openxmlformats.org/officeDocument/2006/relationships/hyperlink" Target="http://portaldev.cos-247.co.k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akedev.cos-247.co.kr/" TargetMode="External"/><Relationship Id="rId11" Type="http://schemas.openxmlformats.org/officeDocument/2006/relationships/hyperlink" Target="https://www.celeb-247.com/" TargetMode="External"/><Relationship Id="rId5" Type="http://schemas.openxmlformats.org/officeDocument/2006/relationships/hyperlink" Target="https://biz.cos-247.com/" TargetMode="External"/><Relationship Id="rId10" Type="http://schemas.openxmlformats.org/officeDocument/2006/relationships/hyperlink" Target="https://dev01.celeb-247.co.kr/" TargetMode="External"/><Relationship Id="rId4" Type="http://schemas.openxmlformats.org/officeDocument/2006/relationships/hyperlink" Target="http://bizportaldev.cos-247.co.kr/" TargetMode="External"/><Relationship Id="rId9" Type="http://schemas.openxmlformats.org/officeDocument/2006/relationships/hyperlink" Target="https://bo.cos-247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19AE33-4069-4972-3E91-7EAD70F191E8}"/>
              </a:ext>
            </a:extLst>
          </p:cNvPr>
          <p:cNvSpPr/>
          <p:nvPr/>
        </p:nvSpPr>
        <p:spPr>
          <a:xfrm>
            <a:off x="2554244" y="2551837"/>
            <a:ext cx="67249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rgbClr val="00808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" panose="02020603020101020101" pitchFamily="18" charset="-127"/>
                <a:ea typeface="NanumMyeongjo" panose="02020603020101020101" pitchFamily="18" charset="-127"/>
              </a:rPr>
              <a:t>COS247</a:t>
            </a:r>
          </a:p>
          <a:p>
            <a:pPr algn="ctr"/>
            <a:r>
              <a:rPr lang="ko-KR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" panose="02020603020101020101" pitchFamily="18" charset="-127"/>
                <a:ea typeface="NanumMyeongjo" panose="02020603020101020101" pitchFamily="18" charset="-127"/>
              </a:rPr>
              <a:t>개발을 위한 선행 지식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080D1-1AB2-CBCF-B3A8-92096A4044FB}"/>
              </a:ext>
            </a:extLst>
          </p:cNvPr>
          <p:cNvSpPr txBox="1"/>
          <p:nvPr/>
        </p:nvSpPr>
        <p:spPr>
          <a:xfrm>
            <a:off x="5171514" y="5017363"/>
            <a:ext cx="184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작성자 </a:t>
            </a:r>
            <a:r>
              <a:rPr lang="en-US" altLang="ko-KR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:</a:t>
            </a:r>
            <a:r>
              <a:rPr lang="ko-KR" altLang="en-US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</a:t>
            </a:r>
            <a:r>
              <a:rPr lang="ko-KR" altLang="en-US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이재룡</a:t>
            </a:r>
            <a:endParaRPr lang="ko-KR" altLang="en-US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09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D41877-BA8D-05FD-D588-593871C59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96390"/>
              </p:ext>
            </p:extLst>
          </p:nvPr>
        </p:nvGraphicFramePr>
        <p:xfrm>
          <a:off x="694414" y="1101365"/>
          <a:ext cx="8127999" cy="552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04620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93552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674120"/>
                    </a:ext>
                  </a:extLst>
                </a:gridCol>
              </a:tblGrid>
              <a:tr h="2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table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53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t_npd2_adm_join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 요청시 사용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등에서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845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t_portal_main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1974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t_npd2_ask_info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443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t_portal_ask_info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 랜딩페이지에서 문의사항 등록시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5988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t_npd2_bbs_mst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공통 데이터 테이블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9145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t_npd2_bbs_info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게시글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6061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t_npd2_bbs_cmnt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댓글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813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t_npd2_btl_test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109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t_npd2_cmp_info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577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t_npd2_common_code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공통코드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1798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t_npd2_ctgr_info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때 쓰던 카테고리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인듯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쓰는곳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없음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중단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5651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t_npd2_dev_cmmt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95171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t_npd2_dev_drft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1629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t_npd2_dev_fix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265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t_npd2_dev_schdl_btl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90587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t_npd2_dev_schdl_cnts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2069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t_npd2_dev_schdl_pkg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7035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t_npd2_dev_smpl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7194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t_npd2_dev_spec_btl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54798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t_npd2_dev_spec_pkg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1697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t_npd2_dev_spec_std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46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t_npd2_file_info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업로드된 파일정보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4181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t_npd2_mbr_info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계정 정보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914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t_npd2_mnfc_chck_whs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170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t_npd2_mnfc_estm_dtl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5822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t_npd2_mnfc_estm_mst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0835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t_npd2_mnfc_fix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3622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t_npd2_mnfc_ord_dtl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921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t_npd2_mnfc_ord_mst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86551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t_npd2_mnfc_step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312687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2A42454-8DC2-55D6-F3E6-AC69FD99A333}"/>
              </a:ext>
            </a:extLst>
          </p:cNvPr>
          <p:cNvSpPr/>
          <p:nvPr/>
        </p:nvSpPr>
        <p:spPr>
          <a:xfrm>
            <a:off x="694413" y="434516"/>
            <a:ext cx="55553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COS247 Portal DB table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03925-A307-083C-6E8C-C319C0E6A8EA}"/>
              </a:ext>
            </a:extLst>
          </p:cNvPr>
          <p:cNvSpPr txBox="1"/>
          <p:nvPr/>
        </p:nvSpPr>
        <p:spPr>
          <a:xfrm>
            <a:off x="9135611" y="1019291"/>
            <a:ext cx="28396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사용 </a:t>
            </a:r>
            <a:r>
              <a:rPr lang="en-US" altLang="ko-KR" sz="1000" dirty="0"/>
              <a:t>: </a:t>
            </a:r>
            <a:r>
              <a:rPr lang="ko-KR" altLang="en-US" sz="1000" dirty="0"/>
              <a:t>현재 </a:t>
            </a:r>
            <a:r>
              <a:rPr lang="ko-KR" altLang="en-US" sz="1000" dirty="0" err="1"/>
              <a:t>사용중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사용 안함 </a:t>
            </a:r>
            <a:r>
              <a:rPr lang="en-US" altLang="ko-KR" sz="1000" dirty="0"/>
              <a:t>: </a:t>
            </a:r>
            <a:r>
              <a:rPr lang="ko-KR" altLang="en-US" sz="1000" dirty="0"/>
              <a:t>사용 안하고 있고 앞으로도 사용 </a:t>
            </a:r>
            <a:r>
              <a:rPr lang="ko-KR" altLang="en-US" sz="1000" dirty="0" err="1"/>
              <a:t>안할것이라고</a:t>
            </a:r>
            <a:r>
              <a:rPr lang="ko-KR" altLang="en-US" sz="1000" dirty="0"/>
              <a:t> 예상되는 테이블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사용 중단 </a:t>
            </a:r>
            <a:r>
              <a:rPr lang="en-US" altLang="ko-KR" sz="1000" dirty="0"/>
              <a:t>: </a:t>
            </a:r>
            <a:r>
              <a:rPr lang="ko-KR" altLang="en-US" sz="1000" dirty="0"/>
              <a:t>사용 안하고 있지만 서비스의 </a:t>
            </a:r>
            <a:r>
              <a:rPr lang="ko-KR" altLang="en-US" sz="1000" dirty="0" err="1"/>
              <a:t>방향에따라</a:t>
            </a:r>
            <a:r>
              <a:rPr lang="ko-KR" altLang="en-US" sz="1000" dirty="0"/>
              <a:t> 다시 사용할지도 모르는 테이블</a:t>
            </a:r>
          </a:p>
        </p:txBody>
      </p:sp>
    </p:spTree>
    <p:extLst>
      <p:ext uri="{BB962C8B-B14F-4D97-AF65-F5344CB8AC3E}">
        <p14:creationId xmlns:p14="http://schemas.microsoft.com/office/powerpoint/2010/main" val="250267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D41877-BA8D-05FD-D588-593871C59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15861"/>
              </p:ext>
            </p:extLst>
          </p:nvPr>
        </p:nvGraphicFramePr>
        <p:xfrm>
          <a:off x="694413" y="1063614"/>
          <a:ext cx="8127999" cy="569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04620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93552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674120"/>
                    </a:ext>
                  </a:extLst>
                </a:gridCol>
              </a:tblGrid>
              <a:tr h="2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table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53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t_npd2_prdct_fix_btl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5119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t_npd2_prdct_fix_cnts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7396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t_npd2_prdct_fix_pkg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3457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t_npd2_prdct_info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63995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t_npd2_proc_code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4584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t_npd2_proc_info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987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t_npd2_proj_mst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510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t_npd2_proj_prdct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1434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t_npd2_proj_psnchrg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116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t_npd2_prps_info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439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t_npd2_rqst_btl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8363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t_npd2_rqst_cnts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7843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t_npd2_rqst_mtch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8321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t_npd2_rqst_pkg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61187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t_npd2_srv_calc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정산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중단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2627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t_npd2_srv_log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로그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중단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3307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t_npd2_srv_plcy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정책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중단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2396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t_portal_ask_info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알리바바 랜딩페이지 서비스 문의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5139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t_portal_banner_info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 배너 팝업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9480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t_portal_batch_log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`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배치로그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의뢰하기 마감처리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)`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0785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t_portal_ctgr_detail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개수에 대한 카테고리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9385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t_portal_ctgr_info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포탈용 제품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카테고리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938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t_portal_dashboard_info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백오피스 대시보드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745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t_portal_inquire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1103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t_portal_inquire_cmnt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답변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976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t_portal_magazine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매거진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42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t_portal_main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중단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908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t_portal_main_magazine_manage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메인페이지에 선별된 매거진 보이는거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0340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t_portal_mp_edit_cmpnprd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716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t_portal_mp_edit_cnts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2348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t_portal_oauth_mbr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소셜로그인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691414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E748564-CC57-4530-54CB-20CE4A8CE679}"/>
              </a:ext>
            </a:extLst>
          </p:cNvPr>
          <p:cNvSpPr/>
          <p:nvPr/>
        </p:nvSpPr>
        <p:spPr>
          <a:xfrm>
            <a:off x="694413" y="434516"/>
            <a:ext cx="55553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COS247 Portal DB table #2</a:t>
            </a:r>
          </a:p>
        </p:txBody>
      </p:sp>
    </p:spTree>
    <p:extLst>
      <p:ext uri="{BB962C8B-B14F-4D97-AF65-F5344CB8AC3E}">
        <p14:creationId xmlns:p14="http://schemas.microsoft.com/office/powerpoint/2010/main" val="370082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D41877-BA8D-05FD-D588-593871C59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95945"/>
              </p:ext>
            </p:extLst>
          </p:nvPr>
        </p:nvGraphicFramePr>
        <p:xfrm>
          <a:off x="694413" y="1189450"/>
          <a:ext cx="8127999" cy="187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04620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93552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674120"/>
                    </a:ext>
                  </a:extLst>
                </a:gridCol>
              </a:tblGrid>
              <a:tr h="2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table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53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t_portal_prps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444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t_portal_rqst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1598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t_portal_rqst_btl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7311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t_portal_rqst_cnts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8448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t_portal_rqst_etc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1968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t_portal_rqst_pkg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53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t_portal_wish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찜하기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780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t_test_recommend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0113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t_untch_ask_info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사용안함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924903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E1377EF-48B5-6CDE-7207-85FA108C2163}"/>
              </a:ext>
            </a:extLst>
          </p:cNvPr>
          <p:cNvSpPr/>
          <p:nvPr/>
        </p:nvSpPr>
        <p:spPr>
          <a:xfrm>
            <a:off x="694413" y="434516"/>
            <a:ext cx="55553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COS247 Portal DB table #3</a:t>
            </a:r>
          </a:p>
        </p:txBody>
      </p:sp>
    </p:spTree>
    <p:extLst>
      <p:ext uri="{BB962C8B-B14F-4D97-AF65-F5344CB8AC3E}">
        <p14:creationId xmlns:p14="http://schemas.microsoft.com/office/powerpoint/2010/main" val="392199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3ED8D7-EF45-A6D7-4725-97F99FC7A7AD}"/>
              </a:ext>
            </a:extLst>
          </p:cNvPr>
          <p:cNvSpPr/>
          <p:nvPr/>
        </p:nvSpPr>
        <p:spPr>
          <a:xfrm>
            <a:off x="694412" y="434516"/>
            <a:ext cx="67717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Front-Framework</a:t>
            </a:r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Migration Plan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95AC-1E1C-1435-1D7B-ACD57DC28FE8}"/>
              </a:ext>
            </a:extLst>
          </p:cNvPr>
          <p:cNvSpPr txBox="1"/>
          <p:nvPr/>
        </p:nvSpPr>
        <p:spPr>
          <a:xfrm>
            <a:off x="694413" y="1451727"/>
            <a:ext cx="7893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로 이전을 </a:t>
            </a:r>
            <a:r>
              <a:rPr lang="ko-KR" altLang="en-US" dirty="0" err="1"/>
              <a:t>검토중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이전하게 </a:t>
            </a:r>
            <a:r>
              <a:rPr lang="ko-KR" altLang="en-US" dirty="0" err="1"/>
              <a:t>될경우</a:t>
            </a:r>
            <a:r>
              <a:rPr lang="ko-KR" altLang="en-US" dirty="0"/>
              <a:t> 필요한 스펙은 아래와 </a:t>
            </a:r>
            <a:r>
              <a:rPr lang="ko-KR" altLang="en-US" dirty="0" err="1"/>
              <a:t>같을것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 : 16.18.1</a:t>
            </a:r>
          </a:p>
          <a:p>
            <a:r>
              <a:rPr lang="en-US" altLang="ko-KR" dirty="0"/>
              <a:t>React : 18</a:t>
            </a:r>
          </a:p>
          <a:p>
            <a:endParaRPr lang="en-US" altLang="ko-KR" dirty="0"/>
          </a:p>
          <a:p>
            <a:r>
              <a:rPr lang="ko-KR" altLang="en-US" dirty="0"/>
              <a:t>이전을 하는 과정에서 기존 프로젝트도 </a:t>
            </a:r>
            <a:r>
              <a:rPr lang="en-US" altLang="ko-KR" dirty="0"/>
              <a:t>JS 16.18.1 </a:t>
            </a:r>
            <a:r>
              <a:rPr lang="ko-KR" altLang="en-US" dirty="0"/>
              <a:t>에 호환이 되도록 작업을 먼저 하고 </a:t>
            </a:r>
            <a:r>
              <a:rPr lang="ko-KR" altLang="en-US" dirty="0" err="1"/>
              <a:t>갈것인지는</a:t>
            </a:r>
            <a:r>
              <a:rPr lang="ko-KR" altLang="en-US" dirty="0"/>
              <a:t> </a:t>
            </a:r>
            <a:r>
              <a:rPr lang="ko-KR" altLang="en-US" dirty="0" err="1"/>
              <a:t>검토중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 </a:t>
            </a:r>
            <a:r>
              <a:rPr lang="en-US" altLang="ko-KR" dirty="0" err="1"/>
              <a:t>Nuxt</a:t>
            </a:r>
            <a:r>
              <a:rPr lang="ko-KR" altLang="en-US" dirty="0"/>
              <a:t>의 </a:t>
            </a:r>
            <a:r>
              <a:rPr lang="en-US" altLang="ko-KR" dirty="0"/>
              <a:t>created </a:t>
            </a:r>
            <a:r>
              <a:rPr lang="ko-KR" altLang="en-US" dirty="0"/>
              <a:t>함수가 </a:t>
            </a:r>
            <a:r>
              <a:rPr lang="en-US" altLang="ko-KR" dirty="0"/>
              <a:t>JS 10</a:t>
            </a:r>
            <a:r>
              <a:rPr lang="ko-KR" altLang="en-US" dirty="0"/>
              <a:t>버전과 </a:t>
            </a:r>
            <a:r>
              <a:rPr lang="en-US" altLang="ko-KR" dirty="0"/>
              <a:t>JS16</a:t>
            </a:r>
            <a:r>
              <a:rPr lang="ko-KR" altLang="en-US" dirty="0"/>
              <a:t>버전에서 서로 다르게 </a:t>
            </a:r>
            <a:r>
              <a:rPr lang="ko-KR" altLang="en-US" dirty="0" err="1"/>
              <a:t>동작하는것이</a:t>
            </a:r>
            <a:r>
              <a:rPr lang="ko-KR" altLang="en-US" dirty="0"/>
              <a:t> 확인 되었습니다</a:t>
            </a:r>
            <a:r>
              <a:rPr lang="en-US" altLang="ko-KR" dirty="0"/>
              <a:t>. </a:t>
            </a:r>
            <a:r>
              <a:rPr lang="ko-KR" altLang="en-US" dirty="0"/>
              <a:t>때문에 새롭게 작성되는 코드들은 </a:t>
            </a:r>
            <a:r>
              <a:rPr lang="en-US" altLang="ko-KR" dirty="0"/>
              <a:t>created</a:t>
            </a:r>
            <a:r>
              <a:rPr lang="ko-KR" altLang="en-US" dirty="0"/>
              <a:t>사용을 </a:t>
            </a:r>
            <a:r>
              <a:rPr lang="ko-KR" altLang="en-US" dirty="0" err="1"/>
              <a:t>하지않고</a:t>
            </a:r>
            <a:r>
              <a:rPr lang="ko-KR" altLang="en-US" dirty="0"/>
              <a:t> </a:t>
            </a:r>
            <a:r>
              <a:rPr lang="en-US" altLang="ko-KR" dirty="0"/>
              <a:t>mounted</a:t>
            </a:r>
            <a:r>
              <a:rPr lang="ko-KR" altLang="en-US" dirty="0"/>
              <a:t>로 대체하여 사용 바랍니다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60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3ED8D7-EF45-A6D7-4725-97F99FC7A7AD}"/>
              </a:ext>
            </a:extLst>
          </p:cNvPr>
          <p:cNvSpPr/>
          <p:nvPr/>
        </p:nvSpPr>
        <p:spPr>
          <a:xfrm>
            <a:off x="694413" y="434516"/>
            <a:ext cx="59797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개발용 비밀번호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95AC-1E1C-1435-1D7B-ACD57DC28FE8}"/>
              </a:ext>
            </a:extLst>
          </p:cNvPr>
          <p:cNvSpPr txBox="1"/>
          <p:nvPr/>
        </p:nvSpPr>
        <p:spPr>
          <a:xfrm>
            <a:off x="694413" y="1451727"/>
            <a:ext cx="7893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대부분의 개발용 아이디들은 비밀번호가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1q2w3e4r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r>
              <a:rPr lang="ko-KR" altLang="en-US" dirty="0">
                <a:solidFill>
                  <a:srgbClr val="1D1C1D"/>
                </a:solidFill>
                <a:latin typeface="NotoSansKR"/>
              </a:rPr>
              <a:t>동료 개발자들이 같은 아이디를 사용해야 </a:t>
            </a:r>
            <a:r>
              <a:rPr lang="ko-KR" altLang="en-US" dirty="0" err="1">
                <a:solidFill>
                  <a:srgbClr val="1D1C1D"/>
                </a:solidFill>
                <a:latin typeface="NotoSansKR"/>
              </a:rPr>
              <a:t>할수도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있으니 특별한 목적이 </a:t>
            </a:r>
            <a:r>
              <a:rPr lang="ko-KR" altLang="en-US" dirty="0" err="1">
                <a:solidFill>
                  <a:srgbClr val="1D1C1D"/>
                </a:solidFill>
                <a:latin typeface="NotoSansKR"/>
              </a:rPr>
              <a:t>있는게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아니라면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1q2w3e4r 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로 통일하여 사용 바랍니다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.</a:t>
            </a:r>
          </a:p>
          <a:p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</p:txBody>
      </p:sp>
    </p:spTree>
    <p:extLst>
      <p:ext uri="{BB962C8B-B14F-4D97-AF65-F5344CB8AC3E}">
        <p14:creationId xmlns:p14="http://schemas.microsoft.com/office/powerpoint/2010/main" val="241955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3ED8D7-EF45-A6D7-4725-97F99FC7A7AD}"/>
              </a:ext>
            </a:extLst>
          </p:cNvPr>
          <p:cNvSpPr/>
          <p:nvPr/>
        </p:nvSpPr>
        <p:spPr>
          <a:xfrm>
            <a:off x="694413" y="434516"/>
            <a:ext cx="59797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문의하기 기능 사용시 주의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95AC-1E1C-1435-1D7B-ACD57DC28FE8}"/>
              </a:ext>
            </a:extLst>
          </p:cNvPr>
          <p:cNvSpPr txBox="1"/>
          <p:nvPr/>
        </p:nvSpPr>
        <p:spPr>
          <a:xfrm>
            <a:off x="694414" y="1451727"/>
            <a:ext cx="5621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현재 제품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or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브랜드 상세 페이지에서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‘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문의하기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‘ 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기능을 이용 할 경우 기업 담당자에게 메일이 가도록 되어 있습니다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. </a:t>
            </a:r>
          </a:p>
          <a:p>
            <a:r>
              <a:rPr lang="ko-KR" altLang="en-US" dirty="0">
                <a:solidFill>
                  <a:srgbClr val="1D1C1D"/>
                </a:solidFill>
                <a:latin typeface="NotoSansKR"/>
              </a:rPr>
              <a:t>하지만 운영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DB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에 있던 데이터를 개발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DB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에 </a:t>
            </a:r>
            <a:r>
              <a:rPr lang="ko-KR" altLang="en-US" dirty="0" err="1">
                <a:solidFill>
                  <a:srgbClr val="1D1C1D"/>
                </a:solidFill>
                <a:latin typeface="NotoSansKR"/>
              </a:rPr>
              <a:t>넣어놓은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경우가 종종 있어서 이러한 상황에서 해당 기능을 </a:t>
            </a:r>
            <a:r>
              <a:rPr lang="ko-KR" altLang="en-US" dirty="0" err="1">
                <a:solidFill>
                  <a:srgbClr val="1D1C1D"/>
                </a:solidFill>
                <a:latin typeface="NotoSansKR"/>
              </a:rPr>
              <a:t>이용할경우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문제가 됩니다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. </a:t>
            </a:r>
          </a:p>
          <a:p>
            <a:r>
              <a:rPr lang="ko-KR" altLang="en-US" dirty="0">
                <a:solidFill>
                  <a:srgbClr val="1D1C1D"/>
                </a:solidFill>
                <a:latin typeface="NotoSansKR"/>
              </a:rPr>
              <a:t>테스트를 위해 실행해봤을 뿐인데 실제 기업 담당자에게 메일이 갈수 있기 때문 입니다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. </a:t>
            </a:r>
          </a:p>
          <a:p>
            <a:r>
              <a:rPr lang="ko-KR" altLang="en-US" dirty="0">
                <a:solidFill>
                  <a:srgbClr val="1D1C1D"/>
                </a:solidFill>
                <a:latin typeface="NotoSansKR"/>
              </a:rPr>
              <a:t>때문에 해당 기능을 </a:t>
            </a:r>
            <a:r>
              <a:rPr lang="ko-KR" altLang="en-US" dirty="0" err="1">
                <a:solidFill>
                  <a:srgbClr val="1D1C1D"/>
                </a:solidFill>
                <a:latin typeface="NotoSansKR"/>
              </a:rPr>
              <a:t>이용하실경우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확실히 저희 내부 테스터 제품이거나 기업일때만 테스트 해주세요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0F297F-6FB9-2D2E-02D2-E6B53667D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1"/>
          <a:stretch/>
        </p:blipFill>
        <p:spPr>
          <a:xfrm>
            <a:off x="6556074" y="1451727"/>
            <a:ext cx="5199152" cy="34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0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3ED8D7-EF45-A6D7-4725-97F99FC7A7AD}"/>
              </a:ext>
            </a:extLst>
          </p:cNvPr>
          <p:cNvSpPr/>
          <p:nvPr/>
        </p:nvSpPr>
        <p:spPr>
          <a:xfrm>
            <a:off x="694413" y="434516"/>
            <a:ext cx="59797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ko-KR" alt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A95AC-1E1C-1435-1D7B-ACD57DC28FE8}"/>
              </a:ext>
            </a:extLst>
          </p:cNvPr>
          <p:cNvSpPr txBox="1"/>
          <p:nvPr/>
        </p:nvSpPr>
        <p:spPr>
          <a:xfrm>
            <a:off x="694414" y="1451727"/>
            <a:ext cx="56215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D1C1D"/>
                </a:solidFill>
                <a:latin typeface="NotoSansKR"/>
              </a:rPr>
              <a:t>master : 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사용하지 않습니다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. </a:t>
            </a:r>
          </a:p>
          <a:p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r>
              <a:rPr lang="en-US" altLang="ko-KR" dirty="0">
                <a:solidFill>
                  <a:srgbClr val="1D1C1D"/>
                </a:solidFill>
                <a:latin typeface="NotoSansKR"/>
              </a:rPr>
              <a:t>dev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: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개발이 </a:t>
            </a:r>
            <a:r>
              <a:rPr lang="ko-KR" altLang="en-US" dirty="0" err="1">
                <a:solidFill>
                  <a:srgbClr val="1D1C1D"/>
                </a:solidFill>
                <a:latin typeface="NotoSansKR"/>
              </a:rPr>
              <a:t>완료될경우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합쳐지는 브런치 입니다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.</a:t>
            </a:r>
          </a:p>
          <a:p>
            <a:r>
              <a:rPr lang="ko-KR" altLang="en-US" dirty="0">
                <a:solidFill>
                  <a:srgbClr val="1D1C1D"/>
                </a:solidFill>
                <a:latin typeface="NotoSansKR"/>
              </a:rPr>
              <a:t>모든 프로젝트의 개발은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‘dev’ branch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를 중심으로 진행됩니다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. 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작업을 </a:t>
            </a:r>
            <a:r>
              <a:rPr lang="ko-KR" altLang="en-US" dirty="0" err="1">
                <a:solidFill>
                  <a:srgbClr val="1D1C1D"/>
                </a:solidFill>
                <a:latin typeface="NotoSansKR"/>
              </a:rPr>
              <a:t>진행하실땐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‘dev’ branch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를 기준으로 새로운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branch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를 만들어서 </a:t>
            </a:r>
            <a:r>
              <a:rPr lang="ko-KR" altLang="en-US" dirty="0" err="1">
                <a:solidFill>
                  <a:srgbClr val="1D1C1D"/>
                </a:solidFill>
                <a:latin typeface="NotoSansKR"/>
              </a:rPr>
              <a:t>작업후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완료가 되면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‘dev’ </a:t>
            </a:r>
            <a:r>
              <a:rPr lang="en-US" altLang="ko-KR" dirty="0" err="1">
                <a:solidFill>
                  <a:srgbClr val="1D1C1D"/>
                </a:solidFill>
                <a:latin typeface="NotoSansKR"/>
              </a:rPr>
              <a:t>branc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에 합쳐주세요</a:t>
            </a:r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r>
              <a:rPr lang="en-US" altLang="ko-KR" dirty="0" err="1">
                <a:solidFill>
                  <a:srgbClr val="1D1C1D"/>
                </a:solidFill>
                <a:latin typeface="NotoSansKR"/>
              </a:rPr>
              <a:t>prd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 : 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운영에 반영되는 브런치 입니다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. live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에 배포하는 사람이 아니라면 건드릴 일이 없습니다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.</a:t>
            </a:r>
          </a:p>
          <a:p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r>
              <a:rPr lang="ko-KR" altLang="en-US" dirty="0" err="1">
                <a:solidFill>
                  <a:srgbClr val="1D1C1D"/>
                </a:solidFill>
                <a:latin typeface="NotoSansKR"/>
              </a:rPr>
              <a:t>그외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: 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필요에 따라서 만들고 삭제합니다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. 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다른 사람이 만든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branch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는 삭제하지 않도록 주의해 주세요</a:t>
            </a:r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endParaRPr lang="en-US" altLang="ko-KR" dirty="0">
              <a:solidFill>
                <a:srgbClr val="1D1C1D"/>
              </a:solidFill>
              <a:latin typeface="NotoSansK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AEE2D5-B156-7F60-6AFD-0D53D759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746" y="1451727"/>
            <a:ext cx="3354762" cy="49597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C07E964-BCA4-796A-411C-D8EB95802A8A}"/>
              </a:ext>
            </a:extLst>
          </p:cNvPr>
          <p:cNvSpPr/>
          <p:nvPr/>
        </p:nvSpPr>
        <p:spPr>
          <a:xfrm>
            <a:off x="9370503" y="4290969"/>
            <a:ext cx="1136708" cy="20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DB70F3-6176-A25B-641D-0C62A85BEE1D}"/>
              </a:ext>
            </a:extLst>
          </p:cNvPr>
          <p:cNvSpPr/>
          <p:nvPr/>
        </p:nvSpPr>
        <p:spPr>
          <a:xfrm>
            <a:off x="9370503" y="3763861"/>
            <a:ext cx="1136708" cy="20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0AFF1E-E29E-8744-505E-7AD70E7700AF}"/>
              </a:ext>
            </a:extLst>
          </p:cNvPr>
          <p:cNvSpPr/>
          <p:nvPr/>
        </p:nvSpPr>
        <p:spPr>
          <a:xfrm>
            <a:off x="9370503" y="5086525"/>
            <a:ext cx="1136708" cy="20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6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2214D-FA0B-5974-9AD8-EF9976562F73}"/>
              </a:ext>
            </a:extLst>
          </p:cNvPr>
          <p:cNvSpPr txBox="1"/>
          <p:nvPr/>
        </p:nvSpPr>
        <p:spPr>
          <a:xfrm>
            <a:off x="694414" y="1299288"/>
            <a:ext cx="779327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DB</a:t>
            </a:r>
            <a:r>
              <a:rPr lang="ko-KR" altLang="en-US" sz="1400" dirty="0"/>
              <a:t>접속정보</a:t>
            </a:r>
            <a:r>
              <a:rPr lang="en-US" altLang="ko-KR" sz="1400" dirty="0"/>
              <a:t> </a:t>
            </a:r>
            <a:r>
              <a:rPr lang="ko-KR" altLang="en-US" sz="1400" dirty="0"/>
              <a:t>등은 별도 전달 예정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E56665-C7A8-319E-6FEF-C514F49F80E6}"/>
              </a:ext>
            </a:extLst>
          </p:cNvPr>
          <p:cNvSpPr/>
          <p:nvPr/>
        </p:nvSpPr>
        <p:spPr>
          <a:xfrm>
            <a:off x="694414" y="434516"/>
            <a:ext cx="22011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그 외 기타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68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2147EB-6AF6-7C92-C3C9-9C8B30426BAF}"/>
              </a:ext>
            </a:extLst>
          </p:cNvPr>
          <p:cNvSpPr/>
          <p:nvPr/>
        </p:nvSpPr>
        <p:spPr>
          <a:xfrm>
            <a:off x="694414" y="434516"/>
            <a:ext cx="1070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목차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CEB3A-D84D-0933-5322-A7E0DF698FD8}"/>
              </a:ext>
            </a:extLst>
          </p:cNvPr>
          <p:cNvSpPr txBox="1"/>
          <p:nvPr/>
        </p:nvSpPr>
        <p:spPr>
          <a:xfrm>
            <a:off x="694413" y="1374182"/>
            <a:ext cx="11096313" cy="53035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hlinkClick r:id="rId2" action="ppaction://hlinksldjump"/>
              </a:rPr>
              <a:t>1. </a:t>
            </a:r>
            <a:r>
              <a:rPr lang="ko-KR" altLang="en-US" sz="1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  <a:hlinkClick r:id="rId2" action="ppaction://hlinksldjump"/>
              </a:rPr>
              <a:t>서비스</a:t>
            </a:r>
            <a:r>
              <a:rPr lang="en-US" altLang="ko-KR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  <a:hlinkClick r:id="rId2" action="ppaction://hlinksldjump"/>
              </a:rPr>
              <a:t> </a:t>
            </a:r>
            <a:r>
              <a:rPr lang="en-US" altLang="ko-KR" sz="1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  <a:hlinkClick r:id="rId2" action="ppaction://hlinksldjump"/>
              </a:rPr>
              <a:t>URL</a:t>
            </a:r>
            <a:endParaRPr lang="en-US" altLang="ko-KR" sz="1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hlinkClick r:id="rId3" action="ppaction://hlinksldjump"/>
              </a:rPr>
              <a:t>2. </a:t>
            </a:r>
            <a:r>
              <a:rPr lang="ko-KR" altLang="en-US" b="1" dirty="0">
                <a:hlinkClick r:id="rId3" action="ppaction://hlinksldjump"/>
              </a:rPr>
              <a:t>사용 </a:t>
            </a:r>
            <a:r>
              <a:rPr lang="ko-KR" altLang="en-US" b="1" dirty="0" err="1">
                <a:hlinkClick r:id="rId3" action="ppaction://hlinksldjump"/>
              </a:rPr>
              <a:t>추천툴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>
                <a:hlinkClick r:id="rId4" action="ppaction://hlinksldjump"/>
              </a:rPr>
              <a:t>3. </a:t>
            </a:r>
            <a:r>
              <a:rPr lang="ko-KR" altLang="en-US" b="1" dirty="0">
                <a:hlinkClick r:id="rId4" action="ppaction://hlinksldjump"/>
              </a:rPr>
              <a:t>사용자 계정 로그인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>
                <a:hlinkClick r:id="rId5" action="ppaction://hlinksldjump"/>
              </a:rPr>
              <a:t>4. </a:t>
            </a:r>
            <a:r>
              <a:rPr lang="ko-KR" altLang="en-US" b="1" dirty="0">
                <a:hlinkClick r:id="rId5" action="ppaction://hlinksldjump"/>
              </a:rPr>
              <a:t>개발서버 배포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>
                <a:hlinkClick r:id="rId6" action="ppaction://hlinksldjump"/>
              </a:rPr>
              <a:t>5. Spring Local Server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>
                <a:hlinkClick r:id="rId7" action="ppaction://hlinksldjump"/>
              </a:rPr>
              <a:t>6. </a:t>
            </a:r>
            <a:r>
              <a:rPr lang="en-US" altLang="ko-KR" b="1" dirty="0" err="1">
                <a:hlinkClick r:id="rId7" action="ppaction://hlinksldjump"/>
              </a:rPr>
              <a:t>Nuxt</a:t>
            </a:r>
            <a:r>
              <a:rPr lang="en-US" altLang="ko-KR" b="1" dirty="0">
                <a:hlinkClick r:id="rId7" action="ppaction://hlinksldjump"/>
              </a:rPr>
              <a:t> Run Configure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 action="ppaction://hlinksldjump"/>
              </a:rPr>
              <a:t>7. </a:t>
            </a:r>
            <a:r>
              <a:rPr lang="en-US" altLang="ko-KR" sz="1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 action="ppaction://hlinksldjump"/>
              </a:rPr>
              <a:t>DataBase</a:t>
            </a:r>
            <a:endParaRPr lang="en-US" altLang="ko-KR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 action="ppaction://hlinksldjump"/>
              </a:rPr>
              <a:t>8. </a:t>
            </a:r>
            <a:r>
              <a:rPr lang="en-US" altLang="ko-KR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 action="ppaction://hlinksldjump"/>
              </a:rPr>
              <a:t>COS247 Portal DB table </a:t>
            </a:r>
            <a:endParaRPr lang="en-US" altLang="ko-KR" sz="1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 action="ppaction://hlinksldjump"/>
              </a:rPr>
              <a:t>9. Front-Framework</a:t>
            </a:r>
            <a:r>
              <a:rPr lang="ko-KR" alt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 action="ppaction://hlinksldjump"/>
              </a:rPr>
              <a:t> </a:t>
            </a:r>
            <a:r>
              <a:rPr lang="en-US" altLang="ko-KR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 action="ppaction://hlinksldjump"/>
              </a:rPr>
              <a:t>Migration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 action="ppaction://hlinksldjump"/>
              </a:rPr>
              <a:t> Plan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1" action="ppaction://hlinksldjump"/>
              </a:rPr>
              <a:t>10. </a:t>
            </a:r>
            <a:r>
              <a:rPr lang="ko-KR" altLang="en-US" sz="1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1" action="ppaction://hlinksldjump"/>
              </a:rPr>
              <a:t>개발용 비밀번호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2" action="ppaction://hlinksldjump"/>
              </a:rPr>
              <a:t>11. </a:t>
            </a:r>
            <a:r>
              <a:rPr lang="ko-KR" alt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2" action="ppaction://hlinksldjump"/>
              </a:rPr>
              <a:t>문의하기 기능 사용시 주의</a:t>
            </a:r>
            <a:endParaRPr lang="en-US" altLang="ko-KR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hlinkClick r:id="rId13" action="ppaction://hlinksldjump"/>
              </a:rPr>
              <a:t>12. </a:t>
            </a:r>
            <a:r>
              <a:rPr lang="en-US" altLang="ko-KR" b="1" dirty="0" err="1">
                <a:hlinkClick r:id="rId13" action="ppaction://hlinksldjump"/>
              </a:rPr>
              <a:t>github</a:t>
            </a:r>
            <a:r>
              <a:rPr lang="ko-KR" altLang="en-US" b="1" dirty="0">
                <a:hlinkClick r:id="rId13" action="ppaction://hlinksldjump"/>
              </a:rPr>
              <a:t> </a:t>
            </a:r>
            <a:r>
              <a:rPr lang="en-US" altLang="ko-KR" b="1" dirty="0">
                <a:hlinkClick r:id="rId13" action="ppaction://hlinksldjump"/>
              </a:rPr>
              <a:t>branch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>
                <a:hlinkClick r:id="rId14" action="ppaction://hlinksldjump"/>
              </a:rPr>
              <a:t>13. </a:t>
            </a:r>
            <a:r>
              <a:rPr lang="ko-KR" altLang="en-US" b="1" dirty="0">
                <a:hlinkClick r:id="rId14" action="ppaction://hlinksldjump"/>
              </a:rPr>
              <a:t>기타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4380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8F7AD2-AB1D-BA1C-4E9F-DE2D78FF432F}"/>
              </a:ext>
            </a:extLst>
          </p:cNvPr>
          <p:cNvSpPr/>
          <p:nvPr/>
        </p:nvSpPr>
        <p:spPr>
          <a:xfrm>
            <a:off x="694414" y="434516"/>
            <a:ext cx="2467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서비스</a:t>
            </a:r>
            <a:r>
              <a:rPr lang="en-US" altLang="ko-K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 </a:t>
            </a:r>
            <a:r>
              <a:rPr lang="en-US" altLang="ko-K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URL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A71BBBC-6CCC-68D2-E068-4FBF199E7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25292"/>
              </p:ext>
            </p:extLst>
          </p:nvPr>
        </p:nvGraphicFramePr>
        <p:xfrm>
          <a:off x="694414" y="2114768"/>
          <a:ext cx="5412105" cy="3015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16926100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33010161"/>
                    </a:ext>
                  </a:extLst>
                </a:gridCol>
              </a:tblGrid>
              <a:tr h="603091">
                <a:tc>
                  <a:txBody>
                    <a:bodyPr/>
                    <a:lstStyle/>
                    <a:p>
                      <a:r>
                        <a:rPr lang="en-US" altLang="ko-Kore-KR" b="1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Portal</a:t>
                      </a:r>
                      <a:endParaRPr lang="ko-Kore-KR" altLang="en-US" b="1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hlinkClick r:id="rId2"/>
                        </a:rPr>
                        <a:t>http://portaldev.cos-247.co.kr</a:t>
                      </a:r>
                      <a:endParaRPr lang="en-US" altLang="ko-KR" sz="1800" b="0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90134"/>
                  </a:ext>
                </a:extLst>
              </a:tr>
              <a:tr h="603091">
                <a:tc>
                  <a:txBody>
                    <a:bodyPr/>
                    <a:lstStyle/>
                    <a:p>
                      <a:r>
                        <a:rPr lang="en-US" altLang="ko-Kore-KR" b="1" i="0" dirty="0" err="1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Biz.Portal</a:t>
                      </a:r>
                      <a:endParaRPr lang="ko-Kore-KR" altLang="en-US" b="1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hlinkClick r:id="rId3"/>
                        </a:rPr>
                        <a:t>http://bizportaldev.cos-247.co.kr</a:t>
                      </a:r>
                      <a:endParaRPr lang="ko-Kore-KR" altLang="en-US" b="0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46893"/>
                  </a:ext>
                </a:extLst>
              </a:tr>
              <a:tr h="603091">
                <a:tc>
                  <a:txBody>
                    <a:bodyPr/>
                    <a:lstStyle/>
                    <a:p>
                      <a:r>
                        <a:rPr lang="en-US" altLang="ko-Kore-KR" b="1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BackOffice</a:t>
                      </a:r>
                      <a:endParaRPr lang="ko-Kore-KR" altLang="en-US" b="1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hlinkClick r:id="rId4"/>
                        </a:rPr>
                        <a:t>http://bodev.cos-247.co.kr</a:t>
                      </a:r>
                      <a:endParaRPr lang="ko-Kore-KR" altLang="en-US" b="0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97250"/>
                  </a:ext>
                </a:extLst>
              </a:tr>
              <a:tr h="603091">
                <a:tc>
                  <a:txBody>
                    <a:bodyPr/>
                    <a:lstStyle/>
                    <a:p>
                      <a:r>
                        <a:rPr lang="en-US" altLang="ko-Kore-KR" b="1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Make</a:t>
                      </a:r>
                      <a:endParaRPr lang="ko-Kore-KR" altLang="en-US" b="1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hlinkClick r:id="rId5"/>
                        </a:rPr>
                        <a:t>http://makedev.cos-247.co.kr</a:t>
                      </a:r>
                      <a:endParaRPr lang="en-US" altLang="ko-KR" sz="1800" b="0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26302"/>
                  </a:ext>
                </a:extLst>
              </a:tr>
              <a:tr h="603091">
                <a:tc>
                  <a:txBody>
                    <a:bodyPr/>
                    <a:lstStyle/>
                    <a:p>
                      <a:r>
                        <a:rPr lang="en-US" altLang="ko-Kore-KR" b="1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Celeb</a:t>
                      </a:r>
                      <a:endParaRPr lang="ko-Kore-KR" altLang="en-US" b="1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hlinkClick r:id="rId6"/>
                        </a:rPr>
                        <a:t>https://dev01.celeb-247.com</a:t>
                      </a:r>
                      <a:endParaRPr lang="en-US" altLang="ko-KR" sz="1800" b="0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92441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193DBDF-B24E-814F-80F7-5221FAB72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30575"/>
              </p:ext>
            </p:extLst>
          </p:nvPr>
        </p:nvGraphicFramePr>
        <p:xfrm>
          <a:off x="6320514" y="2114769"/>
          <a:ext cx="5412105" cy="3015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105">
                  <a:extLst>
                    <a:ext uri="{9D8B030D-6E8A-4147-A177-3AD203B41FA5}">
                      <a16:colId xmlns:a16="http://schemas.microsoft.com/office/drawing/2014/main" val="16926100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33010161"/>
                    </a:ext>
                  </a:extLst>
                </a:gridCol>
              </a:tblGrid>
              <a:tr h="603091">
                <a:tc>
                  <a:txBody>
                    <a:bodyPr/>
                    <a:lstStyle/>
                    <a:p>
                      <a:r>
                        <a:rPr lang="en-US" altLang="ko-Kore-KR" b="1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Portal</a:t>
                      </a:r>
                      <a:endParaRPr lang="ko-Kore-KR" altLang="en-US" b="1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hlinkClick r:id="rId7"/>
                        </a:rPr>
                        <a:t>https://www.cos-247.com</a:t>
                      </a:r>
                      <a:endParaRPr lang="en-US" altLang="ko-KR" sz="1800" b="0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90134"/>
                  </a:ext>
                </a:extLst>
              </a:tr>
              <a:tr h="603091">
                <a:tc>
                  <a:txBody>
                    <a:bodyPr/>
                    <a:lstStyle/>
                    <a:p>
                      <a:r>
                        <a:rPr lang="en-US" altLang="ko-Kore-KR" b="1" i="0" dirty="0" err="1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Biz.Portal</a:t>
                      </a:r>
                      <a:endParaRPr lang="ko-Kore-KR" altLang="en-US" b="1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hlinkClick r:id="rId8"/>
                        </a:rPr>
                        <a:t>https://biz.cos-247.com</a:t>
                      </a:r>
                      <a:endParaRPr lang="en-US" altLang="ko-KR" sz="1800" b="0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46893"/>
                  </a:ext>
                </a:extLst>
              </a:tr>
              <a:tr h="603091">
                <a:tc>
                  <a:txBody>
                    <a:bodyPr/>
                    <a:lstStyle/>
                    <a:p>
                      <a:r>
                        <a:rPr lang="en-US" altLang="ko-Kore-KR" b="1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BackOffice</a:t>
                      </a:r>
                      <a:endParaRPr lang="ko-Kore-KR" altLang="en-US" b="1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hlinkClick r:id="rId9"/>
                        </a:rPr>
                        <a:t>https://bo.cos-247.com</a:t>
                      </a:r>
                      <a:endParaRPr lang="en-US" altLang="ko-KR" sz="1800" b="0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97250"/>
                  </a:ext>
                </a:extLst>
              </a:tr>
              <a:tr h="603091">
                <a:tc>
                  <a:txBody>
                    <a:bodyPr/>
                    <a:lstStyle/>
                    <a:p>
                      <a:r>
                        <a:rPr lang="en-US" altLang="ko-Kore-KR" b="1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Make</a:t>
                      </a:r>
                      <a:endParaRPr lang="ko-Kore-KR" altLang="en-US" b="1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hlinkClick r:id="rId10"/>
                        </a:rPr>
                        <a:t>https://make.cos-247.com</a:t>
                      </a:r>
                      <a:endParaRPr lang="en-US" altLang="ko-KR" sz="1800" b="0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26302"/>
                  </a:ext>
                </a:extLst>
              </a:tr>
              <a:tr h="603091">
                <a:tc>
                  <a:txBody>
                    <a:bodyPr/>
                    <a:lstStyle/>
                    <a:p>
                      <a:r>
                        <a:rPr lang="en-US" altLang="ko-Kore-KR" b="1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Celeb</a:t>
                      </a:r>
                      <a:endParaRPr lang="ko-Kore-KR" altLang="en-US" b="1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i="0" dirty="0"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hlinkClick r:id="rId11"/>
                        </a:rPr>
                        <a:t>https://celeb-247.com</a:t>
                      </a:r>
                      <a:endParaRPr lang="en-US" altLang="ko-KR" sz="1800" b="0" i="0" dirty="0"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924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9B5482-7AF7-8E37-395C-0903AD721554}"/>
              </a:ext>
            </a:extLst>
          </p:cNvPr>
          <p:cNvSpPr txBox="1"/>
          <p:nvPr/>
        </p:nvSpPr>
        <p:spPr>
          <a:xfrm>
            <a:off x="694414" y="1633271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000" b="1" dirty="0"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개발</a:t>
            </a:r>
            <a:r>
              <a:rPr kumimoji="1" lang="ko-KR" altLang="en-US" sz="2000" b="1" dirty="0"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 </a:t>
            </a:r>
            <a:r>
              <a:rPr kumimoji="1" lang="en-US" altLang="ko-KR" sz="2000" b="1" dirty="0"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URL</a:t>
            </a:r>
            <a:endParaRPr kumimoji="1" lang="ko-Kore-KR" altLang="en-US" sz="2000" b="1" dirty="0">
              <a:latin typeface="NANUMMYEONGJOEXTRABOLD" panose="02020603020101020101" pitchFamily="18" charset="-127"/>
              <a:ea typeface="NANUMMYEONGJOEXTRA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FDA54-2332-909D-29CF-1E9D2C7043A2}"/>
              </a:ext>
            </a:extLst>
          </p:cNvPr>
          <p:cNvSpPr txBox="1"/>
          <p:nvPr/>
        </p:nvSpPr>
        <p:spPr>
          <a:xfrm>
            <a:off x="6320514" y="1633271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운영 </a:t>
            </a:r>
            <a:r>
              <a:rPr kumimoji="1" lang="en-US" altLang="ko-KR" sz="2000" b="1" dirty="0"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URL</a:t>
            </a:r>
            <a:endParaRPr kumimoji="1" lang="ko-Kore-KR" altLang="en-US" sz="2000" b="1" dirty="0">
              <a:latin typeface="NANUMMYEONGJOEXTRABOLD" panose="02020603020101020101" pitchFamily="18" charset="-127"/>
              <a:ea typeface="NANUMMYEONGJO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5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2214D-FA0B-5974-9AD8-EF9976562F73}"/>
              </a:ext>
            </a:extLst>
          </p:cNvPr>
          <p:cNvSpPr txBox="1"/>
          <p:nvPr/>
        </p:nvSpPr>
        <p:spPr>
          <a:xfrm>
            <a:off x="622818" y="1320260"/>
            <a:ext cx="7793273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MobaXterm</a:t>
            </a:r>
            <a:r>
              <a:rPr lang="en-US" altLang="ko-KR" sz="1400" dirty="0"/>
              <a:t> : </a:t>
            </a:r>
            <a:r>
              <a:rPr lang="ko-KR" altLang="en-US" sz="1400" dirty="0"/>
              <a:t>서버 접속용 터미널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dbeaver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디비에</a:t>
            </a:r>
            <a:r>
              <a:rPr lang="ko-KR" altLang="en-US" sz="1400" dirty="0"/>
              <a:t> 접속 및 </a:t>
            </a:r>
            <a:r>
              <a:rPr lang="ko-KR" altLang="en-US" sz="1400" dirty="0" err="1"/>
              <a:t>디비를</a:t>
            </a:r>
            <a:r>
              <a:rPr lang="ko-KR" altLang="en-US" sz="1400" dirty="0"/>
              <a:t> 사용하기 위한 </a:t>
            </a:r>
            <a:r>
              <a:rPr lang="en-US" altLang="ko-KR" sz="1400" dirty="0"/>
              <a:t>UI</a:t>
            </a:r>
            <a:r>
              <a:rPr lang="ko-KR" altLang="en-US" sz="1400" dirty="0"/>
              <a:t>를 제공해주는 툴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FileZila</a:t>
            </a:r>
            <a:r>
              <a:rPr lang="en-US" altLang="ko-KR" sz="1400" dirty="0"/>
              <a:t> : </a:t>
            </a:r>
            <a:r>
              <a:rPr lang="ko-KR" altLang="en-US" sz="1400" dirty="0"/>
              <a:t>서버에서 파일을 업로드 </a:t>
            </a:r>
            <a:r>
              <a:rPr lang="en-US" altLang="ko-KR" sz="1400" dirty="0"/>
              <a:t>/ </a:t>
            </a:r>
            <a:r>
              <a:rPr lang="ko-KR" altLang="en-US" sz="1400" dirty="0"/>
              <a:t>다운로드 하는데 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VS Code : </a:t>
            </a:r>
            <a:r>
              <a:rPr lang="ko-KR" altLang="en-US" sz="1400" dirty="0"/>
              <a:t>무료 코드 에디터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IntelliJ : </a:t>
            </a:r>
            <a:r>
              <a:rPr lang="ko-KR" altLang="en-US" sz="1400" dirty="0"/>
              <a:t>유료 코드 에디터</a:t>
            </a: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A5F0B2-9231-1D77-ED3F-F4B9A30DDCC3}"/>
              </a:ext>
            </a:extLst>
          </p:cNvPr>
          <p:cNvSpPr/>
          <p:nvPr/>
        </p:nvSpPr>
        <p:spPr>
          <a:xfrm>
            <a:off x="622818" y="447099"/>
            <a:ext cx="24932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사용 </a:t>
            </a:r>
            <a:r>
              <a:rPr lang="ko-KR" altLang="en-US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추천툴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DA43A1D-DFF6-B1A1-20E4-0FDA6E17AB4C}"/>
              </a:ext>
            </a:extLst>
          </p:cNvPr>
          <p:cNvSpPr/>
          <p:nvPr/>
        </p:nvSpPr>
        <p:spPr>
          <a:xfrm>
            <a:off x="694414" y="434516"/>
            <a:ext cx="35346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사용자 계정 로그인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05044FB-8AE0-A9A0-53FD-4B3043CD0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32341"/>
              </p:ext>
            </p:extLst>
          </p:nvPr>
        </p:nvGraphicFramePr>
        <p:xfrm>
          <a:off x="694414" y="3395289"/>
          <a:ext cx="8140700" cy="2452370"/>
        </p:xfrm>
        <a:graphic>
          <a:graphicData uri="http://schemas.openxmlformats.org/drawingml/2006/table">
            <a:tbl>
              <a:tblPr/>
              <a:tblGrid>
                <a:gridCol w="1411903">
                  <a:extLst>
                    <a:ext uri="{9D8B030D-6E8A-4147-A177-3AD203B41FA5}">
                      <a16:colId xmlns:a16="http://schemas.microsoft.com/office/drawing/2014/main" val="2366156221"/>
                    </a:ext>
                  </a:extLst>
                </a:gridCol>
                <a:gridCol w="559673">
                  <a:extLst>
                    <a:ext uri="{9D8B030D-6E8A-4147-A177-3AD203B41FA5}">
                      <a16:colId xmlns:a16="http://schemas.microsoft.com/office/drawing/2014/main" val="1631645131"/>
                    </a:ext>
                  </a:extLst>
                </a:gridCol>
                <a:gridCol w="2772926">
                  <a:extLst>
                    <a:ext uri="{9D8B030D-6E8A-4147-A177-3AD203B41FA5}">
                      <a16:colId xmlns:a16="http://schemas.microsoft.com/office/drawing/2014/main" val="1374881653"/>
                    </a:ext>
                  </a:extLst>
                </a:gridCol>
                <a:gridCol w="1132066">
                  <a:extLst>
                    <a:ext uri="{9D8B030D-6E8A-4147-A177-3AD203B41FA5}">
                      <a16:colId xmlns:a16="http://schemas.microsoft.com/office/drawing/2014/main" val="2218647282"/>
                    </a:ext>
                  </a:extLst>
                </a:gridCol>
                <a:gridCol w="1132066">
                  <a:extLst>
                    <a:ext uri="{9D8B030D-6E8A-4147-A177-3AD203B41FA5}">
                      <a16:colId xmlns:a16="http://schemas.microsoft.com/office/drawing/2014/main" val="2511142795"/>
                    </a:ext>
                  </a:extLst>
                </a:gridCol>
                <a:gridCol w="1132066">
                  <a:extLst>
                    <a:ext uri="{9D8B030D-6E8A-4147-A177-3AD203B41FA5}">
                      <a16:colId xmlns:a16="http://schemas.microsoft.com/office/drawing/2014/main" val="341589572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사이트명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회사코드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76289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COS247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http://portaldev.cos-247.co.kr/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pttest001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1q2w3e4r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0255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https://www.cos-247.com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342177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http://bizportaldev.cos-247.co.kr/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pa001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bptest001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1q2w3e4r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3278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https://biz.cos-247.com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464827"/>
                  </a:ext>
                </a:extLst>
              </a:tr>
              <a:tr h="342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http://makedev.cos-247.co.kr/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ca058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ca089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rarara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sonogon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1q2w3e4r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23403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https://make.cos-247.com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69735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Backoffice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http://bodev.cos-247.co.kr/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bo001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1q2w3e4r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01195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https://bo.cos-247.com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169134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Celeb247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https://dev01.celeb-247.co.kr/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소셜 가입 필요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7800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https://www.celeb-247.com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28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2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1B6CC1-054B-F982-EFF9-8C180AA9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4" y="3618053"/>
            <a:ext cx="6064357" cy="2749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32214D-FA0B-5974-9AD8-EF9976562F73}"/>
              </a:ext>
            </a:extLst>
          </p:cNvPr>
          <p:cNvSpPr txBox="1"/>
          <p:nvPr/>
        </p:nvSpPr>
        <p:spPr>
          <a:xfrm>
            <a:off x="450844" y="1285024"/>
            <a:ext cx="4982488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베트남 개발자들의 이메일을 일괄 전달 </a:t>
            </a:r>
            <a:r>
              <a:rPr lang="ko-KR" altLang="en-US" sz="1400" dirty="0" err="1"/>
              <a:t>받은후</a:t>
            </a:r>
            <a:r>
              <a:rPr lang="ko-KR" altLang="en-US" sz="1400" dirty="0"/>
              <a:t> </a:t>
            </a:r>
            <a:r>
              <a:rPr lang="en-US" altLang="ko-KR" sz="1400" dirty="0"/>
              <a:t>COS247</a:t>
            </a:r>
            <a:r>
              <a:rPr lang="ko-KR" altLang="en-US" sz="1400" dirty="0"/>
              <a:t>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초대 예정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COS247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받은뒤</a:t>
            </a:r>
            <a:r>
              <a:rPr lang="ko-KR" altLang="en-US" sz="1400" dirty="0"/>
              <a:t> 관련 개발자들은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action</a:t>
            </a:r>
            <a:r>
              <a:rPr lang="ko-KR" altLang="en-US" sz="1400" dirty="0"/>
              <a:t>을 통해 개발서버에 새로운 서버를 </a:t>
            </a:r>
            <a:r>
              <a:rPr lang="ko-KR" altLang="en-US" sz="1400" dirty="0" err="1"/>
              <a:t>배포할수</a:t>
            </a:r>
            <a:r>
              <a:rPr lang="ko-KR" altLang="en-US" sz="1400" dirty="0"/>
              <a:t> 있음</a:t>
            </a:r>
            <a:r>
              <a:rPr lang="en-US" altLang="ko-KR" sz="1400" dirty="0"/>
              <a:t>.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EB15D0-C625-E401-6EC3-FD1FE3491699}"/>
              </a:ext>
            </a:extLst>
          </p:cNvPr>
          <p:cNvSpPr/>
          <p:nvPr/>
        </p:nvSpPr>
        <p:spPr>
          <a:xfrm>
            <a:off x="1130370" y="3485504"/>
            <a:ext cx="225287" cy="1908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D80DAB9-DA22-B501-7B18-7C415E3D16D9}"/>
              </a:ext>
            </a:extLst>
          </p:cNvPr>
          <p:cNvSpPr/>
          <p:nvPr/>
        </p:nvSpPr>
        <p:spPr>
          <a:xfrm>
            <a:off x="1856237" y="3767556"/>
            <a:ext cx="225287" cy="1908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3C2E865-30C2-C12C-EB89-CB359CF773C5}"/>
              </a:ext>
            </a:extLst>
          </p:cNvPr>
          <p:cNvSpPr/>
          <p:nvPr/>
        </p:nvSpPr>
        <p:spPr>
          <a:xfrm>
            <a:off x="338200" y="4491125"/>
            <a:ext cx="225287" cy="1908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92DB83D-DFA6-3783-7048-BBE1CCC16250}"/>
              </a:ext>
            </a:extLst>
          </p:cNvPr>
          <p:cNvSpPr/>
          <p:nvPr/>
        </p:nvSpPr>
        <p:spPr>
          <a:xfrm>
            <a:off x="5654229" y="5170926"/>
            <a:ext cx="225287" cy="1908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8BCFDA-23AE-B162-BC09-1D57A253FE1B}"/>
              </a:ext>
            </a:extLst>
          </p:cNvPr>
          <p:cNvSpPr/>
          <p:nvPr/>
        </p:nvSpPr>
        <p:spPr>
          <a:xfrm>
            <a:off x="4772667" y="5591639"/>
            <a:ext cx="225287" cy="1908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105BA7E-68C1-1008-B925-38588538459A}"/>
              </a:ext>
            </a:extLst>
          </p:cNvPr>
          <p:cNvSpPr/>
          <p:nvPr/>
        </p:nvSpPr>
        <p:spPr>
          <a:xfrm>
            <a:off x="4772666" y="5852756"/>
            <a:ext cx="225287" cy="1908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ED651C-0411-08C7-160D-A25BBBB4DF34}"/>
              </a:ext>
            </a:extLst>
          </p:cNvPr>
          <p:cNvSpPr/>
          <p:nvPr/>
        </p:nvSpPr>
        <p:spPr>
          <a:xfrm>
            <a:off x="450844" y="358626"/>
            <a:ext cx="28107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개발서버 배포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84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2214D-FA0B-5974-9AD8-EF9976562F73}"/>
              </a:ext>
            </a:extLst>
          </p:cNvPr>
          <p:cNvSpPr txBox="1"/>
          <p:nvPr/>
        </p:nvSpPr>
        <p:spPr>
          <a:xfrm>
            <a:off x="392410" y="1148045"/>
            <a:ext cx="7793273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spring 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 server</a:t>
            </a:r>
            <a:r>
              <a:rPr lang="ko-KR" altLang="en-US" sz="1400" dirty="0"/>
              <a:t>를 개발자의 컴퓨터에서 실행 시키려 하는 경우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local properties</a:t>
            </a:r>
            <a:r>
              <a:rPr lang="ko-KR" altLang="en-US" sz="1400" dirty="0"/>
              <a:t>파일을 활성화 시켜 줘야 합니다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8798D5-90C0-2C58-4268-54FC220D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52" y="3496509"/>
            <a:ext cx="4630271" cy="287942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6D113B-BB92-3C23-3133-16A8769742CE}"/>
              </a:ext>
            </a:extLst>
          </p:cNvPr>
          <p:cNvSpPr/>
          <p:nvPr/>
        </p:nvSpPr>
        <p:spPr>
          <a:xfrm>
            <a:off x="6715452" y="2799677"/>
            <a:ext cx="12212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IntelliJ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0E15D5-FDAB-D731-6FF9-881AEDCFD9AD}"/>
              </a:ext>
            </a:extLst>
          </p:cNvPr>
          <p:cNvSpPr/>
          <p:nvPr/>
        </p:nvSpPr>
        <p:spPr>
          <a:xfrm>
            <a:off x="573030" y="2830454"/>
            <a:ext cx="13857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 code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30F5DA-3BCC-5900-C8F0-8A791E3F71D7}"/>
              </a:ext>
            </a:extLst>
          </p:cNvPr>
          <p:cNvSpPr/>
          <p:nvPr/>
        </p:nvSpPr>
        <p:spPr>
          <a:xfrm>
            <a:off x="392410" y="366070"/>
            <a:ext cx="3737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Spring Local Server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592353-A41B-F27B-6BD1-4CE3DE225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9" y="3496509"/>
            <a:ext cx="5601268" cy="22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7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2214D-FA0B-5974-9AD8-EF9976562F73}"/>
              </a:ext>
            </a:extLst>
          </p:cNvPr>
          <p:cNvSpPr txBox="1"/>
          <p:nvPr/>
        </p:nvSpPr>
        <p:spPr>
          <a:xfrm>
            <a:off x="694414" y="1065724"/>
            <a:ext cx="8038767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프론트에서는 자신이 개발하고 있는 상황에 맞게 어떤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서버와 연결될지를 </a:t>
            </a:r>
            <a:r>
              <a:rPr lang="ko-KR" altLang="en-US" sz="1400" dirty="0" err="1"/>
              <a:t>선택할수</a:t>
            </a:r>
            <a:r>
              <a:rPr lang="ko-KR" altLang="en-US" sz="1400" dirty="0"/>
              <a:t> 있습니다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만약 </a:t>
            </a:r>
            <a:r>
              <a:rPr lang="en-US" altLang="ko-KR" sz="1400" dirty="0" err="1"/>
              <a:t>api</a:t>
            </a:r>
            <a:r>
              <a:rPr lang="ko-KR" altLang="en-US" sz="1400" dirty="0"/>
              <a:t>의 변경없이 화면만 바뀌는 변경사항 이라면 </a:t>
            </a:r>
            <a:r>
              <a:rPr lang="en-US" altLang="ko-KR" sz="1400" dirty="0"/>
              <a:t>dev server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연결된채</a:t>
            </a:r>
            <a:r>
              <a:rPr lang="ko-KR" altLang="en-US" sz="1400" dirty="0"/>
              <a:t> 개발 </a:t>
            </a:r>
            <a:r>
              <a:rPr lang="ko-KR" altLang="en-US" sz="1400" dirty="0" err="1"/>
              <a:t>하는것이</a:t>
            </a:r>
            <a:r>
              <a:rPr lang="ko-KR" altLang="en-US" sz="1400" dirty="0"/>
              <a:t> 훨씬 편리합니다</a:t>
            </a:r>
            <a:r>
              <a:rPr lang="en-US" altLang="ko-KR" sz="1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12C29C-E904-95A6-CA5F-D833C058D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37" y="2021178"/>
            <a:ext cx="8426824" cy="4668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70D4C1-703F-1A88-1EDD-8AE4D85A5EDB}"/>
              </a:ext>
            </a:extLst>
          </p:cNvPr>
          <p:cNvSpPr txBox="1"/>
          <p:nvPr/>
        </p:nvSpPr>
        <p:spPr>
          <a:xfrm>
            <a:off x="5426765" y="6474427"/>
            <a:ext cx="8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api.route.js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EA53C-9D93-E44E-C251-E3DDC7EA1A35}"/>
              </a:ext>
            </a:extLst>
          </p:cNvPr>
          <p:cNvSpPr txBox="1"/>
          <p:nvPr/>
        </p:nvSpPr>
        <p:spPr>
          <a:xfrm>
            <a:off x="8160226" y="6474427"/>
            <a:ext cx="8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api.route.js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4B82A4-DE49-0715-2BC0-5F1BA61C84D0}"/>
              </a:ext>
            </a:extLst>
          </p:cNvPr>
          <p:cNvSpPr/>
          <p:nvPr/>
        </p:nvSpPr>
        <p:spPr>
          <a:xfrm>
            <a:off x="694414" y="434516"/>
            <a:ext cx="40366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Nuxt</a:t>
            </a:r>
            <a:r>
              <a:rPr lang="en-US" altLang="ko-K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MYEONGJOEXTRABOLD" panose="02020603020101020101" pitchFamily="18" charset="-127"/>
                <a:ea typeface="NANUMMYEONGJOEXTRABOLD" panose="02020603020101020101" pitchFamily="18" charset="-127"/>
              </a:rPr>
              <a:t> Run Configure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767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FA4EA8-4866-2E16-8803-9B7064D33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0" b="34200"/>
          <a:stretch/>
        </p:blipFill>
        <p:spPr>
          <a:xfrm>
            <a:off x="4731026" y="1379989"/>
            <a:ext cx="7258414" cy="45214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4354C3-267F-04CC-3FC0-F21D72BE956C}"/>
              </a:ext>
            </a:extLst>
          </p:cNvPr>
          <p:cNvSpPr/>
          <p:nvPr/>
        </p:nvSpPr>
        <p:spPr>
          <a:xfrm>
            <a:off x="694414" y="434516"/>
            <a:ext cx="40366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D1084-B593-F115-8E36-DA2BFBD37000}"/>
              </a:ext>
            </a:extLst>
          </p:cNvPr>
          <p:cNvSpPr txBox="1"/>
          <p:nvPr/>
        </p:nvSpPr>
        <p:spPr>
          <a:xfrm>
            <a:off x="694415" y="1118682"/>
            <a:ext cx="3827252" cy="214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DB</a:t>
            </a:r>
            <a:r>
              <a:rPr lang="ko-KR" altLang="en-US" sz="1000" dirty="0"/>
              <a:t>는 운영과 개발이 같은 스키마 붙어있습니다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때문에 운영 데이터에 영향이 가지 않도록 유의해서 다뤄 주셔야 합니다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DB</a:t>
            </a:r>
            <a:r>
              <a:rPr lang="ko-KR" altLang="en-US" sz="1000" dirty="0"/>
              <a:t> 이름 앞에 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prd</a:t>
            </a:r>
            <a:r>
              <a:rPr lang="en-US" altLang="ko-KR" sz="1000" dirty="0"/>
              <a:t>’</a:t>
            </a:r>
            <a:r>
              <a:rPr lang="ko-KR" altLang="en-US" sz="1000" dirty="0"/>
              <a:t>가 붙어 있는 것들은 운영용 </a:t>
            </a:r>
            <a:r>
              <a:rPr lang="en-US" altLang="ko-KR" sz="1000" dirty="0"/>
              <a:t>DB</a:t>
            </a:r>
            <a:r>
              <a:rPr lang="ko-KR" altLang="en-US" sz="1000" dirty="0"/>
              <a:t> 입니다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베트남 지부에서 가장 먼저 </a:t>
            </a:r>
            <a:r>
              <a:rPr lang="ko-KR" altLang="en-US" sz="1000" dirty="0" err="1"/>
              <a:t>맡게될건</a:t>
            </a:r>
            <a:r>
              <a:rPr lang="ko-KR" altLang="en-US" sz="1000" dirty="0"/>
              <a:t> </a:t>
            </a:r>
            <a:r>
              <a:rPr lang="en-US" altLang="ko-KR" sz="1000" dirty="0"/>
              <a:t>COS247 Portal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때문에 </a:t>
            </a:r>
            <a:r>
              <a:rPr lang="en-US" altLang="ko-KR" sz="1000" dirty="0"/>
              <a:t>devcos247 </a:t>
            </a:r>
            <a:r>
              <a:rPr lang="ko-KR" altLang="en-US" sz="1000" dirty="0"/>
              <a:t>을 먼저 확인해주시면 됩니다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필요에 따라서 </a:t>
            </a:r>
            <a:r>
              <a:rPr lang="en-US" altLang="ko-KR" sz="1000" dirty="0"/>
              <a:t>‘toy’ </a:t>
            </a:r>
            <a:r>
              <a:rPr lang="ko-KR" altLang="en-US" sz="1000" dirty="0"/>
              <a:t>를 사용하셔도 됩니다</a:t>
            </a:r>
            <a:r>
              <a:rPr lang="en-US" altLang="ko-KR" sz="10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F995F6-8649-705F-CD44-B7BEF06B4B9F}"/>
              </a:ext>
            </a:extLst>
          </p:cNvPr>
          <p:cNvSpPr/>
          <p:nvPr/>
        </p:nvSpPr>
        <p:spPr>
          <a:xfrm>
            <a:off x="5241851" y="3593805"/>
            <a:ext cx="854149" cy="265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6D9835-35FF-275C-50BD-3239C80E9BC9}"/>
              </a:ext>
            </a:extLst>
          </p:cNvPr>
          <p:cNvSpPr/>
          <p:nvPr/>
        </p:nvSpPr>
        <p:spPr>
          <a:xfrm>
            <a:off x="5241851" y="4229296"/>
            <a:ext cx="854149" cy="265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34EF7E-EAB9-20C8-9C9A-5000162C5462}"/>
              </a:ext>
            </a:extLst>
          </p:cNvPr>
          <p:cNvSpPr/>
          <p:nvPr/>
        </p:nvSpPr>
        <p:spPr>
          <a:xfrm>
            <a:off x="5241850" y="5048621"/>
            <a:ext cx="854149" cy="265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1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C1EE48DDCE3FA468ADCD1C3E59125C6" ma:contentTypeVersion="10" ma:contentTypeDescription="새 문서를 만듭니다." ma:contentTypeScope="" ma:versionID="849b482ca207091e9331baa4cb35978a">
  <xsd:schema xmlns:xsd="http://www.w3.org/2001/XMLSchema" xmlns:xs="http://www.w3.org/2001/XMLSchema" xmlns:p="http://schemas.microsoft.com/office/2006/metadata/properties" xmlns:ns2="742c425f-a464-4ac9-9ddd-aa46635af90c" targetNamespace="http://schemas.microsoft.com/office/2006/metadata/properties" ma:root="true" ma:fieldsID="49112a4fbbdb0a0d124bae733047a106" ns2:_="">
    <xsd:import namespace="742c425f-a464-4ac9-9ddd-aa46635af9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c425f-a464-4ac9-9ddd-aa46635af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49E5EE-675B-4702-A0D9-B1FEA10031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c425f-a464-4ac9-9ddd-aa46635af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F187A-04C8-4A82-BBE6-A26B4B02ED4C}">
  <ds:schemaRefs>
    <ds:schemaRef ds:uri="http://schemas.microsoft.com/office/2006/documentManagement/types"/>
    <ds:schemaRef ds:uri="http://purl.org/dc/elements/1.1/"/>
    <ds:schemaRef ds:uri="http://purl.org/dc/terms/"/>
    <ds:schemaRef ds:uri="736548bd-5864-49de-b2d0-720fda7116e3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42c425f-a464-4ac9-9ddd-aa46635af90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B14A78-B457-4E34-ACFD-3D9A76F518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1460</Words>
  <Application>Microsoft Office PowerPoint</Application>
  <PresentationFormat>와이드스크린</PresentationFormat>
  <Paragraphs>328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Malgun Gothic Semilight</vt:lpstr>
      <vt:lpstr>NanumMyeongjo</vt:lpstr>
      <vt:lpstr>NANUMMYEONGJOEXTRABOLD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이재룡</dc:creator>
  <cp:lastModifiedBy>이재룡</cp:lastModifiedBy>
  <cp:revision>16</cp:revision>
  <dcterms:created xsi:type="dcterms:W3CDTF">2023-02-24T08:19:53Z</dcterms:created>
  <dcterms:modified xsi:type="dcterms:W3CDTF">2023-03-07T04:46:51Z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0x010100EC1EE48DDCE3FA468ADCD1C3E59125C6</vt:lpwstr>
  </property>
  <property fmtid="{D5CDD505-2E9C-101B-9397-08002B2CF9AE}" pid="3" name="MediaServiceImageTags">
    <vt:lpwstr/>
  </property>
</Properties>
</file>