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3" r:id="rId9"/>
    <p:sldId id="264" r:id="rId10"/>
    <p:sldId id="265" r:id="rId11"/>
    <p:sldId id="268" r:id="rId12"/>
    <p:sldId id="275" r:id="rId13"/>
    <p:sldId id="276" r:id="rId14"/>
    <p:sldId id="277" r:id="rId15"/>
    <p:sldId id="278" r:id="rId16"/>
    <p:sldId id="279" r:id="rId17"/>
    <p:sldId id="274" r:id="rId18"/>
    <p:sldId id="269" r:id="rId19"/>
    <p:sldId id="280" r:id="rId20"/>
    <p:sldId id="272" r:id="rId21"/>
  </p:sldIdLst>
  <p:sldSz cx="9144000" cy="6858000" type="screen4x3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8F7240-A101-44DA-AE26-C25E37718963}">
  <a:tblStyle styleId="{158F7240-A101-44DA-AE26-C25E377189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>
        <p:scale>
          <a:sx n="63" d="100"/>
          <a:sy n="63" d="100"/>
        </p:scale>
        <p:origin x="1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c4a24c134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1c4a24c13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E7EFD6EC-248B-5D08-8303-C4F71243F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>
            <a:extLst>
              <a:ext uri="{FF2B5EF4-FFF2-40B4-BE49-F238E27FC236}">
                <a16:creationId xmlns:a16="http://schemas.microsoft.com/office/drawing/2014/main" id="{E80FB280-0292-2F45-A990-268910866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>
            <a:extLst>
              <a:ext uri="{FF2B5EF4-FFF2-40B4-BE49-F238E27FC236}">
                <a16:creationId xmlns:a16="http://schemas.microsoft.com/office/drawing/2014/main" id="{CAF186BE-A8D5-188F-0DC7-DDED74FC2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18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384CAE6-F3F5-01B0-5AEA-4A3D0F00B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>
            <a:extLst>
              <a:ext uri="{FF2B5EF4-FFF2-40B4-BE49-F238E27FC236}">
                <a16:creationId xmlns:a16="http://schemas.microsoft.com/office/drawing/2014/main" id="{7ED16FBD-CBED-508D-613C-49B9BA634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>
            <a:extLst>
              <a:ext uri="{FF2B5EF4-FFF2-40B4-BE49-F238E27FC236}">
                <a16:creationId xmlns:a16="http://schemas.microsoft.com/office/drawing/2014/main" id="{FC38455D-6E0A-AF5D-A24F-1AEA1B8DE9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354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18961443-E51F-D520-CFBB-80BDACC4F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>
            <a:extLst>
              <a:ext uri="{FF2B5EF4-FFF2-40B4-BE49-F238E27FC236}">
                <a16:creationId xmlns:a16="http://schemas.microsoft.com/office/drawing/2014/main" id="{942825F5-1FAA-C433-3395-58FF3F35E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>
            <a:extLst>
              <a:ext uri="{FF2B5EF4-FFF2-40B4-BE49-F238E27FC236}">
                <a16:creationId xmlns:a16="http://schemas.microsoft.com/office/drawing/2014/main" id="{AA0A9C78-DF77-296F-4762-C2CEFA1FA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626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802B78A-982D-0720-D95F-DD5AB8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>
            <a:extLst>
              <a:ext uri="{FF2B5EF4-FFF2-40B4-BE49-F238E27FC236}">
                <a16:creationId xmlns:a16="http://schemas.microsoft.com/office/drawing/2014/main" id="{7F3BC84F-A9B8-2B81-E3EE-052D82C4A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>
            <a:extLst>
              <a:ext uri="{FF2B5EF4-FFF2-40B4-BE49-F238E27FC236}">
                <a16:creationId xmlns:a16="http://schemas.microsoft.com/office/drawing/2014/main" id="{B802E1D1-EB0D-9D33-F34B-6BE31B1F5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639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7C0E9D7-A554-0FE3-EC2C-FA6697916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>
            <a:extLst>
              <a:ext uri="{FF2B5EF4-FFF2-40B4-BE49-F238E27FC236}">
                <a16:creationId xmlns:a16="http://schemas.microsoft.com/office/drawing/2014/main" id="{7B514954-EEAD-84A0-DBFD-CDB3B05BC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>
            <a:extLst>
              <a:ext uri="{FF2B5EF4-FFF2-40B4-BE49-F238E27FC236}">
                <a16:creationId xmlns:a16="http://schemas.microsoft.com/office/drawing/2014/main" id="{DF3423E1-A785-3588-FB7E-B137E35F8C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21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4018C408-B75F-D254-6152-7444AAA7D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c4a24c134_0_40:notes">
            <a:extLst>
              <a:ext uri="{FF2B5EF4-FFF2-40B4-BE49-F238E27FC236}">
                <a16:creationId xmlns:a16="http://schemas.microsoft.com/office/drawing/2014/main" id="{4B11E14A-7971-B82E-B975-DA7B3DDD06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1c4a24c134_0_40:notes">
            <a:extLst>
              <a:ext uri="{FF2B5EF4-FFF2-40B4-BE49-F238E27FC236}">
                <a16:creationId xmlns:a16="http://schemas.microsoft.com/office/drawing/2014/main" id="{B1217CF4-ED78-1932-AE47-0F002752CA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042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c4f61f131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c4f61f131_1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31c4f61f131_1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8E7B9529-C070-B777-F1ED-5A8C8337D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c4a24c134_0_40:notes">
            <a:extLst>
              <a:ext uri="{FF2B5EF4-FFF2-40B4-BE49-F238E27FC236}">
                <a16:creationId xmlns:a16="http://schemas.microsoft.com/office/drawing/2014/main" id="{90AB2DA5-B451-A77A-C2C2-18AE20C24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1c4a24c134_0_40:notes">
            <a:extLst>
              <a:ext uri="{FF2B5EF4-FFF2-40B4-BE49-F238E27FC236}">
                <a16:creationId xmlns:a16="http://schemas.microsoft.com/office/drawing/2014/main" id="{05E2B8D8-3908-D051-2240-215C257D7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70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c4a24c13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31c4a24c1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4a24c134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1c4a24c1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F4F23E74-B618-A2CF-BC14-B4F5626AA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4a24c134_0_17:notes">
            <a:extLst>
              <a:ext uri="{FF2B5EF4-FFF2-40B4-BE49-F238E27FC236}">
                <a16:creationId xmlns:a16="http://schemas.microsoft.com/office/drawing/2014/main" id="{15E22C31-A7D4-4586-B866-BFBCF592F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1c4a24c134_0_17:notes">
            <a:extLst>
              <a:ext uri="{FF2B5EF4-FFF2-40B4-BE49-F238E27FC236}">
                <a16:creationId xmlns:a16="http://schemas.microsoft.com/office/drawing/2014/main" id="{568AAB7C-CC57-69B7-FB3F-B40BCA434A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106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mparison">
  <p:cSld name="3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099200" y="4219500"/>
            <a:ext cx="32772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Thiết kế sơ đồ màn hình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1C4C785B-D3F7-3E12-F078-9680151E8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44" y="1448575"/>
            <a:ext cx="6424911" cy="44802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724049" y="2758150"/>
            <a:ext cx="7799700" cy="2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B5E67F09-F3AA-5EC5-3ACE-376BC2A8C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>
            <a:extLst>
              <a:ext uri="{FF2B5EF4-FFF2-40B4-BE49-F238E27FC236}">
                <a16:creationId xmlns:a16="http://schemas.microsoft.com/office/drawing/2014/main" id="{23BD00F2-1520-A437-1144-C3DD8E83E1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6" name="Google Shape;126;p22">
            <a:extLst>
              <a:ext uri="{FF2B5EF4-FFF2-40B4-BE49-F238E27FC236}">
                <a16:creationId xmlns:a16="http://schemas.microsoft.com/office/drawing/2014/main" id="{02C101AA-78E2-53DC-ACC6-5153A0B58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22">
            <a:extLst>
              <a:ext uri="{FF2B5EF4-FFF2-40B4-BE49-F238E27FC236}">
                <a16:creationId xmlns:a16="http://schemas.microsoft.com/office/drawing/2014/main" id="{3DA486E1-8107-A37F-60E2-32DC34E81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857783"/>
              </p:ext>
            </p:extLst>
          </p:nvPr>
        </p:nvGraphicFramePr>
        <p:xfrm>
          <a:off x="1" y="768885"/>
          <a:ext cx="9143999" cy="5037751"/>
        </p:xfrm>
        <a:graphic>
          <a:graphicData uri="http://schemas.openxmlformats.org/drawingml/2006/table">
            <a:tbl>
              <a:tblPr>
                <a:noFill/>
                <a:tableStyleId>{158F7240-A101-44DA-AE26-C25E37718963}</a:tableStyleId>
              </a:tblPr>
              <a:tblGrid>
                <a:gridCol w="1999487">
                  <a:extLst>
                    <a:ext uri="{9D8B030D-6E8A-4147-A177-3AD203B41FA5}">
                      <a16:colId xmlns:a16="http://schemas.microsoft.com/office/drawing/2014/main" val="2764608351"/>
                    </a:ext>
                  </a:extLst>
                </a:gridCol>
                <a:gridCol w="326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9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Chức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năng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Client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gửi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Server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trả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lời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156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Đăng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ký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REG &lt;email&gt; &lt;username&gt; &lt;password&gt;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&lt;Registration successful&gt;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❌500 &lt;Registration failed: Email or username already exists&gt;</a:t>
                      </a:r>
                    </a:p>
                    <a:p>
                      <a:pPr lvl="1" algn="l"/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Đăng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nhập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 &lt;email&gt; &lt;password&gt;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✅200 &lt;token&gt; &lt;username&gt;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❌401 &lt;Unauthorized: Invalid email or password&gt;</a:t>
                      </a:r>
                    </a:p>
                    <a:p>
                      <a:pPr marL="0" marR="0" lvl="1" algn="l"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Đăng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xuất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OUT &lt;token&gt;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✅200 &lt;Logout successful&gt;</a:t>
                      </a:r>
                    </a:p>
                    <a:p>
                      <a:pPr marL="0" marR="0" lvl="1" algn="l"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217074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Xem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danh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sách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dự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án</a:t>
                      </a:r>
                      <a:endParaRPr lang="en-US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1" algn="ctr">
                        <a:lnSpc>
                          <a:spcPct val="150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PRJ &lt;token&gt;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l">
                        <a:lnSpc>
                          <a:spcPct val="10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✅200 &lt;projectID1 projectName1&gt; &lt;projectID2 projectName2&gt; ...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❌401 &lt;Unauthorized: Invalid token&gt;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092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25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7286EF1-E096-E9C1-11D2-4087B0EE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>
            <a:extLst>
              <a:ext uri="{FF2B5EF4-FFF2-40B4-BE49-F238E27FC236}">
                <a16:creationId xmlns:a16="http://schemas.microsoft.com/office/drawing/2014/main" id="{B258466E-25C6-D7FF-8E27-F0CF233D29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6" name="Google Shape;126;p22">
            <a:extLst>
              <a:ext uri="{FF2B5EF4-FFF2-40B4-BE49-F238E27FC236}">
                <a16:creationId xmlns:a16="http://schemas.microsoft.com/office/drawing/2014/main" id="{1FD8A63E-07E0-20EB-05AE-681239C2FA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22">
            <a:extLst>
              <a:ext uri="{FF2B5EF4-FFF2-40B4-BE49-F238E27FC236}">
                <a16:creationId xmlns:a16="http://schemas.microsoft.com/office/drawing/2014/main" id="{51D117BA-A25D-899B-67AA-17909CDD5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342571"/>
              </p:ext>
            </p:extLst>
          </p:nvPr>
        </p:nvGraphicFramePr>
        <p:xfrm>
          <a:off x="1" y="768885"/>
          <a:ext cx="9143999" cy="5770496"/>
        </p:xfrm>
        <a:graphic>
          <a:graphicData uri="http://schemas.openxmlformats.org/drawingml/2006/table">
            <a:tbl>
              <a:tblPr>
                <a:noFill/>
                <a:tableStyleId>{158F7240-A101-44DA-AE26-C25E37718963}</a:tableStyleId>
              </a:tblPr>
              <a:tblGrid>
                <a:gridCol w="1999487">
                  <a:extLst>
                    <a:ext uri="{9D8B030D-6E8A-4147-A177-3AD203B41FA5}">
                      <a16:colId xmlns:a16="http://schemas.microsoft.com/office/drawing/2014/main" val="2764608351"/>
                    </a:ext>
                  </a:extLst>
                </a:gridCol>
                <a:gridCol w="326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9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Chức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năng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Client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gửi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Server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trả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lời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156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Xem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chi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tiết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dự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án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PRD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&lt;token&gt;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projectName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createdBy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&lt;description&gt;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❌401 &lt;Unauthorized: Invalid token&gt;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❌403 &lt;Not authorized or project not found&gt;</a:t>
                      </a:r>
                    </a:p>
                    <a:p>
                      <a:pPr lvl="1" algn="l"/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Tạo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dự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án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mới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projectName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&lt;description&gt; &lt;token&gt;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❌401 &lt;Unauthorized: Invalid token&gt;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Mời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thành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viên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INV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&lt;email&gt; &lt;token&gt;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&lt;Invitation successful&gt;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❌403 &lt;User already in project&gt;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217074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Xem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danh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sách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thành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viên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trong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dự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án</a:t>
                      </a:r>
                      <a:endParaRPr lang="en-US" sz="16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1" algn="ctr">
                        <a:lnSpc>
                          <a:spcPct val="150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MEM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&lt;token&gt;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&lt;email_1&gt; &lt;name_1&gt; &lt;email_2&gt; &lt;name_2&gt; ...</a:t>
                      </a:r>
                    </a:p>
                    <a:p>
                      <a:pPr marL="0" marR="0" lvl="1" algn="l">
                        <a:lnSpc>
                          <a:spcPct val="100000"/>
                        </a:lnSpc>
                      </a:pPr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092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0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0D8BE10-1D67-271C-8255-715348638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>
            <a:extLst>
              <a:ext uri="{FF2B5EF4-FFF2-40B4-BE49-F238E27FC236}">
                <a16:creationId xmlns:a16="http://schemas.microsoft.com/office/drawing/2014/main" id="{AACEC08E-26FB-2B8B-60EB-59A39E47B9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6" name="Google Shape;126;p22">
            <a:extLst>
              <a:ext uri="{FF2B5EF4-FFF2-40B4-BE49-F238E27FC236}">
                <a16:creationId xmlns:a16="http://schemas.microsoft.com/office/drawing/2014/main" id="{351F4EE6-FA79-DB7B-96E6-200AB662D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22">
            <a:extLst>
              <a:ext uri="{FF2B5EF4-FFF2-40B4-BE49-F238E27FC236}">
                <a16:creationId xmlns:a16="http://schemas.microsoft.com/office/drawing/2014/main" id="{C979C120-AE41-02CC-B1EA-2382C1534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148428"/>
              </p:ext>
            </p:extLst>
          </p:nvPr>
        </p:nvGraphicFramePr>
        <p:xfrm>
          <a:off x="1" y="768885"/>
          <a:ext cx="9143999" cy="4973547"/>
        </p:xfrm>
        <a:graphic>
          <a:graphicData uri="http://schemas.openxmlformats.org/drawingml/2006/table">
            <a:tbl>
              <a:tblPr>
                <a:noFill/>
                <a:tableStyleId>{158F7240-A101-44DA-AE26-C25E37718963}</a:tableStyleId>
              </a:tblPr>
              <a:tblGrid>
                <a:gridCol w="1999487">
                  <a:extLst>
                    <a:ext uri="{9D8B030D-6E8A-4147-A177-3AD203B41FA5}">
                      <a16:colId xmlns:a16="http://schemas.microsoft.com/office/drawing/2014/main" val="2764608351"/>
                    </a:ext>
                  </a:extLst>
                </a:gridCol>
                <a:gridCol w="326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9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Chức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năng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gửi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trả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lời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156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Xem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danh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sách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công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việc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trong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dự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án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VTL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&lt;token&gt;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&lt;taskID_1&gt; &lt;taskName_1&gt; &lt;taskStatus_1&gt; &lt;startDate_1&gt; &lt;endDate_1&gt; &lt;memberName_1&gt; ...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Tạo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công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việc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mới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TSK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taskName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&lt;description&gt;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member_email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startDate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endDate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&lt;token&gt;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Xem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chi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tiết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công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việc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VOT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&lt;token&gt;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taskName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&lt;status&gt;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startDate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endDate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memberEmail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&lt;file1|file2|...&gt; &lt;description&gt;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217074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Xem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comments (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nhận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xét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VCM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&lt;offset&gt; &lt;token&gt;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&lt;commentID_1&gt; &lt;username_1&gt; &lt;content_1&gt; &lt;time_1&gt; ... &lt;commentID_5&gt; &lt;username_5&gt; &lt;content_5&gt; &lt;time_5&gt;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092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0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8F4BB09A-0068-142B-FF6D-B931C3419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>
            <a:extLst>
              <a:ext uri="{FF2B5EF4-FFF2-40B4-BE49-F238E27FC236}">
                <a16:creationId xmlns:a16="http://schemas.microsoft.com/office/drawing/2014/main" id="{49093B17-1D6A-A68F-8A55-57A65DE37A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26" name="Google Shape;126;p22">
            <a:extLst>
              <a:ext uri="{FF2B5EF4-FFF2-40B4-BE49-F238E27FC236}">
                <a16:creationId xmlns:a16="http://schemas.microsoft.com/office/drawing/2014/main" id="{1AC9F461-4670-71C4-91FF-E8ABFA536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22">
            <a:extLst>
              <a:ext uri="{FF2B5EF4-FFF2-40B4-BE49-F238E27FC236}">
                <a16:creationId xmlns:a16="http://schemas.microsoft.com/office/drawing/2014/main" id="{D0835CB9-AC7A-1B06-389D-CD1393DDE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605657"/>
              </p:ext>
            </p:extLst>
          </p:nvPr>
        </p:nvGraphicFramePr>
        <p:xfrm>
          <a:off x="1" y="768885"/>
          <a:ext cx="9143999" cy="5506267"/>
        </p:xfrm>
        <a:graphic>
          <a:graphicData uri="http://schemas.openxmlformats.org/drawingml/2006/table">
            <a:tbl>
              <a:tblPr>
                <a:noFill/>
                <a:tableStyleId>{158F7240-A101-44DA-AE26-C25E37718963}</a:tableStyleId>
              </a:tblPr>
              <a:tblGrid>
                <a:gridCol w="1999487">
                  <a:extLst>
                    <a:ext uri="{9D8B030D-6E8A-4147-A177-3AD203B41FA5}">
                      <a16:colId xmlns:a16="http://schemas.microsoft.com/office/drawing/2014/main" val="2764608351"/>
                    </a:ext>
                  </a:extLst>
                </a:gridCol>
                <a:gridCol w="326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9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Chức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năng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Client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gửi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Server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trả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lời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15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Tạo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comment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CMT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&lt;content&gt; &lt;token&gt;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&lt;Comment added successfully&gt;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Cập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nhật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trạng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thái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công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việc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STT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&lt;status&gt; &lt;token&gt;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&lt;Task status updated successfully&gt;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❌403 &lt;You don't have permission to update this task status&gt;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Đính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kèm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file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công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việc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ATH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fileName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&lt;token&gt;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fileSize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&lt;Attachment added successfully&gt;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❌403 &lt;You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dont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have permission to attach file to this task&gt;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1" algn="l"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217074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Tải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file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DOW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fileName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&lt;token&gt;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&lt;File downloaded successfully&gt;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❌404 &lt;File not found&gt;</a:t>
                      </a:r>
                    </a:p>
                    <a:p>
                      <a:pPr marL="0" marR="0" lvl="1" algn="l">
                        <a:lnSpc>
                          <a:spcPct val="100000"/>
                        </a:lnSpc>
                      </a:pPr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092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96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2D2694E-EAF8-4663-3DCD-87D01735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>
            <a:extLst>
              <a:ext uri="{FF2B5EF4-FFF2-40B4-BE49-F238E27FC236}">
                <a16:creationId xmlns:a16="http://schemas.microsoft.com/office/drawing/2014/main" id="{3302640A-6DEF-0ABC-CB3E-56A9148B69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26" name="Google Shape;126;p22">
            <a:extLst>
              <a:ext uri="{FF2B5EF4-FFF2-40B4-BE49-F238E27FC236}">
                <a16:creationId xmlns:a16="http://schemas.microsoft.com/office/drawing/2014/main" id="{F2DF7215-F946-395D-C75C-A39C412EC6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22">
            <a:extLst>
              <a:ext uri="{FF2B5EF4-FFF2-40B4-BE49-F238E27FC236}">
                <a16:creationId xmlns:a16="http://schemas.microsoft.com/office/drawing/2014/main" id="{6626D590-5837-2C89-A609-475D97B20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141883"/>
              </p:ext>
            </p:extLst>
          </p:nvPr>
        </p:nvGraphicFramePr>
        <p:xfrm>
          <a:off x="1" y="768885"/>
          <a:ext cx="9143999" cy="4973547"/>
        </p:xfrm>
        <a:graphic>
          <a:graphicData uri="http://schemas.openxmlformats.org/drawingml/2006/table">
            <a:tbl>
              <a:tblPr>
                <a:noFill/>
                <a:tableStyleId>{158F7240-A101-44DA-AE26-C25E37718963}</a:tableStyleId>
              </a:tblPr>
              <a:tblGrid>
                <a:gridCol w="1999487">
                  <a:extLst>
                    <a:ext uri="{9D8B030D-6E8A-4147-A177-3AD203B41FA5}">
                      <a16:colId xmlns:a16="http://schemas.microsoft.com/office/drawing/2014/main" val="2764608351"/>
                    </a:ext>
                  </a:extLst>
                </a:gridCol>
                <a:gridCol w="326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9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Chức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năng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gửi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trả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lời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15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phòng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chat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JCH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&lt;token&gt;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&lt;Joined chat room successfully&gt;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❌403 &lt;Forbidden: Access to project denied&gt;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Lấy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lịch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sử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tin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nhắn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VCH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&lt;token&gt; &lt;limit&gt; &lt;offset&gt;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200&lt;messageLength_1&gt;msgID_1|userName_1|time_1|content_1...&lt;messageLength_10&gt;msgID_10|userName_10|time_10|content_10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Gửi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tin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nhắn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MSG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&lt;token&gt; &lt;content&gt;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&lt;Message sent successfully&gt;</a:t>
                      </a:r>
                    </a:p>
                    <a:p>
                      <a:pPr marL="0" marR="0" lvl="1" algn="l">
                        <a:lnSpc>
                          <a:spcPct val="100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217074"/>
                  </a:ext>
                </a:extLst>
              </a:tr>
              <a:tr h="1174160"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Rời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phòng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chat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50000"/>
                        </a:lnSpc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LCH &lt;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projectID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&gt; &lt;token&gt;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✅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200 &lt;Left chat room successfully&gt;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092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8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94EE9DB0-BC77-F76A-C8E7-C8EB57107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>
            <a:extLst>
              <a:ext uri="{FF2B5EF4-FFF2-40B4-BE49-F238E27FC236}">
                <a16:creationId xmlns:a16="http://schemas.microsoft.com/office/drawing/2014/main" id="{867A1CB6-3D90-F4CB-B6C6-C50E7E1E5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4049" y="2758150"/>
            <a:ext cx="7799700" cy="2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công nghệ sử dụng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833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234950" y="963175"/>
            <a:ext cx="4659000" cy="51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4377A-B7E6-4DC9-0DAD-12320943F410}"/>
              </a:ext>
            </a:extLst>
          </p:cNvPr>
          <p:cNvSpPr txBox="1"/>
          <p:nvPr/>
        </p:nvSpPr>
        <p:spPr>
          <a:xfrm>
            <a:off x="606489" y="1278294"/>
            <a:ext cx="7697755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</a:pPr>
            <a:r>
              <a:rPr lang="vi-V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Ứng dụng được xây dựng trên mô hình Client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(HTML, CSS, JavaScript)</a:t>
            </a:r>
            <a:r>
              <a:rPr lang="vi-V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– Proxy Server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(NodeJS)</a:t>
            </a:r>
            <a:r>
              <a:rPr lang="vi-V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– Server C,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database Postgres </a:t>
            </a:r>
            <a:r>
              <a:rPr lang="vi-VN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với giao tiếp giữa các thành phần thông qua giao thức TCP socket để đảm bảo kết nối ổn định, bảo mật và hiệu quả.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marR="0">
              <a:lnSpc>
                <a:spcPct val="115000"/>
              </a:lnSpc>
            </a:pPr>
            <a:endParaRPr lang="en-US" sz="1800" dirty="0">
              <a:effectLst/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0093D-5521-67FE-F599-E740647BB4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12349"/>
            <a:ext cx="5943600" cy="37738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B01B057C-904D-C0F5-527E-587346B49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>
            <a:extLst>
              <a:ext uri="{FF2B5EF4-FFF2-40B4-BE49-F238E27FC236}">
                <a16:creationId xmlns:a16="http://schemas.microsoft.com/office/drawing/2014/main" id="{01A85576-9616-AE18-27C5-12CD3B7B3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4049" y="2758150"/>
            <a:ext cx="7799700" cy="2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412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13012" y="2000386"/>
            <a:ext cx="73425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5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5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r>
              <a:rPr lang="en-US" sz="5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5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5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87150" y="3682525"/>
            <a:ext cx="7342500" cy="20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online</a:t>
            </a:r>
            <a:endParaRPr sz="25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25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PGS.TS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Trương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Diệu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Linh</a:t>
            </a:r>
            <a:endParaRPr sz="11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25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  <a:r>
              <a:rPr lang="en-US" sz="25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25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13</a:t>
            </a:r>
            <a:endParaRPr sz="250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28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28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009500" y="3058350"/>
            <a:ext cx="71250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IT4062 – </a:t>
            </a:r>
            <a:r>
              <a:rPr lang="en-US" sz="32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Danh sách thành viên</a:t>
            </a:r>
            <a:endParaRPr/>
          </a:p>
        </p:txBody>
      </p:sp>
      <p:graphicFrame>
        <p:nvGraphicFramePr>
          <p:cNvPr id="95" name="Google Shape;95;p17"/>
          <p:cNvGraphicFramePr/>
          <p:nvPr>
            <p:extLst>
              <p:ext uri="{D42A27DB-BD31-4B8C-83A1-F6EECF244321}">
                <p14:modId xmlns:p14="http://schemas.microsoft.com/office/powerpoint/2010/main" val="3876926371"/>
              </p:ext>
            </p:extLst>
          </p:nvPr>
        </p:nvGraphicFramePr>
        <p:xfrm>
          <a:off x="952500" y="1453800"/>
          <a:ext cx="7255850" cy="2448978"/>
        </p:xfrm>
        <a:graphic>
          <a:graphicData uri="http://schemas.openxmlformats.org/drawingml/2006/table">
            <a:tbl>
              <a:tblPr>
                <a:noFill/>
                <a:tableStyleId>{158F7240-A101-44DA-AE26-C25E37718963}</a:tableStyleId>
              </a:tblPr>
              <a:tblGrid>
                <a:gridCol w="362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Họ</a:t>
                      </a:r>
                      <a:r>
                        <a:rPr lang="en-US" sz="17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và</a:t>
                      </a:r>
                      <a:r>
                        <a:rPr lang="en-US" sz="17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tên</a:t>
                      </a:r>
                      <a:endParaRPr sz="1700" b="1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Mã số sinh viên</a:t>
                      </a:r>
                      <a:endParaRPr sz="17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Nguyễn Hoàng Ninh Thuận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20215141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Phạm</a:t>
                      </a:r>
                      <a:r>
                        <a:rPr lang="en-US" sz="1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7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Hữu</a:t>
                      </a:r>
                      <a:r>
                        <a:rPr lang="en-US" sz="1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7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Phúc</a:t>
                      </a:r>
                      <a:endParaRPr sz="17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20215119</a:t>
                      </a:r>
                      <a:endParaRPr sz="17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200" cy="5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tin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72149" y="2758150"/>
            <a:ext cx="7799700" cy="2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hỗ trợ tạo tài khoản, đăng nhập, quản lý người dùng, dự án và công việc.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có thể theo dõi tiến độ qua biểu đồ Gantt, trao đổi thông tin bằng nhận xét, đính kèm file, chat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client-server,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chức năng cần có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22"/>
          <p:cNvGraphicFramePr/>
          <p:nvPr>
            <p:extLst>
              <p:ext uri="{D42A27DB-BD31-4B8C-83A1-F6EECF244321}">
                <p14:modId xmlns:p14="http://schemas.microsoft.com/office/powerpoint/2010/main" val="3094425291"/>
              </p:ext>
            </p:extLst>
          </p:nvPr>
        </p:nvGraphicFramePr>
        <p:xfrm>
          <a:off x="952499" y="1160207"/>
          <a:ext cx="7542571" cy="5192844"/>
        </p:xfrm>
        <a:graphic>
          <a:graphicData uri="http://schemas.openxmlformats.org/drawingml/2006/table">
            <a:tbl>
              <a:tblPr>
                <a:noFill/>
                <a:tableStyleId>{158F7240-A101-44DA-AE26-C25E37718963}</a:tableStyleId>
              </a:tblPr>
              <a:tblGrid>
                <a:gridCol w="304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3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71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Tác nhân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Các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chức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năng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chính</a:t>
                      </a:r>
                      <a:endParaRPr sz="2000" b="1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2">
                        <a:lnSpc>
                          <a:spcPct val="150000"/>
                        </a:lnSpc>
                      </a:pP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Đăng ký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1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nhập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</a:pP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Đăng nhập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mới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gán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mình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Đính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kèm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mình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tệp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đính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kèm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xét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án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Gantt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án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Chat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realtime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án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xuất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63AD8CD3-7904-728B-F9C2-027DB288B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89B8BAE7-8316-D21A-AC2F-07CFFAF0E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2149" y="2758150"/>
            <a:ext cx="7799700" cy="2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084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Biểu đồ Usecase tổng quan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 descr="A diagram of a person's structure&#10;&#10;Description automatically generated">
            <a:extLst>
              <a:ext uri="{FF2B5EF4-FFF2-40B4-BE49-F238E27FC236}">
                <a16:creationId xmlns:a16="http://schemas.microsoft.com/office/drawing/2014/main" id="{7AC4C1A2-1742-4AA8-2A47-7944C0C36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87" y="1199290"/>
            <a:ext cx="6088626" cy="5011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1093</Words>
  <Application>Microsoft Office PowerPoint</Application>
  <PresentationFormat>On-screen Show (4:3)</PresentationFormat>
  <Paragraphs>164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Lato</vt:lpstr>
      <vt:lpstr>Arial</vt:lpstr>
      <vt:lpstr>Calibri</vt:lpstr>
      <vt:lpstr>Office Theme</vt:lpstr>
      <vt:lpstr>PowerPoint Presentation</vt:lpstr>
      <vt:lpstr>PowerPoint Presentation</vt:lpstr>
      <vt:lpstr>Danh sách thành viên</vt:lpstr>
      <vt:lpstr>Nội dung</vt:lpstr>
      <vt:lpstr>Yêu cầu bài toán</vt:lpstr>
      <vt:lpstr>Yêu cầu bài toán</vt:lpstr>
      <vt:lpstr>Các chức năng cần có</vt:lpstr>
      <vt:lpstr>Thiết kế hệ thống</vt:lpstr>
      <vt:lpstr>Biểu đồ Usecase tổng quan</vt:lpstr>
      <vt:lpstr>Thiết kế sơ đồ màn hình</vt:lpstr>
      <vt:lpstr>Thiết kế bản tin</vt:lpstr>
      <vt:lpstr>Thiết kế bản tin</vt:lpstr>
      <vt:lpstr>Thiết kế bản tin</vt:lpstr>
      <vt:lpstr>Thiết kế bản tin</vt:lpstr>
      <vt:lpstr>Thiết kế bản tin</vt:lpstr>
      <vt:lpstr>Thiết kế bản tin</vt:lpstr>
      <vt:lpstr>Các công nghệ sử dụng</vt:lpstr>
      <vt:lpstr>Công nghệ sử dụng</vt:lpstr>
      <vt:lpstr>Demo sản phẩm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phucpham</dc:creator>
  <cp:lastModifiedBy>Pham Huu Phuc 20215119</cp:lastModifiedBy>
  <cp:revision>3</cp:revision>
  <dcterms:modified xsi:type="dcterms:W3CDTF">2024-12-24T02:31:40Z</dcterms:modified>
</cp:coreProperties>
</file>