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78727" autoAdjust="0"/>
  </p:normalViewPr>
  <p:slideViewPr>
    <p:cSldViewPr snapToGrid="0" snapToObjects="1">
      <p:cViewPr varScale="1">
        <p:scale>
          <a:sx n="58" d="100"/>
          <a:sy n="58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B95F-37C7-FC4D-842B-A13DC0A788C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8B7DC-BFD0-8B44-AA51-3514AEDF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B7DC-BFD0-8B44-AA51-3514AEDF88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CSP:</a:t>
            </a:r>
            <a:r>
              <a:rPr lang="en-US" baseline="0" dirty="0" smtClean="0"/>
              <a:t> cloud service provider</a:t>
            </a:r>
          </a:p>
          <a:p>
            <a:r>
              <a:rPr lang="en-US" baseline="0" dirty="0" smtClean="0"/>
              <a:t>CSC: cloud service consumer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B7DC-BFD0-8B44-AA51-3514AEDF88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9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B7DC-BFD0-8B44-AA51-3514AEDF8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6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B7DC-BFD0-8B44-AA51-3514AEDF88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B7DC-BFD0-8B44-AA51-3514AEDF88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4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B7DC-BFD0-8B44-AA51-3514AEDF88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B7DC-BFD0-8B44-AA51-3514AEDF88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6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37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0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5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Courier New" panose="02070309020205020404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821571" cy="413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59" y="6278534"/>
            <a:ext cx="236654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54793C-60C4-A247-9FFD-B173AAA3606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8534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6205" y="627853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7F2886-8A09-6641-BF59-C7FE9DA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1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pine.com/blog/cloud-computing-risks-and-challenges/" TargetMode="External"/><Relationship Id="rId2" Type="http://schemas.openxmlformats.org/officeDocument/2006/relationships/hyperlink" Target="http://www.cse.wustl.edu/~jain/cse570-15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threats and vulnerabilities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Data-in-transit</a:t>
            </a:r>
          </a:p>
          <a:p>
            <a:pPr lvl="1"/>
            <a:r>
              <a:rPr lang="en-US" dirty="0"/>
              <a:t>This is when data is in the process of being transmitted either to the cloud infrastructure or to </a:t>
            </a:r>
            <a:r>
              <a:rPr lang="en-US" dirty="0" smtClean="0"/>
              <a:t>the computing </a:t>
            </a:r>
            <a:r>
              <a:rPr lang="en-US" dirty="0"/>
              <a:t>device used by the </a:t>
            </a:r>
            <a:r>
              <a:rPr lang="en-US" dirty="0" smtClean="0"/>
              <a:t>CSC. </a:t>
            </a:r>
            <a:r>
              <a:rPr lang="en-US" dirty="0"/>
              <a:t>Encryption is generally used </a:t>
            </a:r>
            <a:r>
              <a:rPr lang="en-US" dirty="0" smtClean="0"/>
              <a:t>here</a:t>
            </a:r>
          </a:p>
          <a:p>
            <a:r>
              <a:rPr lang="en-US" dirty="0" smtClean="0"/>
              <a:t>Data-at-rest</a:t>
            </a:r>
          </a:p>
          <a:p>
            <a:pPr lvl="1"/>
            <a:r>
              <a:rPr lang="en-US" dirty="0"/>
              <a:t>This is when data has been stored in the cloud </a:t>
            </a:r>
            <a:r>
              <a:rPr lang="en-US" dirty="0" smtClean="0"/>
              <a:t>infrastructure. </a:t>
            </a:r>
            <a:r>
              <a:rPr lang="en-US" dirty="0"/>
              <a:t>The main issue with this stage for </a:t>
            </a:r>
            <a:r>
              <a:rPr lang="en-US" dirty="0" smtClean="0"/>
              <a:t>the CSC </a:t>
            </a:r>
            <a:r>
              <a:rPr lang="en-US" dirty="0"/>
              <a:t>is their loss of control over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Data-in-use</a:t>
            </a:r>
          </a:p>
          <a:p>
            <a:pPr lvl="1"/>
            <a:r>
              <a:rPr lang="en-US" dirty="0"/>
              <a:t>This is when data is being processed into information. Here, the issues might lie with the corruption </a:t>
            </a:r>
            <a:r>
              <a:rPr lang="en-US" dirty="0" smtClean="0"/>
              <a:t>of data </a:t>
            </a:r>
            <a:r>
              <a:rPr lang="en-US" dirty="0"/>
              <a:t>while it is being processed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ensure Data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in the </a:t>
            </a:r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Authentication for </a:t>
            </a:r>
            <a:r>
              <a:rPr lang="en-US" dirty="0"/>
              <a:t>the CPC can be done either by the CSP or outsourced to third party </a:t>
            </a:r>
            <a:r>
              <a:rPr lang="en-US" dirty="0" smtClean="0"/>
              <a:t>specialists examples</a:t>
            </a:r>
          </a:p>
          <a:p>
            <a:r>
              <a:rPr lang="en-US" dirty="0"/>
              <a:t>Encryption techniques in the </a:t>
            </a:r>
            <a:r>
              <a:rPr lang="en-US" dirty="0" smtClean="0"/>
              <a:t>cloud</a:t>
            </a:r>
          </a:p>
          <a:p>
            <a:pPr lvl="1"/>
            <a:r>
              <a:rPr lang="en-US" dirty="0"/>
              <a:t>Caesar </a:t>
            </a:r>
            <a:r>
              <a:rPr lang="en-US" dirty="0" smtClean="0"/>
              <a:t>Cipher</a:t>
            </a:r>
          </a:p>
          <a:p>
            <a:pPr lvl="1"/>
            <a:r>
              <a:rPr lang="en-US" dirty="0" smtClean="0"/>
              <a:t>S-DES</a:t>
            </a:r>
          </a:p>
          <a:p>
            <a:pPr lvl="1"/>
            <a:r>
              <a:rPr lang="en-US" dirty="0" smtClean="0"/>
              <a:t>RSA</a:t>
            </a:r>
          </a:p>
          <a:p>
            <a:pPr lvl="1"/>
            <a:r>
              <a:rPr lang="en-US" dirty="0"/>
              <a:t>Secure Socket </a:t>
            </a:r>
            <a:r>
              <a:rPr lang="en-US" dirty="0" smtClean="0"/>
              <a:t>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Caesar Cipher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classical substitution cipher. A simple example of such a cipher replaces the letter </a:t>
            </a:r>
            <a:r>
              <a:rPr lang="en-US" dirty="0" smtClean="0"/>
              <a:t>of alphabet </a:t>
            </a:r>
            <a:r>
              <a:rPr lang="en-US" dirty="0"/>
              <a:t>with a letter that is 3 paces ahead of it, for example "ZULU" will be converted into "CXOX</a:t>
            </a:r>
            <a:r>
              <a:rPr lang="en-US" dirty="0" smtClean="0"/>
              <a:t>".</a:t>
            </a:r>
          </a:p>
          <a:p>
            <a:r>
              <a:rPr lang="en-US" dirty="0" smtClean="0"/>
              <a:t>There are </a:t>
            </a:r>
            <a:r>
              <a:rPr lang="en-US" dirty="0"/>
              <a:t>only 25 possible key options and as such this cipher can easily be brute forced</a:t>
            </a:r>
          </a:p>
        </p:txBody>
      </p:sp>
    </p:spTree>
    <p:extLst>
      <p:ext uri="{BB962C8B-B14F-4D97-AF65-F5344CB8AC3E}">
        <p14:creationId xmlns:p14="http://schemas.microsoft.com/office/powerpoint/2010/main" val="10471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S-DES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Data Encryption Standard has a process of key generation where instead of using a </a:t>
            </a:r>
            <a:r>
              <a:rPr lang="en-US"/>
              <a:t>key </a:t>
            </a:r>
            <a:r>
              <a:rPr lang="en-US" smtClean="0"/>
              <a:t>as is </a:t>
            </a:r>
            <a:r>
              <a:rPr lang="en-US" dirty="0"/>
              <a:t>for encryption and decryption, the key generation process of S-DES generates 2 sub keys after </a:t>
            </a:r>
            <a:r>
              <a:rPr lang="en-US" dirty="0" smtClean="0"/>
              <a:t>processing the </a:t>
            </a:r>
            <a:r>
              <a:rPr lang="en-US" dirty="0"/>
              <a:t>initial 10 bit </a:t>
            </a:r>
            <a:r>
              <a:rPr lang="en-US" dirty="0" smtClean="0"/>
              <a:t>input</a:t>
            </a:r>
          </a:p>
          <a:p>
            <a:r>
              <a:rPr lang="en-US" dirty="0"/>
              <a:t>It is not quite as widely used anymore </a:t>
            </a:r>
            <a:r>
              <a:rPr lang="en-US" dirty="0" smtClean="0"/>
              <a:t>since computing </a:t>
            </a:r>
            <a:r>
              <a:rPr lang="en-US" dirty="0"/>
              <a:t>power has caught up with breaking it.</a:t>
            </a:r>
          </a:p>
        </p:txBody>
      </p:sp>
    </p:spTree>
    <p:extLst>
      <p:ext uri="{BB962C8B-B14F-4D97-AF65-F5344CB8AC3E}">
        <p14:creationId xmlns:p14="http://schemas.microsoft.com/office/powerpoint/2010/main" val="5607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(</a:t>
            </a:r>
            <a:r>
              <a:rPr lang="en-US" dirty="0"/>
              <a:t>Ron 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 err="1"/>
              <a:t>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hamir, </a:t>
            </a:r>
            <a:r>
              <a:rPr lang="en-US" dirty="0"/>
              <a:t>Leonard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dleman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cryptographic algorithm whose encryption key is public and differs from the decryption key </a:t>
            </a:r>
            <a:r>
              <a:rPr lang="en-US" dirty="0" smtClean="0"/>
              <a:t>which is </a:t>
            </a:r>
            <a:r>
              <a:rPr lang="en-US" dirty="0"/>
              <a:t>kept </a:t>
            </a:r>
            <a:r>
              <a:rPr lang="en-US" dirty="0" smtClean="0"/>
              <a:t>secret</a:t>
            </a:r>
          </a:p>
          <a:p>
            <a:r>
              <a:rPr lang="en-US" dirty="0" smtClean="0"/>
              <a:t>It </a:t>
            </a:r>
            <a:r>
              <a:rPr lang="en-US" dirty="0"/>
              <a:t>is one of </a:t>
            </a:r>
            <a:r>
              <a:rPr lang="en-US" dirty="0" smtClean="0"/>
              <a:t>the more </a:t>
            </a:r>
            <a:r>
              <a:rPr lang="en-US" dirty="0"/>
              <a:t>commonly used encryption algorithms nowadays</a:t>
            </a:r>
          </a:p>
        </p:txBody>
      </p:sp>
    </p:spTree>
    <p:extLst>
      <p:ext uri="{BB962C8B-B14F-4D97-AF65-F5344CB8AC3E}">
        <p14:creationId xmlns:p14="http://schemas.microsoft.com/office/powerpoint/2010/main" val="8490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Socket Layer (SSL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128 bit </a:t>
            </a:r>
            <a:r>
              <a:rPr lang="en-US" dirty="0" smtClean="0"/>
              <a:t>encryption</a:t>
            </a:r>
          </a:p>
          <a:p>
            <a:r>
              <a:rPr lang="en-US" dirty="0"/>
              <a:t>it is a commonly-used protocol for managing the security </a:t>
            </a:r>
            <a:r>
              <a:rPr lang="en-US" dirty="0" smtClean="0"/>
              <a:t>of a </a:t>
            </a:r>
            <a:r>
              <a:rPr lang="en-US" dirty="0"/>
              <a:t>message transmission on the Internet and it uses public and private key encryption system</a:t>
            </a:r>
          </a:p>
        </p:txBody>
      </p:sp>
    </p:spTree>
    <p:extLst>
      <p:ext uri="{BB962C8B-B14F-4D97-AF65-F5344CB8AC3E}">
        <p14:creationId xmlns:p14="http://schemas.microsoft.com/office/powerpoint/2010/main" val="6767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www.cse.wustl.edu/~</a:t>
            </a:r>
            <a:r>
              <a:rPr lang="en-US" dirty="0" smtClean="0">
                <a:hlinkClick r:id="rId2"/>
              </a:rPr>
              <a:t>jain/cse570-15/index.html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https://www.datapine.com/blog/cloud-computing-risks-and-challenges/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4420"/>
            <a:ext cx="10821571" cy="1002709"/>
          </a:xfrm>
        </p:spPr>
        <p:txBody>
          <a:bodyPr/>
          <a:lstStyle/>
          <a:p>
            <a:r>
              <a:rPr lang="en-US" dirty="0"/>
              <a:t>Basic Security Risk </a:t>
            </a:r>
            <a:r>
              <a:rPr lang="en-US" dirty="0" smtClean="0"/>
              <a:t>Considerations(by CSP And CSC)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1502429"/>
            <a:ext cx="6881631" cy="473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Security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CSP goes out of </a:t>
            </a:r>
            <a:r>
              <a:rPr lang="en-US" dirty="0" smtClean="0"/>
              <a:t>business or gets acquired by another entity</a:t>
            </a:r>
          </a:p>
          <a:p>
            <a:r>
              <a:rPr lang="en-US" dirty="0" smtClean="0"/>
              <a:t>There </a:t>
            </a:r>
            <a:r>
              <a:rPr lang="en-US" dirty="0"/>
              <a:t>could be the threat of malicious insiders in the organization who could </a:t>
            </a:r>
            <a:r>
              <a:rPr lang="en-US" dirty="0" smtClean="0"/>
              <a:t>do harm </a:t>
            </a:r>
            <a:r>
              <a:rPr lang="en-US" dirty="0"/>
              <a:t>using the data provided by their CSCs</a:t>
            </a:r>
          </a:p>
        </p:txBody>
      </p:sp>
    </p:spTree>
    <p:extLst>
      <p:ext uri="{BB962C8B-B14F-4D97-AF65-F5344CB8AC3E}">
        <p14:creationId xmlns:p14="http://schemas.microsoft.com/office/powerpoint/2010/main" val="20944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 </a:t>
            </a: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location of the cloud data center must be secured by the CSP in order to prevent </a:t>
            </a:r>
            <a:r>
              <a:rPr lang="en-US" dirty="0" smtClean="0"/>
              <a:t>unauthorized on-site </a:t>
            </a:r>
            <a:r>
              <a:rPr lang="en-US" dirty="0"/>
              <a:t>access of CSC </a:t>
            </a:r>
            <a:r>
              <a:rPr lang="en-US" dirty="0" smtClean="0"/>
              <a:t>data</a:t>
            </a:r>
          </a:p>
          <a:p>
            <a:r>
              <a:rPr lang="en-US" dirty="0"/>
              <a:t>Even firewalls and encryption cannot protect against the physical theft of </a:t>
            </a:r>
            <a:r>
              <a:rPr lang="en-US" dirty="0" smtClean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Security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risks are the failures associated with the hardware, technologies and services provided by the </a:t>
            </a:r>
            <a:r>
              <a:rPr lang="en-US" dirty="0" smtClean="0"/>
              <a:t>CSP</a:t>
            </a:r>
          </a:p>
          <a:p>
            <a:r>
              <a:rPr lang="en-US" dirty="0" smtClean="0"/>
              <a:t>In the </a:t>
            </a:r>
            <a:r>
              <a:rPr lang="en-US" dirty="0"/>
              <a:t>public cloud, with its multi tenancy features, these include resource sharing isolation problems, and </a:t>
            </a:r>
            <a:r>
              <a:rPr lang="en-US" dirty="0" smtClean="0"/>
              <a:t>risks related </a:t>
            </a:r>
            <a:r>
              <a:rPr lang="en-US" dirty="0"/>
              <a:t>to changing CSPs, i.e. portability. Regular maintenance and audit of infrastructure by CSP </a:t>
            </a:r>
            <a:r>
              <a:rPr lang="en-US" dirty="0" smtClean="0"/>
              <a:t>is recommended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5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and Audit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risks related to the </a:t>
            </a:r>
            <a:r>
              <a:rPr lang="en-US" dirty="0" smtClean="0"/>
              <a:t>law</a:t>
            </a:r>
          </a:p>
          <a:p>
            <a:r>
              <a:rPr lang="en-US" dirty="0"/>
              <a:t>That is, risks related to lack of jurisdiction information, changes </a:t>
            </a:r>
            <a:r>
              <a:rPr lang="en-US" dirty="0" smtClean="0"/>
              <a:t>in jurisdiction</a:t>
            </a:r>
            <a:r>
              <a:rPr lang="en-US" dirty="0"/>
              <a:t>, illegal clauses in the contract and ongoing legal </a:t>
            </a:r>
            <a:r>
              <a:rPr lang="en-US" dirty="0" smtClean="0"/>
              <a:t>disputes</a:t>
            </a:r>
          </a:p>
          <a:p>
            <a:r>
              <a:rPr lang="en-US" dirty="0"/>
              <a:t>For example, depending on </a:t>
            </a:r>
            <a:r>
              <a:rPr lang="en-US" dirty="0" smtClean="0"/>
              <a:t>location, some </a:t>
            </a:r>
            <a:r>
              <a:rPr lang="en-US" dirty="0"/>
              <a:t>CSPs may be mandated by law to turn over sensitive information if demanded by g</a:t>
            </a:r>
          </a:p>
        </p:txBody>
      </p:sp>
    </p:spTree>
    <p:extLst>
      <p:ext uri="{BB962C8B-B14F-4D97-AF65-F5344CB8AC3E}">
        <p14:creationId xmlns:p14="http://schemas.microsoft.com/office/powerpoint/2010/main" val="12915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main properties that </a:t>
            </a:r>
            <a:r>
              <a:rPr lang="en-US" dirty="0" smtClean="0"/>
              <a:t>we need </a:t>
            </a:r>
            <a:r>
              <a:rPr lang="en-US" dirty="0"/>
              <a:t>to ensure are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integrity, </a:t>
            </a:r>
            <a:endParaRPr lang="en-US" dirty="0" smtClean="0"/>
          </a:p>
          <a:p>
            <a:pPr lvl="1"/>
            <a:r>
              <a:rPr lang="en-US" dirty="0" smtClean="0"/>
              <a:t>Confidentiality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</a:t>
            </a:r>
            <a:r>
              <a:rPr lang="en-US" dirty="0"/>
              <a:t>processing and storage of such data is outsourced to infrastructure owned and maintained by a third </a:t>
            </a:r>
            <a:r>
              <a:rPr lang="en-US" dirty="0" smtClean="0"/>
              <a:t>party, this </a:t>
            </a:r>
            <a:r>
              <a:rPr lang="en-US" dirty="0"/>
              <a:t>leads to a host of issues to </a:t>
            </a:r>
            <a:r>
              <a:rPr lang="en-US" dirty="0" smtClean="0"/>
              <a:t>consider when securing said data</a:t>
            </a:r>
          </a:p>
          <a:p>
            <a:r>
              <a:rPr lang="en-US" dirty="0"/>
              <a:t>These issues are especially </a:t>
            </a:r>
            <a:r>
              <a:rPr lang="en-US" dirty="0" smtClean="0"/>
              <a:t>more pronounced </a:t>
            </a:r>
            <a:r>
              <a:rPr lang="en-US" dirty="0"/>
              <a:t>in the public cloud, since multiple parties, some of which could be malicious, have to share </a:t>
            </a:r>
            <a:r>
              <a:rPr lang="en-US" dirty="0" smtClean="0"/>
              <a:t>this aforementioned </a:t>
            </a:r>
            <a:r>
              <a:rPr lang="en-US" dirty="0"/>
              <a:t>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0514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Privacy</a:t>
            </a:r>
          </a:p>
          <a:p>
            <a:pPr lvl="1"/>
            <a:r>
              <a:rPr lang="en-US" dirty="0"/>
              <a:t>Privacy ensures that the personal information and identity of a CSC are not revealed to </a:t>
            </a:r>
            <a:r>
              <a:rPr lang="en-US" dirty="0" smtClean="0"/>
              <a:t>unauthorized users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/>
              <a:t>This is related to data privacy since this is the property ensuring that the data that belongs to a CSC </a:t>
            </a:r>
            <a:r>
              <a:rPr lang="en-US" dirty="0" smtClean="0"/>
              <a:t>is not </a:t>
            </a:r>
            <a:r>
              <a:rPr lang="en-US" dirty="0"/>
              <a:t>revealed to any unauthorized parties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the confidence that the data stored in the cloud is not altered in any </a:t>
            </a:r>
            <a:r>
              <a:rPr lang="en-US" dirty="0" smtClean="0"/>
              <a:t>way by </a:t>
            </a:r>
            <a:r>
              <a:rPr lang="en-US" dirty="0"/>
              <a:t>unauthorized parties when it's being </a:t>
            </a:r>
            <a:r>
              <a:rPr lang="en-US" dirty="0" smtClean="0"/>
              <a:t>retrieved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Ensures </a:t>
            </a:r>
            <a:r>
              <a:rPr lang="en-US" dirty="0"/>
              <a:t>that the CSC has access to their data, and are not denied access </a:t>
            </a:r>
            <a:r>
              <a:rPr lang="en-US" dirty="0" smtClean="0"/>
              <a:t>erroneously or due </a:t>
            </a:r>
            <a:r>
              <a:rPr lang="en-US" dirty="0"/>
              <a:t>to malicious attacks by any entity</a:t>
            </a:r>
          </a:p>
        </p:txBody>
      </p:sp>
    </p:spTree>
    <p:extLst>
      <p:ext uri="{BB962C8B-B14F-4D97-AF65-F5344CB8AC3E}">
        <p14:creationId xmlns:p14="http://schemas.microsoft.com/office/powerpoint/2010/main" val="9599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1 - introduction</Template>
  <TotalTime>204</TotalTime>
  <Words>741</Words>
  <Application>Microsoft Office PowerPoint</Application>
  <PresentationFormat>Widescreen</PresentationFormat>
  <Paragraphs>71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Celestial</vt:lpstr>
      <vt:lpstr>Security threats and vulnerabilities</vt:lpstr>
      <vt:lpstr>Basic Security Risk Considerations(by CSP And CSC)</vt:lpstr>
      <vt:lpstr>Organizational Security Risks</vt:lpstr>
      <vt:lpstr>Physical Security Risks</vt:lpstr>
      <vt:lpstr>Technological Security Risks</vt:lpstr>
      <vt:lpstr>Compliance and Audit Risks</vt:lpstr>
      <vt:lpstr>Data Security Risks</vt:lpstr>
      <vt:lpstr>Data Security Considerations</vt:lpstr>
      <vt:lpstr>Data Security Properties</vt:lpstr>
      <vt:lpstr>Data Stages</vt:lpstr>
      <vt:lpstr>Methods to ensure Data security</vt:lpstr>
      <vt:lpstr>Caesar Cipher</vt:lpstr>
      <vt:lpstr>S-DES</vt:lpstr>
      <vt:lpstr>RSA (Ron Rivest, Adi Shamir, Leonard Adleman)</vt:lpstr>
      <vt:lpstr>Secure Socket Layer (SSL)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threats and vulnerabilities</dc:title>
  <dc:creator>Microsoft Office User</dc:creator>
  <cp:lastModifiedBy>Thuan Le Van  (FU HN)</cp:lastModifiedBy>
  <cp:revision>25</cp:revision>
  <dcterms:created xsi:type="dcterms:W3CDTF">2018-10-18T07:17:37Z</dcterms:created>
  <dcterms:modified xsi:type="dcterms:W3CDTF">2020-02-26T05:13:38Z</dcterms:modified>
</cp:coreProperties>
</file>