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78" r:id="rId3"/>
    <p:sldId id="257" r:id="rId4"/>
    <p:sldId id="258" r:id="rId5"/>
    <p:sldId id="259" r:id="rId6"/>
    <p:sldId id="260" r:id="rId7"/>
    <p:sldId id="279" r:id="rId8"/>
    <p:sldId id="261" r:id="rId9"/>
    <p:sldId id="262" r:id="rId10"/>
    <p:sldId id="263" r:id="rId11"/>
    <p:sldId id="264" r:id="rId12"/>
    <p:sldId id="265" r:id="rId13"/>
    <p:sldId id="266" r:id="rId14"/>
    <p:sldId id="267" r:id="rId15"/>
    <p:sldId id="268" r:id="rId16"/>
    <p:sldId id="269" r:id="rId17"/>
    <p:sldId id="270" r:id="rId18"/>
    <p:sldId id="276" r:id="rId19"/>
    <p:sldId id="271" r:id="rId20"/>
    <p:sldId id="277" r:id="rId21"/>
    <p:sldId id="272" r:id="rId22"/>
    <p:sldId id="273" r:id="rId23"/>
    <p:sldId id="274"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333"/>
    <p:restoredTop sz="82545" autoAdjust="0"/>
  </p:normalViewPr>
  <p:slideViewPr>
    <p:cSldViewPr snapToGrid="0" snapToObjects="1">
      <p:cViewPr varScale="1">
        <p:scale>
          <a:sx n="61" d="100"/>
          <a:sy n="61" d="100"/>
        </p:scale>
        <p:origin x="3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935D5-CFC8-914D-8704-BBEF23D19AC3}" type="datetimeFigureOut">
              <a:rPr lang="en-US" smtClean="0"/>
              <a:t>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30454-1B0A-964F-A101-B2711823514A}" type="slidenum">
              <a:rPr lang="en-US" smtClean="0"/>
              <a:t>‹#›</a:t>
            </a:fld>
            <a:endParaRPr lang="en-US"/>
          </a:p>
        </p:txBody>
      </p:sp>
    </p:spTree>
    <p:extLst>
      <p:ext uri="{BB962C8B-B14F-4D97-AF65-F5344CB8AC3E}">
        <p14:creationId xmlns:p14="http://schemas.microsoft.com/office/powerpoint/2010/main" val="624126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smtClean="0">
                <a:solidFill>
                  <a:schemeClr val="tx1"/>
                </a:solidFill>
                <a:latin typeface="+mn-lt"/>
                <a:ea typeface="+mn-ea"/>
                <a:cs typeface="+mn-cs"/>
              </a:rPr>
              <a:t>SLA</a:t>
            </a:r>
            <a:r>
              <a:rPr lang="en-US" sz="1200" b="0" i="0" u="none" strike="noStrike" kern="1200" baseline="0" dirty="0" smtClean="0">
                <a:solidFill>
                  <a:schemeClr val="tx1"/>
                </a:solidFill>
                <a:latin typeface="+mn-lt"/>
                <a:ea typeface="+mn-ea"/>
                <a:cs typeface="+mn-cs"/>
              </a:rPr>
              <a:t>: SLAs are a set of agreements that are signed between the user and service providers (see Section 3.8.1).</a:t>
            </a:r>
          </a:p>
        </p:txBody>
      </p:sp>
      <p:sp>
        <p:nvSpPr>
          <p:cNvPr id="4" name="Slide Number Placeholder 3"/>
          <p:cNvSpPr>
            <a:spLocks noGrp="1"/>
          </p:cNvSpPr>
          <p:nvPr>
            <p:ph type="sldNum" sz="quarter" idx="10"/>
          </p:nvPr>
        </p:nvSpPr>
        <p:spPr/>
        <p:txBody>
          <a:bodyPr/>
          <a:lstStyle/>
          <a:p>
            <a:fld id="{48B30454-1B0A-964F-A101-B2711823514A}" type="slidenum">
              <a:rPr lang="en-US" smtClean="0"/>
              <a:t>6</a:t>
            </a:fld>
            <a:endParaRPr lang="en-US"/>
          </a:p>
        </p:txBody>
      </p:sp>
    </p:spTree>
    <p:extLst>
      <p:ext uri="{BB962C8B-B14F-4D97-AF65-F5344CB8AC3E}">
        <p14:creationId xmlns:p14="http://schemas.microsoft.com/office/powerpoint/2010/main" val="1391752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30454-1B0A-964F-A101-B2711823514A}" type="slidenum">
              <a:rPr lang="en-US" smtClean="0"/>
              <a:t>21</a:t>
            </a:fld>
            <a:endParaRPr lang="en-US"/>
          </a:p>
        </p:txBody>
      </p:sp>
    </p:spTree>
    <p:extLst>
      <p:ext uri="{BB962C8B-B14F-4D97-AF65-F5344CB8AC3E}">
        <p14:creationId xmlns:p14="http://schemas.microsoft.com/office/powerpoint/2010/main" val="849488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56ED2CF-A321-144D-944D-55E9171E42F3}" type="datetimeFigureOut">
              <a:rPr lang="en-US" smtClean="0"/>
              <a:t>12/7/2019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BC3D39A2-2B70-DF41-8203-0DA7DFEEF197}" type="slidenum">
              <a:rPr lang="en-US" smtClean="0"/>
              <a:t>‹#›</a:t>
            </a:fld>
            <a:endParaRPr lang="en-US"/>
          </a:p>
        </p:txBody>
      </p:sp>
    </p:spTree>
    <p:extLst>
      <p:ext uri="{BB962C8B-B14F-4D97-AF65-F5344CB8AC3E}">
        <p14:creationId xmlns:p14="http://schemas.microsoft.com/office/powerpoint/2010/main" val="124082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6ED2CF-A321-144D-944D-55E9171E42F3}"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D39A2-2B70-DF41-8203-0DA7DFEEF197}" type="slidenum">
              <a:rPr lang="en-US" smtClean="0"/>
              <a:t>‹#›</a:t>
            </a:fld>
            <a:endParaRPr lang="en-US"/>
          </a:p>
        </p:txBody>
      </p:sp>
    </p:spTree>
    <p:extLst>
      <p:ext uri="{BB962C8B-B14F-4D97-AF65-F5344CB8AC3E}">
        <p14:creationId xmlns:p14="http://schemas.microsoft.com/office/powerpoint/2010/main" val="941190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6ED2CF-A321-144D-944D-55E9171E42F3}"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D39A2-2B70-DF41-8203-0DA7DFEEF197}" type="slidenum">
              <a:rPr lang="en-US" smtClean="0"/>
              <a:t>‹#›</a:t>
            </a:fld>
            <a:endParaRPr lang="en-US"/>
          </a:p>
        </p:txBody>
      </p:sp>
    </p:spTree>
    <p:extLst>
      <p:ext uri="{BB962C8B-B14F-4D97-AF65-F5344CB8AC3E}">
        <p14:creationId xmlns:p14="http://schemas.microsoft.com/office/powerpoint/2010/main" val="226912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6ED2CF-A321-144D-944D-55E9171E42F3}"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D39A2-2B70-DF41-8203-0DA7DFEEF197}" type="slidenum">
              <a:rPr lang="en-US" smtClean="0"/>
              <a:t>‹#›</a:t>
            </a:fld>
            <a:endParaRPr lang="en-US"/>
          </a:p>
        </p:txBody>
      </p:sp>
    </p:spTree>
    <p:extLst>
      <p:ext uri="{BB962C8B-B14F-4D97-AF65-F5344CB8AC3E}">
        <p14:creationId xmlns:p14="http://schemas.microsoft.com/office/powerpoint/2010/main" val="1933771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6ED2CF-A321-144D-944D-55E9171E42F3}"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D39A2-2B70-DF41-8203-0DA7DFEEF197}" type="slidenum">
              <a:rPr lang="en-US" smtClean="0"/>
              <a:t>‹#›</a:t>
            </a:fld>
            <a:endParaRPr lang="en-US"/>
          </a:p>
        </p:txBody>
      </p:sp>
    </p:spTree>
    <p:extLst>
      <p:ext uri="{BB962C8B-B14F-4D97-AF65-F5344CB8AC3E}">
        <p14:creationId xmlns:p14="http://schemas.microsoft.com/office/powerpoint/2010/main" val="875027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6ED2CF-A321-144D-944D-55E9171E42F3}"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D39A2-2B70-DF41-8203-0DA7DFEEF197}" type="slidenum">
              <a:rPr lang="en-US" smtClean="0"/>
              <a:t>‹#›</a:t>
            </a:fld>
            <a:endParaRPr lang="en-US"/>
          </a:p>
        </p:txBody>
      </p:sp>
    </p:spTree>
    <p:extLst>
      <p:ext uri="{BB962C8B-B14F-4D97-AF65-F5344CB8AC3E}">
        <p14:creationId xmlns:p14="http://schemas.microsoft.com/office/powerpoint/2010/main" val="625816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6ED2CF-A321-144D-944D-55E9171E42F3}"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D39A2-2B70-DF41-8203-0DA7DFEEF197}" type="slidenum">
              <a:rPr lang="en-US" smtClean="0"/>
              <a:t>‹#›</a:t>
            </a:fld>
            <a:endParaRPr lang="en-US"/>
          </a:p>
        </p:txBody>
      </p:sp>
    </p:spTree>
    <p:extLst>
      <p:ext uri="{BB962C8B-B14F-4D97-AF65-F5344CB8AC3E}">
        <p14:creationId xmlns:p14="http://schemas.microsoft.com/office/powerpoint/2010/main" val="1872328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6ED2CF-A321-144D-944D-55E9171E42F3}"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D39A2-2B70-DF41-8203-0DA7DFEEF197}" type="slidenum">
              <a:rPr lang="en-US" smtClean="0"/>
              <a:t>‹#›</a:t>
            </a:fld>
            <a:endParaRPr lang="en-US"/>
          </a:p>
        </p:txBody>
      </p:sp>
    </p:spTree>
    <p:extLst>
      <p:ext uri="{BB962C8B-B14F-4D97-AF65-F5344CB8AC3E}">
        <p14:creationId xmlns:p14="http://schemas.microsoft.com/office/powerpoint/2010/main" val="1140564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6ED2CF-A321-144D-944D-55E9171E42F3}"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D39A2-2B70-DF41-8203-0DA7DFEEF197}" type="slidenum">
              <a:rPr lang="en-US" smtClean="0"/>
              <a:t>‹#›</a:t>
            </a:fld>
            <a:endParaRPr lang="en-US"/>
          </a:p>
        </p:txBody>
      </p:sp>
    </p:spTree>
    <p:extLst>
      <p:ext uri="{BB962C8B-B14F-4D97-AF65-F5344CB8AC3E}">
        <p14:creationId xmlns:p14="http://schemas.microsoft.com/office/powerpoint/2010/main" val="1027459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normAutofit/>
          </a:bodyPr>
          <a:lstStyle>
            <a:lvl1pPr marL="285750" indent="-285750">
              <a:buFont typeface="Wingdings" panose="05000000000000000000" pitchFamily="2" charset="2"/>
              <a:buChar char="Ø"/>
              <a:defRPr sz="2800"/>
            </a:lvl1pPr>
            <a:lvl2pPr marL="742950" indent="-285750">
              <a:buFont typeface="Courier New" panose="02070309020205020404" pitchFamily="49" charset="0"/>
              <a:buChar char="o"/>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6ED2CF-A321-144D-944D-55E9171E42F3}"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D39A2-2B70-DF41-8203-0DA7DFEEF197}" type="slidenum">
              <a:rPr lang="en-US" smtClean="0"/>
              <a:t>‹#›</a:t>
            </a:fld>
            <a:endParaRPr lang="en-US"/>
          </a:p>
        </p:txBody>
      </p:sp>
    </p:spTree>
    <p:extLst>
      <p:ext uri="{BB962C8B-B14F-4D97-AF65-F5344CB8AC3E}">
        <p14:creationId xmlns:p14="http://schemas.microsoft.com/office/powerpoint/2010/main" val="23929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6ED2CF-A321-144D-944D-55E9171E42F3}"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D39A2-2B70-DF41-8203-0DA7DFEEF197}" type="slidenum">
              <a:rPr lang="en-US" smtClean="0"/>
              <a:t>‹#›</a:t>
            </a:fld>
            <a:endParaRPr lang="en-US"/>
          </a:p>
        </p:txBody>
      </p:sp>
    </p:spTree>
    <p:extLst>
      <p:ext uri="{BB962C8B-B14F-4D97-AF65-F5344CB8AC3E}">
        <p14:creationId xmlns:p14="http://schemas.microsoft.com/office/powerpoint/2010/main" val="1689340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6ED2CF-A321-144D-944D-55E9171E42F3}"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D39A2-2B70-DF41-8203-0DA7DFEEF197}" type="slidenum">
              <a:rPr lang="en-US" smtClean="0"/>
              <a:t>‹#›</a:t>
            </a:fld>
            <a:endParaRPr lang="en-US"/>
          </a:p>
        </p:txBody>
      </p:sp>
    </p:spTree>
    <p:extLst>
      <p:ext uri="{BB962C8B-B14F-4D97-AF65-F5344CB8AC3E}">
        <p14:creationId xmlns:p14="http://schemas.microsoft.com/office/powerpoint/2010/main" val="869831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6ED2CF-A321-144D-944D-55E9171E42F3}" type="datetimeFigureOut">
              <a:rPr lang="en-US" smtClean="0"/>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3D39A2-2B70-DF41-8203-0DA7DFEEF197}" type="slidenum">
              <a:rPr lang="en-US" smtClean="0"/>
              <a:t>‹#›</a:t>
            </a:fld>
            <a:endParaRPr lang="en-US"/>
          </a:p>
        </p:txBody>
      </p:sp>
    </p:spTree>
    <p:extLst>
      <p:ext uri="{BB962C8B-B14F-4D97-AF65-F5344CB8AC3E}">
        <p14:creationId xmlns:p14="http://schemas.microsoft.com/office/powerpoint/2010/main" val="1330768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6ED2CF-A321-144D-944D-55E9171E42F3}" type="datetimeFigureOut">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3D39A2-2B70-DF41-8203-0DA7DFEEF197}" type="slidenum">
              <a:rPr lang="en-US" smtClean="0"/>
              <a:t>‹#›</a:t>
            </a:fld>
            <a:endParaRPr lang="en-US"/>
          </a:p>
        </p:txBody>
      </p:sp>
    </p:spTree>
    <p:extLst>
      <p:ext uri="{BB962C8B-B14F-4D97-AF65-F5344CB8AC3E}">
        <p14:creationId xmlns:p14="http://schemas.microsoft.com/office/powerpoint/2010/main" val="176332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56ED2CF-A321-144D-944D-55E9171E42F3}" type="datetimeFigureOut">
              <a:rPr lang="en-US" smtClean="0"/>
              <a:t>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3D39A2-2B70-DF41-8203-0DA7DFEEF197}" type="slidenum">
              <a:rPr lang="en-US" smtClean="0"/>
              <a:t>‹#›</a:t>
            </a:fld>
            <a:endParaRPr lang="en-US"/>
          </a:p>
        </p:txBody>
      </p:sp>
    </p:spTree>
    <p:extLst>
      <p:ext uri="{BB962C8B-B14F-4D97-AF65-F5344CB8AC3E}">
        <p14:creationId xmlns:p14="http://schemas.microsoft.com/office/powerpoint/2010/main" val="84541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6ED2CF-A321-144D-944D-55E9171E42F3}"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D39A2-2B70-DF41-8203-0DA7DFEEF197}" type="slidenum">
              <a:rPr lang="en-US" smtClean="0"/>
              <a:t>‹#›</a:t>
            </a:fld>
            <a:endParaRPr lang="en-US"/>
          </a:p>
        </p:txBody>
      </p:sp>
    </p:spTree>
    <p:extLst>
      <p:ext uri="{BB962C8B-B14F-4D97-AF65-F5344CB8AC3E}">
        <p14:creationId xmlns:p14="http://schemas.microsoft.com/office/powerpoint/2010/main" val="1403325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6ED2CF-A321-144D-944D-55E9171E42F3}"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D39A2-2B70-DF41-8203-0DA7DFEEF197}" type="slidenum">
              <a:rPr lang="en-US" smtClean="0"/>
              <a:t>‹#›</a:t>
            </a:fld>
            <a:endParaRPr lang="en-US"/>
          </a:p>
        </p:txBody>
      </p:sp>
    </p:spTree>
    <p:extLst>
      <p:ext uri="{BB962C8B-B14F-4D97-AF65-F5344CB8AC3E}">
        <p14:creationId xmlns:p14="http://schemas.microsoft.com/office/powerpoint/2010/main" val="2018872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821571"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821571" cy="4136467"/>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59" y="6278534"/>
            <a:ext cx="2366545" cy="377825"/>
          </a:xfrm>
          <a:prstGeom prst="rect">
            <a:avLst/>
          </a:prstGeom>
        </p:spPr>
        <p:txBody>
          <a:bodyPr vert="horz" lIns="91440" tIns="45720" rIns="91440" bIns="45720" rtlCol="0" anchor="ctr"/>
          <a:lstStyle>
            <a:lvl1pPr algn="r">
              <a:defRPr sz="1400" b="0" i="0">
                <a:solidFill>
                  <a:schemeClr val="tx1"/>
                </a:solidFill>
                <a:effectLst/>
                <a:latin typeface="+mn-lt"/>
              </a:defRPr>
            </a:lvl1pPr>
          </a:lstStyle>
          <a:p>
            <a:fld id="{356ED2CF-A321-144D-944D-55E9171E42F3}" type="datetimeFigureOut">
              <a:rPr lang="en-US" smtClean="0"/>
              <a:t>12/7/2019</a:t>
            </a:fld>
            <a:endParaRPr lang="en-US"/>
          </a:p>
        </p:txBody>
      </p:sp>
      <p:sp>
        <p:nvSpPr>
          <p:cNvPr id="5" name="Footer Placeholder 4"/>
          <p:cNvSpPr>
            <a:spLocks noGrp="1"/>
          </p:cNvSpPr>
          <p:nvPr>
            <p:ph type="ftr" sz="quarter" idx="3"/>
          </p:nvPr>
        </p:nvSpPr>
        <p:spPr>
          <a:xfrm>
            <a:off x="685800" y="6278534"/>
            <a:ext cx="7827659" cy="377825"/>
          </a:xfrm>
          <a:prstGeom prst="rect">
            <a:avLst/>
          </a:prstGeom>
        </p:spPr>
        <p:txBody>
          <a:bodyPr vert="horz" lIns="91440" tIns="45720" rIns="91440" bIns="45720" rtlCol="0" anchor="ctr"/>
          <a:lstStyle>
            <a:lvl1pPr algn="l">
              <a:defRPr sz="14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6205" y="6278534"/>
            <a:ext cx="551167" cy="377825"/>
          </a:xfrm>
          <a:prstGeom prst="rect">
            <a:avLst/>
          </a:prstGeom>
        </p:spPr>
        <p:txBody>
          <a:bodyPr vert="horz" lIns="91440" tIns="45720" rIns="91440" bIns="45720" rtlCol="0" anchor="ctr"/>
          <a:lstStyle>
            <a:lvl1pPr algn="r">
              <a:defRPr sz="1400" b="0" i="0">
                <a:solidFill>
                  <a:schemeClr val="tx1"/>
                </a:solidFill>
                <a:effectLst/>
                <a:latin typeface="+mn-lt"/>
              </a:defRPr>
            </a:lvl1pPr>
          </a:lstStyle>
          <a:p>
            <a:fld id="{BC3D39A2-2B70-DF41-8203-0DA7DFEEF197}" type="slidenum">
              <a:rPr lang="en-US" smtClean="0"/>
              <a:t>‹#›</a:t>
            </a:fld>
            <a:endParaRPr lang="en-US"/>
          </a:p>
        </p:txBody>
      </p:sp>
    </p:spTree>
    <p:extLst>
      <p:ext uri="{BB962C8B-B14F-4D97-AF65-F5344CB8AC3E}">
        <p14:creationId xmlns:p14="http://schemas.microsoft.com/office/powerpoint/2010/main" val="1143953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Session 2</a:t>
            </a:r>
            <a:endParaRPr lang="en-US" dirty="0"/>
          </a:p>
        </p:txBody>
      </p:sp>
      <p:sp>
        <p:nvSpPr>
          <p:cNvPr id="3" name="Subtitle 2"/>
          <p:cNvSpPr>
            <a:spLocks noGrp="1"/>
          </p:cNvSpPr>
          <p:nvPr>
            <p:ph type="subTitle" idx="1"/>
          </p:nvPr>
        </p:nvSpPr>
        <p:spPr/>
        <p:txBody>
          <a:bodyPr/>
          <a:lstStyle/>
          <a:p>
            <a:r>
              <a:rPr lang="en-US" dirty="0" smtClean="0"/>
              <a:t>Cloud’s properties and  Architecture</a:t>
            </a:r>
            <a:endParaRPr lang="en-US" dirty="0"/>
          </a:p>
        </p:txBody>
      </p:sp>
    </p:spTree>
    <p:extLst>
      <p:ext uri="{BB962C8B-B14F-4D97-AF65-F5344CB8AC3E}">
        <p14:creationId xmlns:p14="http://schemas.microsoft.com/office/powerpoint/2010/main" val="1525723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1 (User/Client Layer)</a:t>
            </a:r>
          </a:p>
        </p:txBody>
      </p:sp>
      <p:sp>
        <p:nvSpPr>
          <p:cNvPr id="3" name="Content Placeholder 2"/>
          <p:cNvSpPr>
            <a:spLocks noGrp="1"/>
          </p:cNvSpPr>
          <p:nvPr>
            <p:ph idx="1"/>
          </p:nvPr>
        </p:nvSpPr>
        <p:spPr/>
        <p:txBody>
          <a:bodyPr/>
          <a:lstStyle/>
          <a:p>
            <a:r>
              <a:rPr lang="en-US" dirty="0"/>
              <a:t>This layer is the lowest layer in the cloud architecture. All the users or client belong to this layer. </a:t>
            </a:r>
            <a:endParaRPr lang="en-US" dirty="0" smtClean="0"/>
          </a:p>
          <a:p>
            <a:r>
              <a:rPr lang="en-US" dirty="0"/>
              <a:t>The client can be any device such as a thin client, thick client, or mobile or any handheld device that would support basic functionalities to access a web application </a:t>
            </a:r>
          </a:p>
        </p:txBody>
      </p:sp>
    </p:spTree>
    <p:extLst>
      <p:ext uri="{BB962C8B-B14F-4D97-AF65-F5344CB8AC3E}">
        <p14:creationId xmlns:p14="http://schemas.microsoft.com/office/powerpoint/2010/main" val="872173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2 (Network Layer)</a:t>
            </a:r>
          </a:p>
        </p:txBody>
      </p:sp>
      <p:sp>
        <p:nvSpPr>
          <p:cNvPr id="3" name="Content Placeholder 2"/>
          <p:cNvSpPr>
            <a:spLocks noGrp="1"/>
          </p:cNvSpPr>
          <p:nvPr>
            <p:ph idx="1"/>
          </p:nvPr>
        </p:nvSpPr>
        <p:spPr/>
        <p:txBody>
          <a:bodyPr/>
          <a:lstStyle/>
          <a:p>
            <a:r>
              <a:rPr lang="en-US" dirty="0"/>
              <a:t>This layer allows the users to connect to the cloud </a:t>
            </a:r>
            <a:endParaRPr lang="en-US" dirty="0" smtClean="0"/>
          </a:p>
          <a:p>
            <a:r>
              <a:rPr lang="en-US" dirty="0"/>
              <a:t>This is primarily the Internet in the case of a public cloud </a:t>
            </a:r>
            <a:endParaRPr lang="en-US" dirty="0" smtClean="0"/>
          </a:p>
          <a:p>
            <a:r>
              <a:rPr lang="en-US" dirty="0"/>
              <a:t>In the case of a private cloud, the connectivity may be provided by a local area network (LAN). </a:t>
            </a:r>
            <a:endParaRPr lang="en-US" dirty="0" smtClean="0"/>
          </a:p>
          <a:p>
            <a:r>
              <a:rPr lang="en-US" dirty="0"/>
              <a:t>This layer does not come under the purview of service-level agreements (SLAs) </a:t>
            </a:r>
          </a:p>
        </p:txBody>
      </p:sp>
    </p:spTree>
    <p:extLst>
      <p:ext uri="{BB962C8B-B14F-4D97-AF65-F5344CB8AC3E}">
        <p14:creationId xmlns:p14="http://schemas.microsoft.com/office/powerpoint/2010/main" val="294737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3 (Cloud Management Layer)</a:t>
            </a:r>
          </a:p>
        </p:txBody>
      </p:sp>
      <p:sp>
        <p:nvSpPr>
          <p:cNvPr id="3" name="Content Placeholder 2"/>
          <p:cNvSpPr>
            <a:spLocks noGrp="1"/>
          </p:cNvSpPr>
          <p:nvPr>
            <p:ph idx="1"/>
          </p:nvPr>
        </p:nvSpPr>
        <p:spPr/>
        <p:txBody>
          <a:bodyPr/>
          <a:lstStyle/>
          <a:p>
            <a:r>
              <a:rPr lang="en-US" dirty="0"/>
              <a:t>This layer consists of </a:t>
            </a:r>
            <a:r>
              <a:rPr lang="en-US" dirty="0" err="1"/>
              <a:t>softwares</a:t>
            </a:r>
            <a:r>
              <a:rPr lang="en-US" dirty="0"/>
              <a:t> that are used in managing the cloud </a:t>
            </a:r>
            <a:endParaRPr lang="en-US" dirty="0" smtClean="0"/>
          </a:p>
          <a:p>
            <a:r>
              <a:rPr lang="en-US" dirty="0"/>
              <a:t>The </a:t>
            </a:r>
            <a:r>
              <a:rPr lang="en-US" dirty="0" err="1"/>
              <a:t>softwares</a:t>
            </a:r>
            <a:r>
              <a:rPr lang="en-US" dirty="0"/>
              <a:t> can be a cloud operating system (OS), a software that acts as an interface between the data center (actual resources) and the user, or a management software that allows managing resources</a:t>
            </a:r>
            <a:r>
              <a:rPr lang="en-US" dirty="0" smtClean="0"/>
              <a:t>.</a:t>
            </a:r>
          </a:p>
          <a:p>
            <a:r>
              <a:rPr lang="en-US" dirty="0"/>
              <a:t>This layer comes under the purview of SLAs </a:t>
            </a:r>
            <a:r>
              <a:rPr lang="en-US" dirty="0" smtClean="0"/>
              <a:t> </a:t>
            </a:r>
            <a:endParaRPr lang="en-US" dirty="0"/>
          </a:p>
        </p:txBody>
      </p:sp>
    </p:spTree>
    <p:extLst>
      <p:ext uri="{BB962C8B-B14F-4D97-AF65-F5344CB8AC3E}">
        <p14:creationId xmlns:p14="http://schemas.microsoft.com/office/powerpoint/2010/main" val="806555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4 (Hardware Resource Layer)</a:t>
            </a:r>
          </a:p>
        </p:txBody>
      </p:sp>
      <p:sp>
        <p:nvSpPr>
          <p:cNvPr id="3" name="Content Placeholder 2"/>
          <p:cNvSpPr>
            <a:spLocks noGrp="1"/>
          </p:cNvSpPr>
          <p:nvPr>
            <p:ph idx="1"/>
          </p:nvPr>
        </p:nvSpPr>
        <p:spPr/>
        <p:txBody>
          <a:bodyPr/>
          <a:lstStyle/>
          <a:p>
            <a:r>
              <a:rPr lang="en-US" dirty="0"/>
              <a:t>Layer 4 consists of provisions for actual hardware resources. </a:t>
            </a:r>
            <a:endParaRPr lang="en-US" dirty="0" smtClean="0"/>
          </a:p>
          <a:p>
            <a:r>
              <a:rPr lang="en-US" dirty="0" smtClean="0"/>
              <a:t>In </a:t>
            </a:r>
            <a:r>
              <a:rPr lang="en-US" dirty="0"/>
              <a:t>the case of a </a:t>
            </a:r>
            <a:r>
              <a:rPr lang="en-US" dirty="0" smtClean="0"/>
              <a:t>public/private </a:t>
            </a:r>
            <a:r>
              <a:rPr lang="en-US" dirty="0"/>
              <a:t>cloud, a data center is used in the back end </a:t>
            </a:r>
            <a:endParaRPr lang="en-US" dirty="0" smtClean="0"/>
          </a:p>
          <a:p>
            <a:r>
              <a:rPr lang="en-US" dirty="0"/>
              <a:t>This layer comes under the purview of SLAs. </a:t>
            </a:r>
            <a:endParaRPr lang="en-US" dirty="0" smtClean="0"/>
          </a:p>
          <a:p>
            <a:r>
              <a:rPr lang="en-US" dirty="0"/>
              <a:t>Whenever a user accesses the cloud, it should be available to the users as quickly as possible and should be within the time that is defined by the SLAs </a:t>
            </a:r>
          </a:p>
        </p:txBody>
      </p:sp>
    </p:spTree>
    <p:extLst>
      <p:ext uri="{BB962C8B-B14F-4D97-AF65-F5344CB8AC3E}">
        <p14:creationId xmlns:p14="http://schemas.microsoft.com/office/powerpoint/2010/main" val="1019193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on the Cloud</a:t>
            </a:r>
          </a:p>
        </p:txBody>
      </p:sp>
      <p:sp>
        <p:nvSpPr>
          <p:cNvPr id="3" name="Content Placeholder 2"/>
          <p:cNvSpPr>
            <a:spLocks noGrp="1"/>
          </p:cNvSpPr>
          <p:nvPr>
            <p:ph idx="1"/>
          </p:nvPr>
        </p:nvSpPr>
        <p:spPr/>
        <p:txBody>
          <a:bodyPr>
            <a:normAutofit fontScale="92500" lnSpcReduction="20000"/>
          </a:bodyPr>
          <a:lstStyle/>
          <a:p>
            <a:r>
              <a:rPr lang="en-US" dirty="0"/>
              <a:t>The first type of applications that was developed and used was a stand-alone application. </a:t>
            </a:r>
            <a:endParaRPr lang="en-US" dirty="0" smtClean="0"/>
          </a:p>
          <a:p>
            <a:r>
              <a:rPr lang="en-US" dirty="0"/>
              <a:t>A stand-alone application is developed to be run on a single system that does not use network for its functioning. </a:t>
            </a:r>
            <a:endParaRPr lang="en-US" dirty="0" smtClean="0"/>
          </a:p>
          <a:p>
            <a:r>
              <a:rPr lang="en-US" dirty="0"/>
              <a:t>The web applications were different from the stand-alone applications in many aspects </a:t>
            </a:r>
            <a:endParaRPr lang="en-US" dirty="0" smtClean="0"/>
          </a:p>
          <a:p>
            <a:r>
              <a:rPr lang="en-US" dirty="0"/>
              <a:t>The main difference was the client server architecture that was followed by the web application </a:t>
            </a:r>
            <a:endParaRPr lang="en-US" dirty="0" smtClean="0"/>
          </a:p>
          <a:p>
            <a:r>
              <a:rPr lang="en-US" dirty="0"/>
              <a:t>Unlike stand-alone applications, these systems were totally dependent on the network for its working. </a:t>
            </a:r>
          </a:p>
        </p:txBody>
      </p:sp>
      <p:pic>
        <p:nvPicPr>
          <p:cNvPr id="4" name="Picture 3"/>
          <p:cNvPicPr>
            <a:picLocks noChangeAspect="1"/>
          </p:cNvPicPr>
          <p:nvPr/>
        </p:nvPicPr>
        <p:blipFill>
          <a:blip r:embed="rId2"/>
          <a:stretch>
            <a:fillRect/>
          </a:stretch>
        </p:blipFill>
        <p:spPr>
          <a:xfrm>
            <a:off x="2286001" y="2181822"/>
            <a:ext cx="7413484" cy="2673206"/>
          </a:xfrm>
          <a:prstGeom prst="rect">
            <a:avLst/>
          </a:prstGeom>
        </p:spPr>
      </p:pic>
    </p:spTree>
    <p:extLst>
      <p:ext uri="{BB962C8B-B14F-4D97-AF65-F5344CB8AC3E}">
        <p14:creationId xmlns:p14="http://schemas.microsoft.com/office/powerpoint/2010/main" val="87788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Shortcomings of web application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web application is not elastic and cannot handle very heavy loads </a:t>
            </a:r>
            <a:endParaRPr lang="en-US" dirty="0" smtClean="0"/>
          </a:p>
          <a:p>
            <a:r>
              <a:rPr lang="en-US" dirty="0" smtClean="0"/>
              <a:t>The </a:t>
            </a:r>
            <a:r>
              <a:rPr lang="en-US" dirty="0"/>
              <a:t>web application is not multitenant</a:t>
            </a:r>
          </a:p>
          <a:p>
            <a:r>
              <a:rPr lang="en-US" dirty="0" smtClean="0"/>
              <a:t>The </a:t>
            </a:r>
            <a:r>
              <a:rPr lang="en-US" dirty="0"/>
              <a:t>web application does not provide a quantitative measurement of the services that are given to the users, though they can monitor the </a:t>
            </a:r>
            <a:r>
              <a:rPr lang="en-US" dirty="0" smtClean="0"/>
              <a:t>user</a:t>
            </a:r>
          </a:p>
          <a:p>
            <a:r>
              <a:rPr lang="en-US" dirty="0" smtClean="0"/>
              <a:t>The </a:t>
            </a:r>
            <a:r>
              <a:rPr lang="en-US" dirty="0"/>
              <a:t>web applications are usually in one particular platform</a:t>
            </a:r>
          </a:p>
          <a:p>
            <a:r>
              <a:rPr lang="en-US" dirty="0" smtClean="0"/>
              <a:t>The </a:t>
            </a:r>
            <a:r>
              <a:rPr lang="en-US" dirty="0"/>
              <a:t>web applications are not provided on a pay-as-you-go basis </a:t>
            </a:r>
          </a:p>
          <a:p>
            <a:r>
              <a:rPr lang="en-US" dirty="0" smtClean="0"/>
              <a:t>Due </a:t>
            </a:r>
            <a:r>
              <a:rPr lang="en-US" dirty="0"/>
              <a:t>to its </a:t>
            </a:r>
            <a:r>
              <a:rPr lang="en-US" dirty="0" err="1"/>
              <a:t>nonelastic</a:t>
            </a:r>
            <a:r>
              <a:rPr lang="en-US" dirty="0"/>
              <a:t> nature, peak load transactions cannot be handled</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102767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40970" y="816170"/>
            <a:ext cx="9579430" cy="5044790"/>
          </a:xfrm>
          <a:prstGeom prst="rect">
            <a:avLst/>
          </a:prstGeom>
        </p:spPr>
      </p:pic>
    </p:spTree>
    <p:extLst>
      <p:ext uri="{BB962C8B-B14F-4D97-AF65-F5344CB8AC3E}">
        <p14:creationId xmlns:p14="http://schemas.microsoft.com/office/powerpoint/2010/main" val="1559489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Multitenancy</a:t>
            </a:r>
            <a:endParaRPr lang="en-US" dirty="0"/>
          </a:p>
        </p:txBody>
      </p:sp>
      <p:sp>
        <p:nvSpPr>
          <p:cNvPr id="3" name="Content Placeholder 2"/>
          <p:cNvSpPr>
            <a:spLocks noGrp="1"/>
          </p:cNvSpPr>
          <p:nvPr>
            <p:ph idx="1"/>
          </p:nvPr>
        </p:nvSpPr>
        <p:spPr/>
        <p:txBody>
          <a:bodyPr/>
          <a:lstStyle/>
          <a:p>
            <a:r>
              <a:rPr lang="en-US" dirty="0" smtClean="0"/>
              <a:t>Software </a:t>
            </a:r>
            <a:r>
              <a:rPr lang="en-US" dirty="0"/>
              <a:t>can be shared by different users with full independence. Here, independence refers to logical independence </a:t>
            </a:r>
            <a:endParaRPr lang="en-US" dirty="0" smtClean="0"/>
          </a:p>
          <a:p>
            <a:r>
              <a:rPr lang="en-US" dirty="0"/>
              <a:t>Each user will have a separate application instance and the changes in one application would not affect the other </a:t>
            </a:r>
            <a:endParaRPr lang="en-US" dirty="0" smtClean="0"/>
          </a:p>
          <a:p>
            <a:r>
              <a:rPr lang="en-US" dirty="0"/>
              <a:t>Physically, the software is shared and is not independent </a:t>
            </a:r>
          </a:p>
        </p:txBody>
      </p:sp>
      <p:pic>
        <p:nvPicPr>
          <p:cNvPr id="4" name="Picture 3"/>
          <p:cNvPicPr>
            <a:picLocks noChangeAspect="1"/>
          </p:cNvPicPr>
          <p:nvPr/>
        </p:nvPicPr>
        <p:blipFill>
          <a:blip r:embed="rId2"/>
          <a:stretch>
            <a:fillRect/>
          </a:stretch>
        </p:blipFill>
        <p:spPr>
          <a:xfrm>
            <a:off x="2670174" y="2006600"/>
            <a:ext cx="7235825" cy="3547368"/>
          </a:xfrm>
          <a:prstGeom prst="rect">
            <a:avLst/>
          </a:prstGeom>
        </p:spPr>
      </p:pic>
    </p:spTree>
    <p:extLst>
      <p:ext uri="{BB962C8B-B14F-4D97-AF65-F5344CB8AC3E}">
        <p14:creationId xmlns:p14="http://schemas.microsoft.com/office/powerpoint/2010/main" val="94431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Multitenancy</a:t>
            </a:r>
            <a:r>
              <a:rPr lang="en-US" i="1" dirty="0" smtClean="0"/>
              <a:t> discussion</a:t>
            </a:r>
            <a:endParaRPr lang="en-US" dirty="0"/>
          </a:p>
        </p:txBody>
      </p:sp>
      <p:sp>
        <p:nvSpPr>
          <p:cNvPr id="3" name="Content Placeholder 2"/>
          <p:cNvSpPr>
            <a:spLocks noGrp="1"/>
          </p:cNvSpPr>
          <p:nvPr>
            <p:ph idx="1"/>
          </p:nvPr>
        </p:nvSpPr>
        <p:spPr/>
        <p:txBody>
          <a:bodyPr/>
          <a:lstStyle/>
          <a:p>
            <a:r>
              <a:rPr lang="en-US" dirty="0" smtClean="0"/>
              <a:t>Look at the video and discuss why </a:t>
            </a:r>
            <a:r>
              <a:rPr lang="en-US" dirty="0" err="1" smtClean="0"/>
              <a:t>mutitenancy</a:t>
            </a:r>
            <a:r>
              <a:rPr lang="en-US" dirty="0" smtClean="0"/>
              <a:t> is not always the best</a:t>
            </a:r>
          </a:p>
          <a:p>
            <a:pPr marL="0" indent="0">
              <a:buNone/>
            </a:pPr>
            <a:r>
              <a:rPr lang="en-US" dirty="0" smtClean="0"/>
              <a:t>https://</a:t>
            </a:r>
            <a:r>
              <a:rPr lang="en-US" dirty="0" err="1" smtClean="0"/>
              <a:t>www.youtube.com</a:t>
            </a:r>
            <a:r>
              <a:rPr lang="en-US" dirty="0" smtClean="0"/>
              <a:t>/</a:t>
            </a:r>
            <a:r>
              <a:rPr lang="en-US" dirty="0" err="1" smtClean="0"/>
              <a:t>watch?v</a:t>
            </a:r>
            <a:r>
              <a:rPr lang="en-US" dirty="0" smtClean="0"/>
              <a:t>=WY1CWROPAU8</a:t>
            </a:r>
            <a:endParaRPr lang="en-US" dirty="0"/>
          </a:p>
        </p:txBody>
      </p:sp>
    </p:spTree>
    <p:extLst>
      <p:ext uri="{BB962C8B-B14F-4D97-AF65-F5344CB8AC3E}">
        <p14:creationId xmlns:p14="http://schemas.microsoft.com/office/powerpoint/2010/main" val="1380994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Elasticity</a:t>
            </a:r>
            <a:endParaRPr lang="en-US" dirty="0"/>
          </a:p>
        </p:txBody>
      </p:sp>
      <p:sp>
        <p:nvSpPr>
          <p:cNvPr id="3" name="Content Placeholder 2"/>
          <p:cNvSpPr>
            <a:spLocks noGrp="1"/>
          </p:cNvSpPr>
          <p:nvPr>
            <p:ph idx="1"/>
          </p:nvPr>
        </p:nvSpPr>
        <p:spPr/>
        <p:txBody>
          <a:bodyPr/>
          <a:lstStyle/>
          <a:p>
            <a:r>
              <a:rPr lang="en-US" dirty="0" smtClean="0"/>
              <a:t>Elasticity </a:t>
            </a:r>
            <a:r>
              <a:rPr lang="en-US" dirty="0"/>
              <a:t>can be defined as the degree to which a system is able to adapt to workload changes by provisioning and </a:t>
            </a:r>
            <a:r>
              <a:rPr lang="en-US" dirty="0" err="1"/>
              <a:t>deprovisioning</a:t>
            </a:r>
            <a:r>
              <a:rPr lang="en-US" dirty="0"/>
              <a:t> resources in an autonomic manner such that at each point in time </a:t>
            </a:r>
            <a:endParaRPr lang="en-US" dirty="0" smtClean="0"/>
          </a:p>
          <a:p>
            <a:r>
              <a:rPr lang="en-US" dirty="0"/>
              <a:t>Elasticity allows the cloud providers to efficiently handle the number of users, from one to several hundreds of users at a time </a:t>
            </a:r>
          </a:p>
        </p:txBody>
      </p:sp>
    </p:spTree>
    <p:extLst>
      <p:ext uri="{BB962C8B-B14F-4D97-AF65-F5344CB8AC3E}">
        <p14:creationId xmlns:p14="http://schemas.microsoft.com/office/powerpoint/2010/main" val="1219653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GB" dirty="0"/>
              <a:t>Cloud Ecosystem</a:t>
            </a:r>
            <a:endParaRPr lang="en-US" dirty="0"/>
          </a:p>
          <a:p>
            <a:r>
              <a:rPr lang="en-GB" dirty="0"/>
              <a:t>Requirements for Cloud Services</a:t>
            </a:r>
            <a:endParaRPr lang="en-US" dirty="0"/>
          </a:p>
          <a:p>
            <a:r>
              <a:rPr lang="en-GB" dirty="0"/>
              <a:t>Benefits and Drawbacks of cloud computing</a:t>
            </a:r>
            <a:r>
              <a:rPr lang="en-US" dirty="0" smtClean="0">
                <a:effectLst/>
              </a:rPr>
              <a:t> </a:t>
            </a:r>
          </a:p>
          <a:p>
            <a:r>
              <a:rPr lang="en-US" dirty="0"/>
              <a:t>Cloud Architecture </a:t>
            </a:r>
          </a:p>
          <a:p>
            <a:r>
              <a:rPr lang="en-GB" dirty="0"/>
              <a:t>Applications on Cloud</a:t>
            </a:r>
            <a:r>
              <a:rPr lang="en-US" dirty="0" smtClean="0">
                <a:effectLst/>
              </a:rPr>
              <a:t> </a:t>
            </a:r>
            <a:endParaRPr lang="en-US" dirty="0"/>
          </a:p>
        </p:txBody>
      </p:sp>
    </p:spTree>
    <p:extLst>
      <p:ext uri="{BB962C8B-B14F-4D97-AF65-F5344CB8AC3E}">
        <p14:creationId xmlns:p14="http://schemas.microsoft.com/office/powerpoint/2010/main" val="1752570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Elasticity discussion</a:t>
            </a:r>
            <a:endParaRPr lang="en-US" dirty="0"/>
          </a:p>
        </p:txBody>
      </p:sp>
      <p:sp>
        <p:nvSpPr>
          <p:cNvPr id="3" name="Content Placeholder 2"/>
          <p:cNvSpPr>
            <a:spLocks noGrp="1"/>
          </p:cNvSpPr>
          <p:nvPr>
            <p:ph idx="1"/>
          </p:nvPr>
        </p:nvSpPr>
        <p:spPr/>
        <p:txBody>
          <a:bodyPr/>
          <a:lstStyle/>
          <a:p>
            <a:r>
              <a:rPr lang="en-US" dirty="0" smtClean="0"/>
              <a:t>Discuss what Amazon’s E2C can offer </a:t>
            </a:r>
            <a:r>
              <a:rPr lang="en-US" dirty="0" err="1" smtClean="0"/>
              <a:t>interm</a:t>
            </a:r>
            <a:r>
              <a:rPr lang="en-US" dirty="0" smtClean="0"/>
              <a:t> of Elastic by watching the video</a:t>
            </a:r>
          </a:p>
          <a:p>
            <a:r>
              <a:rPr lang="en-US" dirty="0" smtClean="0"/>
              <a:t>https://</a:t>
            </a:r>
            <a:r>
              <a:rPr lang="en-US" dirty="0" err="1" smtClean="0"/>
              <a:t>www.youtube.com</a:t>
            </a:r>
            <a:r>
              <a:rPr lang="en-US" dirty="0" smtClean="0"/>
              <a:t>/</a:t>
            </a:r>
            <a:r>
              <a:rPr lang="en-US" dirty="0" err="1" smtClean="0"/>
              <a:t>watch?v</a:t>
            </a:r>
            <a:r>
              <a:rPr lang="en-US" dirty="0" smtClean="0"/>
              <a:t>=</a:t>
            </a:r>
            <a:r>
              <a:rPr lang="en-US" dirty="0" err="1" smtClean="0"/>
              <a:t>TsRBftzZsQo</a:t>
            </a:r>
            <a:endParaRPr lang="en-US" dirty="0"/>
          </a:p>
        </p:txBody>
      </p:sp>
    </p:spTree>
    <p:extLst>
      <p:ext uri="{BB962C8B-B14F-4D97-AF65-F5344CB8AC3E}">
        <p14:creationId xmlns:p14="http://schemas.microsoft.com/office/powerpoint/2010/main" val="921647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Heterogeneous cloud platform </a:t>
            </a:r>
            <a:endParaRPr lang="en-US" dirty="0"/>
          </a:p>
        </p:txBody>
      </p:sp>
      <p:sp>
        <p:nvSpPr>
          <p:cNvPr id="3" name="Content Placeholder 2"/>
          <p:cNvSpPr>
            <a:spLocks noGrp="1"/>
          </p:cNvSpPr>
          <p:nvPr>
            <p:ph idx="1"/>
          </p:nvPr>
        </p:nvSpPr>
        <p:spPr/>
        <p:txBody>
          <a:bodyPr/>
          <a:lstStyle/>
          <a:p>
            <a:r>
              <a:rPr lang="en-US" dirty="0"/>
              <a:t>The cloud platform supports heterogeneity, wherein any type of application can be deployed in the cloud </a:t>
            </a:r>
            <a:endParaRPr lang="en-US" dirty="0" smtClean="0"/>
          </a:p>
          <a:p>
            <a:r>
              <a:rPr lang="en-US" dirty="0"/>
              <a:t>The applications that are usually deployed can be accessed by the users using a web browser </a:t>
            </a:r>
          </a:p>
        </p:txBody>
      </p:sp>
    </p:spTree>
    <p:extLst>
      <p:ext uri="{BB962C8B-B14F-4D97-AF65-F5344CB8AC3E}">
        <p14:creationId xmlns:p14="http://schemas.microsoft.com/office/powerpoint/2010/main" val="1092962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Quantitative measurement </a:t>
            </a:r>
            <a:endParaRPr lang="en-US" dirty="0"/>
          </a:p>
        </p:txBody>
      </p:sp>
      <p:sp>
        <p:nvSpPr>
          <p:cNvPr id="3" name="Content Placeholder 2"/>
          <p:cNvSpPr>
            <a:spLocks noGrp="1"/>
          </p:cNvSpPr>
          <p:nvPr>
            <p:ph idx="1"/>
          </p:nvPr>
        </p:nvSpPr>
        <p:spPr/>
        <p:txBody>
          <a:bodyPr/>
          <a:lstStyle/>
          <a:p>
            <a:r>
              <a:rPr lang="en-US" dirty="0"/>
              <a:t>The services provided can be quantitatively measured </a:t>
            </a:r>
            <a:endParaRPr lang="en-US" dirty="0" smtClean="0"/>
          </a:p>
          <a:p>
            <a:r>
              <a:rPr lang="en-US" dirty="0"/>
              <a:t>The user is usually offered </a:t>
            </a:r>
            <a:r>
              <a:rPr lang="en-US" dirty="0" smtClean="0"/>
              <a:t>se</a:t>
            </a:r>
          </a:p>
          <a:p>
            <a:r>
              <a:rPr lang="en-US" dirty="0"/>
              <a:t>Not only the services are measureable, but also the link usage and several other parameters that support cloud applications can be measured </a:t>
            </a:r>
            <a:r>
              <a:rPr lang="en-US" dirty="0" smtClean="0"/>
              <a:t>prices </a:t>
            </a:r>
            <a:r>
              <a:rPr lang="en-US" dirty="0"/>
              <a:t>based on certain charges </a:t>
            </a:r>
          </a:p>
        </p:txBody>
      </p:sp>
    </p:spTree>
    <p:extLst>
      <p:ext uri="{BB962C8B-B14F-4D97-AF65-F5344CB8AC3E}">
        <p14:creationId xmlns:p14="http://schemas.microsoft.com/office/powerpoint/2010/main" val="10921249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On-demand service </a:t>
            </a:r>
            <a:endParaRPr lang="en-US" dirty="0"/>
          </a:p>
        </p:txBody>
      </p:sp>
      <p:sp>
        <p:nvSpPr>
          <p:cNvPr id="3" name="Content Placeholder 2"/>
          <p:cNvSpPr>
            <a:spLocks noGrp="1"/>
          </p:cNvSpPr>
          <p:nvPr>
            <p:ph idx="1"/>
          </p:nvPr>
        </p:nvSpPr>
        <p:spPr/>
        <p:txBody>
          <a:bodyPr/>
          <a:lstStyle/>
          <a:p>
            <a:r>
              <a:rPr lang="en-US" dirty="0"/>
              <a:t>The cloud applications offer service to the user, on demand, that is, whenever the user requires it. </a:t>
            </a:r>
            <a:endParaRPr lang="en-US" dirty="0" smtClean="0"/>
          </a:p>
          <a:p>
            <a:r>
              <a:rPr lang="en-US" dirty="0"/>
              <a:t>The cloud service would allow the users to access web applications usually without any restrictions on time, duration, and type of device used</a:t>
            </a:r>
          </a:p>
        </p:txBody>
      </p:sp>
    </p:spTree>
    <p:extLst>
      <p:ext uri="{BB962C8B-B14F-4D97-AF65-F5344CB8AC3E}">
        <p14:creationId xmlns:p14="http://schemas.microsoft.com/office/powerpoint/2010/main" val="806048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Summaries</a:t>
            </a:r>
            <a:endParaRPr lang="en-US" dirty="0"/>
          </a:p>
        </p:txBody>
      </p:sp>
      <p:sp>
        <p:nvSpPr>
          <p:cNvPr id="3" name="Content Placeholder 2"/>
          <p:cNvSpPr>
            <a:spLocks noGrp="1"/>
          </p:cNvSpPr>
          <p:nvPr>
            <p:ph idx="1"/>
          </p:nvPr>
        </p:nvSpPr>
        <p:spPr/>
        <p:txBody>
          <a:bodyPr/>
          <a:lstStyle/>
          <a:p>
            <a:r>
              <a:rPr lang="en-GB" dirty="0" smtClean="0"/>
              <a:t>Cloud Ecosystem</a:t>
            </a:r>
            <a:endParaRPr lang="en-US" dirty="0" smtClean="0"/>
          </a:p>
          <a:p>
            <a:r>
              <a:rPr lang="en-GB" dirty="0" smtClean="0"/>
              <a:t>Requirements for Cloud Services</a:t>
            </a:r>
            <a:endParaRPr lang="en-US" dirty="0" smtClean="0"/>
          </a:p>
          <a:p>
            <a:r>
              <a:rPr lang="en-GB" dirty="0" smtClean="0"/>
              <a:t>Benefits and Drawbacks of cloud computing</a:t>
            </a:r>
            <a:r>
              <a:rPr lang="en-US" dirty="0" smtClean="0">
                <a:effectLst/>
              </a:rPr>
              <a:t> </a:t>
            </a:r>
          </a:p>
          <a:p>
            <a:r>
              <a:rPr lang="en-US" dirty="0" smtClean="0"/>
              <a:t>Cloud Architecture </a:t>
            </a:r>
          </a:p>
          <a:p>
            <a:r>
              <a:rPr lang="en-GB" dirty="0" smtClean="0"/>
              <a:t>Applications on Cloud</a:t>
            </a:r>
            <a:r>
              <a:rPr lang="en-US" dirty="0" smtClean="0">
                <a:effectLst/>
              </a:rPr>
              <a:t> </a:t>
            </a:r>
            <a:endParaRPr lang="en-US" dirty="0" smtClean="0"/>
          </a:p>
        </p:txBody>
      </p:sp>
    </p:spTree>
    <p:extLst>
      <p:ext uri="{BB962C8B-B14F-4D97-AF65-F5344CB8AC3E}">
        <p14:creationId xmlns:p14="http://schemas.microsoft.com/office/powerpoint/2010/main" val="398552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Ecosystem</a:t>
            </a:r>
          </a:p>
        </p:txBody>
      </p:sp>
      <p:sp>
        <p:nvSpPr>
          <p:cNvPr id="3" name="Content Placeholder 2"/>
          <p:cNvSpPr>
            <a:spLocks noGrp="1"/>
          </p:cNvSpPr>
          <p:nvPr>
            <p:ph idx="1"/>
          </p:nvPr>
        </p:nvSpPr>
        <p:spPr/>
        <p:txBody>
          <a:bodyPr>
            <a:normAutofit fontScale="85000" lnSpcReduction="10000"/>
          </a:bodyPr>
          <a:lstStyle/>
          <a:p>
            <a:r>
              <a:rPr lang="en-US" dirty="0"/>
              <a:t>The cloud ecosystem of interacting components and organizations with individuals, together known as the actors who could be responsible for either providing or consuming cloud services, can be categorized in the following </a:t>
            </a:r>
            <a:r>
              <a:rPr lang="en-US" dirty="0" smtClean="0"/>
              <a:t>manner</a:t>
            </a:r>
          </a:p>
          <a:p>
            <a:pPr lvl="1"/>
            <a:r>
              <a:rPr lang="en-US" i="1" dirty="0"/>
              <a:t>Cloud service users </a:t>
            </a:r>
            <a:r>
              <a:rPr lang="en-US" dirty="0"/>
              <a:t>(</a:t>
            </a:r>
            <a:r>
              <a:rPr lang="en-US" i="1" dirty="0"/>
              <a:t>CSUs</a:t>
            </a:r>
            <a:r>
              <a:rPr lang="en-US" dirty="0"/>
              <a:t>): A consumer (an individual/person), enterprise (including enterprise administrator), and/or government/public institution or organization that consumes delivered cloud services; </a:t>
            </a:r>
            <a:endParaRPr lang="en-US" dirty="0" smtClean="0"/>
          </a:p>
          <a:p>
            <a:pPr lvl="1"/>
            <a:r>
              <a:rPr lang="en-US" i="1" smtClean="0"/>
              <a:t>Cloud Service Provider(CSP</a:t>
            </a:r>
            <a:r>
              <a:rPr lang="en-US" smtClean="0"/>
              <a:t>s): </a:t>
            </a:r>
            <a:r>
              <a:rPr lang="en-US" dirty="0"/>
              <a:t>An organization that provides or delivers and maintains or manages cloud services, that is, provider of SaaS, PaaS, IaaS, or any allied computing infrastructure </a:t>
            </a:r>
            <a:endParaRPr lang="en-US" dirty="0" smtClean="0"/>
          </a:p>
          <a:p>
            <a:pPr lvl="1"/>
            <a:r>
              <a:rPr lang="en-US" dirty="0"/>
              <a:t>3. </a:t>
            </a:r>
            <a:r>
              <a:rPr lang="en-US" i="1" dirty="0"/>
              <a:t>Cloud service partners </a:t>
            </a:r>
            <a:r>
              <a:rPr lang="en-US" dirty="0"/>
              <a:t>(</a:t>
            </a:r>
            <a:r>
              <a:rPr lang="en-US" i="1" dirty="0"/>
              <a:t>CSNs</a:t>
            </a:r>
            <a:r>
              <a:rPr lang="en-US" dirty="0"/>
              <a:t>): A person or organization (e.g., application developer; content, software, hardware, and/or equipment provider; system integrator; and/or auditor) that provides support to the building of a service offered by a CSP (e.g., service integration).</a:t>
            </a:r>
          </a:p>
        </p:txBody>
      </p:sp>
    </p:spTree>
    <p:extLst>
      <p:ext uri="{BB962C8B-B14F-4D97-AF65-F5344CB8AC3E}">
        <p14:creationId xmlns:p14="http://schemas.microsoft.com/office/powerpoint/2010/main" val="218160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Actors with some of their possible roles in a cloud ecosystem</a:t>
            </a:r>
          </a:p>
        </p:txBody>
      </p:sp>
      <p:pic>
        <p:nvPicPr>
          <p:cNvPr id="4" name="Content Placeholder 3"/>
          <p:cNvPicPr>
            <a:picLocks noGrp="1" noChangeAspect="1"/>
          </p:cNvPicPr>
          <p:nvPr>
            <p:ph idx="1"/>
          </p:nvPr>
        </p:nvPicPr>
        <p:blipFill>
          <a:blip r:embed="rId2"/>
          <a:stretch>
            <a:fillRect/>
          </a:stretch>
        </p:blipFill>
        <p:spPr>
          <a:xfrm>
            <a:off x="2423849" y="1825625"/>
            <a:ext cx="7248050" cy="4351338"/>
          </a:xfrm>
          <a:prstGeom prst="rect">
            <a:avLst/>
          </a:prstGeom>
        </p:spPr>
      </p:pic>
    </p:spTree>
    <p:extLst>
      <p:ext uri="{BB962C8B-B14F-4D97-AF65-F5344CB8AC3E}">
        <p14:creationId xmlns:p14="http://schemas.microsoft.com/office/powerpoint/2010/main" val="565602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Cloud Services</a:t>
            </a:r>
          </a:p>
        </p:txBody>
      </p:sp>
      <p:sp>
        <p:nvSpPr>
          <p:cNvPr id="3" name="Content Placeholder 2"/>
          <p:cNvSpPr>
            <a:spLocks noGrp="1"/>
          </p:cNvSpPr>
          <p:nvPr>
            <p:ph idx="1"/>
          </p:nvPr>
        </p:nvSpPr>
        <p:spPr/>
        <p:txBody>
          <a:bodyPr/>
          <a:lstStyle/>
          <a:p>
            <a:r>
              <a:rPr lang="en-US" i="1" dirty="0" err="1"/>
              <a:t>Multitenancy</a:t>
            </a:r>
            <a:r>
              <a:rPr lang="en-US" dirty="0"/>
              <a:t>: </a:t>
            </a:r>
            <a:r>
              <a:rPr lang="en-US" dirty="0" err="1"/>
              <a:t>Multitenancy</a:t>
            </a:r>
            <a:r>
              <a:rPr lang="en-US" dirty="0"/>
              <a:t> is an essential characteristic of cloud systems aiming to provide isolation of the different users of the cloud system (tenants) while maximizing resource sharing </a:t>
            </a:r>
            <a:endParaRPr lang="en-US" dirty="0" smtClean="0"/>
          </a:p>
          <a:p>
            <a:r>
              <a:rPr lang="en-US" i="1" dirty="0"/>
              <a:t>Service life cycle management</a:t>
            </a:r>
            <a:r>
              <a:rPr lang="en-US" dirty="0"/>
              <a:t>: Cloud services are paid as per usage and can be started and ended at any time </a:t>
            </a:r>
            <a:endParaRPr lang="en-US" dirty="0" smtClean="0"/>
          </a:p>
          <a:p>
            <a:r>
              <a:rPr lang="en-US" i="1" dirty="0"/>
              <a:t>Security</a:t>
            </a:r>
            <a:r>
              <a:rPr lang="en-US" dirty="0"/>
              <a:t>: The security of each individual service needs to be protected in the multitenant cloud environment </a:t>
            </a:r>
          </a:p>
        </p:txBody>
      </p:sp>
    </p:spTree>
    <p:extLst>
      <p:ext uri="{BB962C8B-B14F-4D97-AF65-F5344CB8AC3E}">
        <p14:creationId xmlns:p14="http://schemas.microsoft.com/office/powerpoint/2010/main" val="984977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Cloud Services</a:t>
            </a:r>
            <a:endParaRPr lang="en-US" dirty="0"/>
          </a:p>
        </p:txBody>
      </p:sp>
      <p:sp>
        <p:nvSpPr>
          <p:cNvPr id="3" name="Content Placeholder 2"/>
          <p:cNvSpPr>
            <a:spLocks noGrp="1"/>
          </p:cNvSpPr>
          <p:nvPr>
            <p:ph idx="1"/>
          </p:nvPr>
        </p:nvSpPr>
        <p:spPr/>
        <p:txBody>
          <a:bodyPr/>
          <a:lstStyle/>
          <a:p>
            <a:r>
              <a:rPr lang="en-US" i="1" dirty="0"/>
              <a:t>Responsiveness</a:t>
            </a:r>
            <a:r>
              <a:rPr lang="en-US" dirty="0"/>
              <a:t>: The cloud ecosystem is expected to enable early detection, diagnosis, and fixing of service-related problems in order to help the customers use the services faithfully. </a:t>
            </a:r>
            <a:endParaRPr lang="en-US" dirty="0" smtClean="0"/>
          </a:p>
          <a:p>
            <a:r>
              <a:rPr lang="en-US" i="1" dirty="0"/>
              <a:t>Intelligent service deployment</a:t>
            </a:r>
            <a:r>
              <a:rPr lang="en-US" dirty="0"/>
              <a:t>: It is expected that the cloud enables efficient use of resources in service deployment, that is, maximizing the number of deployed services while minimizing the usage of resources and still respecting the SLAs </a:t>
            </a:r>
            <a:endParaRPr lang="en-US" dirty="0" smtClean="0"/>
          </a:p>
        </p:txBody>
      </p:sp>
    </p:spTree>
    <p:extLst>
      <p:ext uri="{BB962C8B-B14F-4D97-AF65-F5344CB8AC3E}">
        <p14:creationId xmlns:p14="http://schemas.microsoft.com/office/powerpoint/2010/main" val="615579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Cloud Services</a:t>
            </a:r>
            <a:endParaRPr lang="en-US" dirty="0"/>
          </a:p>
        </p:txBody>
      </p:sp>
      <p:sp>
        <p:nvSpPr>
          <p:cNvPr id="3" name="Content Placeholder 2"/>
          <p:cNvSpPr>
            <a:spLocks noGrp="1"/>
          </p:cNvSpPr>
          <p:nvPr>
            <p:ph idx="1"/>
          </p:nvPr>
        </p:nvSpPr>
        <p:spPr/>
        <p:txBody>
          <a:bodyPr/>
          <a:lstStyle/>
          <a:p>
            <a:r>
              <a:rPr lang="en-US" dirty="0" smtClean="0"/>
              <a:t>More to discuss such as: </a:t>
            </a:r>
            <a:r>
              <a:rPr lang="en-US" i="1" dirty="0" smtClean="0"/>
              <a:t>Interoperability</a:t>
            </a:r>
            <a:r>
              <a:rPr lang="en-US" dirty="0" smtClean="0"/>
              <a:t>, </a:t>
            </a:r>
            <a:r>
              <a:rPr lang="en-US" i="1" dirty="0" smtClean="0"/>
              <a:t>Regulatory aspects, Environmental sustainability, Service reliability, Service access, Flexibility</a:t>
            </a:r>
            <a:r>
              <a:rPr lang="en-US" dirty="0" smtClean="0"/>
              <a:t>,</a:t>
            </a:r>
            <a:r>
              <a:rPr lang="en-US" i="1" dirty="0" smtClean="0"/>
              <a:t> Accounting and charging, Massive data processing </a:t>
            </a:r>
            <a:endParaRPr lang="en-US" dirty="0" smtClean="0"/>
          </a:p>
          <a:p>
            <a:endParaRPr lang="en-US" dirty="0"/>
          </a:p>
        </p:txBody>
      </p:sp>
    </p:spTree>
    <p:extLst>
      <p:ext uri="{BB962C8B-B14F-4D97-AF65-F5344CB8AC3E}">
        <p14:creationId xmlns:p14="http://schemas.microsoft.com/office/powerpoint/2010/main" val="1936175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and drawbacks of cloud computing</a:t>
            </a:r>
            <a:endParaRPr lang="en-US" dirty="0"/>
          </a:p>
        </p:txBody>
      </p:sp>
      <p:sp>
        <p:nvSpPr>
          <p:cNvPr id="3" name="Content Placeholder 2"/>
          <p:cNvSpPr>
            <a:spLocks noGrp="1"/>
          </p:cNvSpPr>
          <p:nvPr>
            <p:ph idx="1"/>
          </p:nvPr>
        </p:nvSpPr>
        <p:spPr/>
        <p:txBody>
          <a:bodyPr/>
          <a:lstStyle/>
          <a:p>
            <a:r>
              <a:rPr lang="en-US" dirty="0" smtClean="0"/>
              <a:t>Discussion in group about this, more hints can be found at page 23 of the book.</a:t>
            </a:r>
          </a:p>
          <a:p>
            <a:r>
              <a:rPr lang="en-US" dirty="0" smtClean="0"/>
              <a:t>More can be look at https://</a:t>
            </a:r>
            <a:r>
              <a:rPr lang="en-US" dirty="0" err="1" smtClean="0"/>
              <a:t>www.youtube.com</a:t>
            </a:r>
            <a:r>
              <a:rPr lang="en-US" dirty="0" smtClean="0"/>
              <a:t>/</a:t>
            </a:r>
            <a:r>
              <a:rPr lang="en-US" dirty="0" err="1" smtClean="0"/>
              <a:t>watch?v</a:t>
            </a:r>
            <a:r>
              <a:rPr lang="en-US" dirty="0" smtClean="0"/>
              <a:t>=KVydGQGR1Lo</a:t>
            </a:r>
            <a:endParaRPr lang="en-US" dirty="0"/>
          </a:p>
        </p:txBody>
      </p:sp>
    </p:spTree>
    <p:extLst>
      <p:ext uri="{BB962C8B-B14F-4D97-AF65-F5344CB8AC3E}">
        <p14:creationId xmlns:p14="http://schemas.microsoft.com/office/powerpoint/2010/main" val="2023460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43631"/>
            <a:ext cx="10821571" cy="1456267"/>
          </a:xfrm>
        </p:spPr>
        <p:txBody>
          <a:bodyPr/>
          <a:lstStyle/>
          <a:p>
            <a:r>
              <a:rPr lang="en-US" dirty="0" smtClean="0"/>
              <a:t>Cloud architecture</a:t>
            </a:r>
            <a:endParaRPr lang="en-US" dirty="0"/>
          </a:p>
        </p:txBody>
      </p:sp>
      <p:sp>
        <p:nvSpPr>
          <p:cNvPr id="3" name="Content Placeholder 2"/>
          <p:cNvSpPr>
            <a:spLocks noGrp="1"/>
          </p:cNvSpPr>
          <p:nvPr>
            <p:ph idx="1"/>
          </p:nvPr>
        </p:nvSpPr>
        <p:spPr/>
        <p:txBody>
          <a:bodyPr/>
          <a:lstStyle/>
          <a:p>
            <a:r>
              <a:rPr lang="en-US" dirty="0"/>
              <a:t>Cloud architecture consists of a hierarchical set of components that collectively describe the way the cloud works </a:t>
            </a:r>
          </a:p>
        </p:txBody>
      </p:sp>
      <p:pic>
        <p:nvPicPr>
          <p:cNvPr id="4" name="Picture 3"/>
          <p:cNvPicPr>
            <a:picLocks noChangeAspect="1"/>
          </p:cNvPicPr>
          <p:nvPr/>
        </p:nvPicPr>
        <p:blipFill>
          <a:blip r:embed="rId2"/>
          <a:stretch>
            <a:fillRect/>
          </a:stretch>
        </p:blipFill>
        <p:spPr>
          <a:xfrm>
            <a:off x="2294021" y="1689388"/>
            <a:ext cx="7218947" cy="4718530"/>
          </a:xfrm>
          <a:prstGeom prst="rect">
            <a:avLst/>
          </a:prstGeom>
        </p:spPr>
      </p:pic>
    </p:spTree>
    <p:extLst>
      <p:ext uri="{BB962C8B-B14F-4D97-AF65-F5344CB8AC3E}">
        <p14:creationId xmlns:p14="http://schemas.microsoft.com/office/powerpoint/2010/main" val="210505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 1 - introduction</Template>
  <TotalTime>347</TotalTime>
  <Words>1147</Words>
  <Application>Microsoft Office PowerPoint</Application>
  <PresentationFormat>Widescreen</PresentationFormat>
  <Paragraphs>91</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Courier New</vt:lpstr>
      <vt:lpstr>Wingdings</vt:lpstr>
      <vt:lpstr>Celestial</vt:lpstr>
      <vt:lpstr>Session 2</vt:lpstr>
      <vt:lpstr>Objectives</vt:lpstr>
      <vt:lpstr>Cloud Ecosystem</vt:lpstr>
      <vt:lpstr>Actors with some of their possible roles in a cloud ecosystem</vt:lpstr>
      <vt:lpstr>Requirements for Cloud Services</vt:lpstr>
      <vt:lpstr>Requirements for Cloud Services</vt:lpstr>
      <vt:lpstr>Requirements for Cloud Services</vt:lpstr>
      <vt:lpstr>Benefits and drawbacks of cloud computing</vt:lpstr>
      <vt:lpstr>Cloud architecture</vt:lpstr>
      <vt:lpstr>Layer 1 (User/Client Layer)</vt:lpstr>
      <vt:lpstr>Layer 2 (Network Layer)</vt:lpstr>
      <vt:lpstr>Layer 3 (Cloud Management Layer)</vt:lpstr>
      <vt:lpstr>Layer 4 (Hardware Resource Layer)</vt:lpstr>
      <vt:lpstr>Applications on the Cloud</vt:lpstr>
      <vt:lpstr>Shortcomings of web application</vt:lpstr>
      <vt:lpstr>PowerPoint Presentation</vt:lpstr>
      <vt:lpstr>Multitenancy</vt:lpstr>
      <vt:lpstr>Multitenancy discussion</vt:lpstr>
      <vt:lpstr>Elasticity</vt:lpstr>
      <vt:lpstr>Elasticity discussion</vt:lpstr>
      <vt:lpstr>Heterogeneous cloud platform </vt:lpstr>
      <vt:lpstr>Quantitative measurement </vt:lpstr>
      <vt:lpstr>On-demand service </vt:lpstr>
      <vt:lpstr>Summaries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2</dc:title>
  <dc:creator>doquocbinh@gmail.com</dc:creator>
  <cp:lastModifiedBy>Thuan Le Van  (FU HN)</cp:lastModifiedBy>
  <cp:revision>18</cp:revision>
  <dcterms:created xsi:type="dcterms:W3CDTF">2018-06-18T04:13:24Z</dcterms:created>
  <dcterms:modified xsi:type="dcterms:W3CDTF">2019-12-07T03:05:42Z</dcterms:modified>
</cp:coreProperties>
</file>