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29" autoAdjust="0"/>
    <p:restoredTop sz="81091" autoAdjust="0"/>
  </p:normalViewPr>
  <p:slideViewPr>
    <p:cSldViewPr snapToGrid="0" snapToObjects="1">
      <p:cViewPr varScale="1">
        <p:scale>
          <a:sx n="59" d="100"/>
          <a:sy n="59" d="100"/>
        </p:scale>
        <p:origin x="10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F2AF1-9202-C84B-8165-DD856234715F}" type="datetimeFigureOut">
              <a:rPr lang="en-US" smtClean="0"/>
              <a:t>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3C55F-6409-AC4F-BE15-7FA39DDE3817}" type="slidenum">
              <a:rPr lang="en-US" smtClean="0"/>
              <a:t>‹#›</a:t>
            </a:fld>
            <a:endParaRPr lang="en-US"/>
          </a:p>
        </p:txBody>
      </p:sp>
    </p:spTree>
    <p:extLst>
      <p:ext uri="{BB962C8B-B14F-4D97-AF65-F5344CB8AC3E}">
        <p14:creationId xmlns:p14="http://schemas.microsoft.com/office/powerpoint/2010/main" val="1737509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B3C55F-6409-AC4F-BE15-7FA39DDE3817}" type="slidenum">
              <a:rPr lang="en-US" smtClean="0"/>
              <a:t>3</a:t>
            </a:fld>
            <a:endParaRPr lang="en-US"/>
          </a:p>
        </p:txBody>
      </p:sp>
    </p:spTree>
    <p:extLst>
      <p:ext uri="{BB962C8B-B14F-4D97-AF65-F5344CB8AC3E}">
        <p14:creationId xmlns:p14="http://schemas.microsoft.com/office/powerpoint/2010/main" val="1554751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Resource Provisioning for Cloud Computing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Ye Hu1, Johnny Wong1, Gabriel Iszlai2 and Marin Litoiu3 1University of Waterloo, 2IBM Toronto Lab, 3York University </a:t>
            </a:r>
            <a:endParaRPr lang="en-US" dirty="0" smtClean="0"/>
          </a:p>
          <a:p>
            <a:endParaRPr lang="en-US" dirty="0"/>
          </a:p>
        </p:txBody>
      </p:sp>
      <p:sp>
        <p:nvSpPr>
          <p:cNvPr id="4" name="Slide Number Placeholder 3"/>
          <p:cNvSpPr>
            <a:spLocks noGrp="1"/>
          </p:cNvSpPr>
          <p:nvPr>
            <p:ph type="sldNum" sz="quarter" idx="10"/>
          </p:nvPr>
        </p:nvSpPr>
        <p:spPr/>
        <p:txBody>
          <a:bodyPr/>
          <a:lstStyle/>
          <a:p>
            <a:fld id="{02B3C55F-6409-AC4F-BE15-7FA39DDE3817}" type="slidenum">
              <a:rPr lang="en-US" smtClean="0"/>
              <a:t>5</a:t>
            </a:fld>
            <a:endParaRPr lang="en-US"/>
          </a:p>
        </p:txBody>
      </p:sp>
    </p:spTree>
    <p:extLst>
      <p:ext uri="{BB962C8B-B14F-4D97-AF65-F5344CB8AC3E}">
        <p14:creationId xmlns:p14="http://schemas.microsoft.com/office/powerpoint/2010/main" val="834173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0B18EEC-59DC-854A-91BB-639667DB64F7}" type="datetimeFigureOut">
              <a:rPr lang="en-US" smtClean="0"/>
              <a:t>11/5/2019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9A543EA0-A05C-9B4E-A108-A5F4642E48A5}" type="slidenum">
              <a:rPr lang="en-US" smtClean="0"/>
              <a:t>‹#›</a:t>
            </a:fld>
            <a:endParaRPr lang="en-US"/>
          </a:p>
        </p:txBody>
      </p:sp>
    </p:spTree>
    <p:extLst>
      <p:ext uri="{BB962C8B-B14F-4D97-AF65-F5344CB8AC3E}">
        <p14:creationId xmlns:p14="http://schemas.microsoft.com/office/powerpoint/2010/main" val="1232499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B18EEC-59DC-854A-91BB-639667DB64F7}"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43EA0-A05C-9B4E-A108-A5F4642E48A5}" type="slidenum">
              <a:rPr lang="en-US" smtClean="0"/>
              <a:t>‹#›</a:t>
            </a:fld>
            <a:endParaRPr lang="en-US"/>
          </a:p>
        </p:txBody>
      </p:sp>
    </p:spTree>
    <p:extLst>
      <p:ext uri="{BB962C8B-B14F-4D97-AF65-F5344CB8AC3E}">
        <p14:creationId xmlns:p14="http://schemas.microsoft.com/office/powerpoint/2010/main" val="1538132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B18EEC-59DC-854A-91BB-639667DB64F7}"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43EA0-A05C-9B4E-A108-A5F4642E48A5}" type="slidenum">
              <a:rPr lang="en-US" smtClean="0"/>
              <a:t>‹#›</a:t>
            </a:fld>
            <a:endParaRPr lang="en-US"/>
          </a:p>
        </p:txBody>
      </p:sp>
    </p:spTree>
    <p:extLst>
      <p:ext uri="{BB962C8B-B14F-4D97-AF65-F5344CB8AC3E}">
        <p14:creationId xmlns:p14="http://schemas.microsoft.com/office/powerpoint/2010/main" val="2130470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B18EEC-59DC-854A-91BB-639667DB64F7}"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43EA0-A05C-9B4E-A108-A5F4642E48A5}" type="slidenum">
              <a:rPr lang="en-US" smtClean="0"/>
              <a:t>‹#›</a:t>
            </a:fld>
            <a:endParaRPr lang="en-US"/>
          </a:p>
        </p:txBody>
      </p:sp>
    </p:spTree>
    <p:extLst>
      <p:ext uri="{BB962C8B-B14F-4D97-AF65-F5344CB8AC3E}">
        <p14:creationId xmlns:p14="http://schemas.microsoft.com/office/powerpoint/2010/main" val="1818006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B18EEC-59DC-854A-91BB-639667DB64F7}"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43EA0-A05C-9B4E-A108-A5F4642E48A5}" type="slidenum">
              <a:rPr lang="en-US" smtClean="0"/>
              <a:t>‹#›</a:t>
            </a:fld>
            <a:endParaRPr lang="en-US"/>
          </a:p>
        </p:txBody>
      </p:sp>
    </p:spTree>
    <p:extLst>
      <p:ext uri="{BB962C8B-B14F-4D97-AF65-F5344CB8AC3E}">
        <p14:creationId xmlns:p14="http://schemas.microsoft.com/office/powerpoint/2010/main" val="840487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B18EEC-59DC-854A-91BB-639667DB64F7}"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43EA0-A05C-9B4E-A108-A5F4642E48A5}" type="slidenum">
              <a:rPr lang="en-US" smtClean="0"/>
              <a:t>‹#›</a:t>
            </a:fld>
            <a:endParaRPr lang="en-US"/>
          </a:p>
        </p:txBody>
      </p:sp>
    </p:spTree>
    <p:extLst>
      <p:ext uri="{BB962C8B-B14F-4D97-AF65-F5344CB8AC3E}">
        <p14:creationId xmlns:p14="http://schemas.microsoft.com/office/powerpoint/2010/main" val="2072709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B18EEC-59DC-854A-91BB-639667DB64F7}"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43EA0-A05C-9B4E-A108-A5F4642E48A5}" type="slidenum">
              <a:rPr lang="en-US" smtClean="0"/>
              <a:t>‹#›</a:t>
            </a:fld>
            <a:endParaRPr lang="en-US"/>
          </a:p>
        </p:txBody>
      </p:sp>
    </p:spTree>
    <p:extLst>
      <p:ext uri="{BB962C8B-B14F-4D97-AF65-F5344CB8AC3E}">
        <p14:creationId xmlns:p14="http://schemas.microsoft.com/office/powerpoint/2010/main" val="1702479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B18EEC-59DC-854A-91BB-639667DB64F7}"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43EA0-A05C-9B4E-A108-A5F4642E48A5}" type="slidenum">
              <a:rPr lang="en-US" smtClean="0"/>
              <a:t>‹#›</a:t>
            </a:fld>
            <a:endParaRPr lang="en-US"/>
          </a:p>
        </p:txBody>
      </p:sp>
    </p:spTree>
    <p:extLst>
      <p:ext uri="{BB962C8B-B14F-4D97-AF65-F5344CB8AC3E}">
        <p14:creationId xmlns:p14="http://schemas.microsoft.com/office/powerpoint/2010/main" val="507146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B18EEC-59DC-854A-91BB-639667DB64F7}"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43EA0-A05C-9B4E-A108-A5F4642E48A5}" type="slidenum">
              <a:rPr lang="en-US" smtClean="0"/>
              <a:t>‹#›</a:t>
            </a:fld>
            <a:endParaRPr lang="en-US"/>
          </a:p>
        </p:txBody>
      </p:sp>
    </p:spTree>
    <p:extLst>
      <p:ext uri="{BB962C8B-B14F-4D97-AF65-F5344CB8AC3E}">
        <p14:creationId xmlns:p14="http://schemas.microsoft.com/office/powerpoint/2010/main" val="248580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normAutofit/>
          </a:bodyPr>
          <a:lstStyle>
            <a:lvl1pPr marL="285750" indent="-285750">
              <a:buFont typeface="Wingdings" panose="05000000000000000000" pitchFamily="2" charset="2"/>
              <a:buChar char="Ø"/>
              <a:defRPr sz="2800"/>
            </a:lvl1pPr>
            <a:lvl2pPr marL="742950" indent="-285750">
              <a:buFont typeface="Courier New" panose="02070309020205020404" pitchFamily="49" charset="0"/>
              <a:buChar char="o"/>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B18EEC-59DC-854A-91BB-639667DB64F7}"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43EA0-A05C-9B4E-A108-A5F4642E48A5}" type="slidenum">
              <a:rPr lang="en-US" smtClean="0"/>
              <a:t>‹#›</a:t>
            </a:fld>
            <a:endParaRPr lang="en-US"/>
          </a:p>
        </p:txBody>
      </p:sp>
    </p:spTree>
    <p:extLst>
      <p:ext uri="{BB962C8B-B14F-4D97-AF65-F5344CB8AC3E}">
        <p14:creationId xmlns:p14="http://schemas.microsoft.com/office/powerpoint/2010/main" val="1288110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B18EEC-59DC-854A-91BB-639667DB64F7}"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43EA0-A05C-9B4E-A108-A5F4642E48A5}" type="slidenum">
              <a:rPr lang="en-US" smtClean="0"/>
              <a:t>‹#›</a:t>
            </a:fld>
            <a:endParaRPr lang="en-US"/>
          </a:p>
        </p:txBody>
      </p:sp>
    </p:spTree>
    <p:extLst>
      <p:ext uri="{BB962C8B-B14F-4D97-AF65-F5344CB8AC3E}">
        <p14:creationId xmlns:p14="http://schemas.microsoft.com/office/powerpoint/2010/main" val="49765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B18EEC-59DC-854A-91BB-639667DB64F7}"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43EA0-A05C-9B4E-A108-A5F4642E48A5}" type="slidenum">
              <a:rPr lang="en-US" smtClean="0"/>
              <a:t>‹#›</a:t>
            </a:fld>
            <a:endParaRPr lang="en-US"/>
          </a:p>
        </p:txBody>
      </p:sp>
    </p:spTree>
    <p:extLst>
      <p:ext uri="{BB962C8B-B14F-4D97-AF65-F5344CB8AC3E}">
        <p14:creationId xmlns:p14="http://schemas.microsoft.com/office/powerpoint/2010/main" val="1773843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B18EEC-59DC-854A-91BB-639667DB64F7}" type="datetimeFigureOut">
              <a:rPr lang="en-US" smtClean="0"/>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543EA0-A05C-9B4E-A108-A5F4642E48A5}" type="slidenum">
              <a:rPr lang="en-US" smtClean="0"/>
              <a:t>‹#›</a:t>
            </a:fld>
            <a:endParaRPr lang="en-US"/>
          </a:p>
        </p:txBody>
      </p:sp>
    </p:spTree>
    <p:extLst>
      <p:ext uri="{BB962C8B-B14F-4D97-AF65-F5344CB8AC3E}">
        <p14:creationId xmlns:p14="http://schemas.microsoft.com/office/powerpoint/2010/main" val="1614826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B18EEC-59DC-854A-91BB-639667DB64F7}" type="datetimeFigureOut">
              <a:rPr lang="en-US" smtClean="0"/>
              <a:t>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543EA0-A05C-9B4E-A108-A5F4642E48A5}" type="slidenum">
              <a:rPr lang="en-US" smtClean="0"/>
              <a:t>‹#›</a:t>
            </a:fld>
            <a:endParaRPr lang="en-US"/>
          </a:p>
        </p:txBody>
      </p:sp>
    </p:spTree>
    <p:extLst>
      <p:ext uri="{BB962C8B-B14F-4D97-AF65-F5344CB8AC3E}">
        <p14:creationId xmlns:p14="http://schemas.microsoft.com/office/powerpoint/2010/main" val="48240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0B18EEC-59DC-854A-91BB-639667DB64F7}" type="datetimeFigureOut">
              <a:rPr lang="en-US" smtClean="0"/>
              <a:t>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543EA0-A05C-9B4E-A108-A5F4642E48A5}" type="slidenum">
              <a:rPr lang="en-US" smtClean="0"/>
              <a:t>‹#›</a:t>
            </a:fld>
            <a:endParaRPr lang="en-US"/>
          </a:p>
        </p:txBody>
      </p:sp>
    </p:spTree>
    <p:extLst>
      <p:ext uri="{BB962C8B-B14F-4D97-AF65-F5344CB8AC3E}">
        <p14:creationId xmlns:p14="http://schemas.microsoft.com/office/powerpoint/2010/main" val="98766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B18EEC-59DC-854A-91BB-639667DB64F7}"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43EA0-A05C-9B4E-A108-A5F4642E48A5}" type="slidenum">
              <a:rPr lang="en-US" smtClean="0"/>
              <a:t>‹#›</a:t>
            </a:fld>
            <a:endParaRPr lang="en-US"/>
          </a:p>
        </p:txBody>
      </p:sp>
    </p:spTree>
    <p:extLst>
      <p:ext uri="{BB962C8B-B14F-4D97-AF65-F5344CB8AC3E}">
        <p14:creationId xmlns:p14="http://schemas.microsoft.com/office/powerpoint/2010/main" val="1759572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B18EEC-59DC-854A-91BB-639667DB64F7}"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43EA0-A05C-9B4E-A108-A5F4642E48A5}" type="slidenum">
              <a:rPr lang="en-US" smtClean="0"/>
              <a:t>‹#›</a:t>
            </a:fld>
            <a:endParaRPr lang="en-US"/>
          </a:p>
        </p:txBody>
      </p:sp>
    </p:spTree>
    <p:extLst>
      <p:ext uri="{BB962C8B-B14F-4D97-AF65-F5344CB8AC3E}">
        <p14:creationId xmlns:p14="http://schemas.microsoft.com/office/powerpoint/2010/main" val="131570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821571"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821571" cy="4136467"/>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59" y="6278534"/>
            <a:ext cx="2366545" cy="377825"/>
          </a:xfrm>
          <a:prstGeom prst="rect">
            <a:avLst/>
          </a:prstGeom>
        </p:spPr>
        <p:txBody>
          <a:bodyPr vert="horz" lIns="91440" tIns="45720" rIns="91440" bIns="45720" rtlCol="0" anchor="ctr"/>
          <a:lstStyle>
            <a:lvl1pPr algn="r">
              <a:defRPr sz="1400" b="0" i="0">
                <a:solidFill>
                  <a:schemeClr val="tx1"/>
                </a:solidFill>
                <a:effectLst/>
                <a:latin typeface="+mn-lt"/>
              </a:defRPr>
            </a:lvl1pPr>
          </a:lstStyle>
          <a:p>
            <a:fld id="{80B18EEC-59DC-854A-91BB-639667DB64F7}" type="datetimeFigureOut">
              <a:rPr lang="en-US" smtClean="0"/>
              <a:t>11/5/2019</a:t>
            </a:fld>
            <a:endParaRPr lang="en-US"/>
          </a:p>
        </p:txBody>
      </p:sp>
      <p:sp>
        <p:nvSpPr>
          <p:cNvPr id="5" name="Footer Placeholder 4"/>
          <p:cNvSpPr>
            <a:spLocks noGrp="1"/>
          </p:cNvSpPr>
          <p:nvPr>
            <p:ph type="ftr" sz="quarter" idx="3"/>
          </p:nvPr>
        </p:nvSpPr>
        <p:spPr>
          <a:xfrm>
            <a:off x="685800" y="6278534"/>
            <a:ext cx="7827659" cy="377825"/>
          </a:xfrm>
          <a:prstGeom prst="rect">
            <a:avLst/>
          </a:prstGeom>
        </p:spPr>
        <p:txBody>
          <a:bodyPr vert="horz" lIns="91440" tIns="45720" rIns="91440" bIns="45720" rtlCol="0" anchor="ctr"/>
          <a:lstStyle>
            <a:lvl1pPr algn="l">
              <a:defRPr sz="14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6205" y="6278534"/>
            <a:ext cx="551167" cy="377825"/>
          </a:xfrm>
          <a:prstGeom prst="rect">
            <a:avLst/>
          </a:prstGeom>
        </p:spPr>
        <p:txBody>
          <a:bodyPr vert="horz" lIns="91440" tIns="45720" rIns="91440" bIns="45720" rtlCol="0" anchor="ctr"/>
          <a:lstStyle>
            <a:lvl1pPr algn="r">
              <a:defRPr sz="1400" b="0" i="0">
                <a:solidFill>
                  <a:schemeClr val="tx1"/>
                </a:solidFill>
                <a:effectLst/>
                <a:latin typeface="+mn-lt"/>
              </a:defRPr>
            </a:lvl1pPr>
          </a:lstStyle>
          <a:p>
            <a:fld id="{9A543EA0-A05C-9B4E-A108-A5F4642E48A5}" type="slidenum">
              <a:rPr lang="en-US" smtClean="0"/>
              <a:t>‹#›</a:t>
            </a:fld>
            <a:endParaRPr lang="en-US"/>
          </a:p>
        </p:txBody>
      </p:sp>
    </p:spTree>
    <p:extLst>
      <p:ext uri="{BB962C8B-B14F-4D97-AF65-F5344CB8AC3E}">
        <p14:creationId xmlns:p14="http://schemas.microsoft.com/office/powerpoint/2010/main" val="12893663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Session 3</a:t>
            </a:r>
            <a:endParaRPr lang="en-US" dirty="0"/>
          </a:p>
        </p:txBody>
      </p:sp>
      <p:sp>
        <p:nvSpPr>
          <p:cNvPr id="3" name="Subtitle 2"/>
          <p:cNvSpPr>
            <a:spLocks noGrp="1"/>
          </p:cNvSpPr>
          <p:nvPr>
            <p:ph type="subTitle" idx="1"/>
          </p:nvPr>
        </p:nvSpPr>
        <p:spPr/>
        <p:txBody>
          <a:bodyPr/>
          <a:lstStyle/>
          <a:p>
            <a:r>
              <a:rPr lang="en-US" dirty="0" smtClean="0"/>
              <a:t>Managing and migrating application to </a:t>
            </a:r>
            <a:r>
              <a:rPr lang="en-US" dirty="0"/>
              <a:t>the Cloud</a:t>
            </a:r>
            <a:r>
              <a:rPr lang="en-US" dirty="0" smtClean="0">
                <a:effectLst/>
              </a:rPr>
              <a:t> </a:t>
            </a:r>
            <a:endParaRPr lang="en-US" dirty="0"/>
          </a:p>
        </p:txBody>
      </p:sp>
    </p:spTree>
    <p:extLst>
      <p:ext uri="{BB962C8B-B14F-4D97-AF65-F5344CB8AC3E}">
        <p14:creationId xmlns:p14="http://schemas.microsoft.com/office/powerpoint/2010/main" val="1251087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Migration strategy </a:t>
            </a:r>
            <a:endParaRPr lang="en-US" dirty="0"/>
          </a:p>
        </p:txBody>
      </p:sp>
      <p:sp>
        <p:nvSpPr>
          <p:cNvPr id="3" name="Content Placeholder 2"/>
          <p:cNvSpPr>
            <a:spLocks noGrp="1"/>
          </p:cNvSpPr>
          <p:nvPr>
            <p:ph idx="1"/>
          </p:nvPr>
        </p:nvSpPr>
        <p:spPr/>
        <p:txBody>
          <a:bodyPr/>
          <a:lstStyle/>
          <a:p>
            <a:r>
              <a:rPr lang="en-US" dirty="0"/>
              <a:t>Based on the evaluation, a migration strategy is </a:t>
            </a:r>
            <a:r>
              <a:rPr lang="en-US" dirty="0" smtClean="0"/>
              <a:t>drawn</a:t>
            </a:r>
          </a:p>
          <a:p>
            <a:pPr lvl="1"/>
            <a:r>
              <a:rPr lang="en-US" dirty="0" smtClean="0"/>
              <a:t>A </a:t>
            </a:r>
            <a:r>
              <a:rPr lang="en-US" dirty="0" err="1"/>
              <a:t>hotplug</a:t>
            </a:r>
            <a:r>
              <a:rPr lang="en-US" dirty="0"/>
              <a:t> strategy is used where the applications and their data and interface dependencies are isolated and these applications can be operationalized all at once. </a:t>
            </a:r>
            <a:endParaRPr lang="en-US" dirty="0" smtClean="0"/>
          </a:p>
          <a:p>
            <a:pPr lvl="1"/>
            <a:r>
              <a:rPr lang="en-US" dirty="0"/>
              <a:t>A fusion strategy is used where the applications can be partially migrated; but for a portion of it, there are dependencies based on existing licenses, specialized server requirements like mainframes, or extensive interconnections with other applications. </a:t>
            </a:r>
          </a:p>
        </p:txBody>
      </p:sp>
    </p:spTree>
    <p:extLst>
      <p:ext uri="{BB962C8B-B14F-4D97-AF65-F5344CB8AC3E}">
        <p14:creationId xmlns:p14="http://schemas.microsoft.com/office/powerpoint/2010/main" val="1379810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Prototyping</a:t>
            </a:r>
            <a:endParaRPr lang="en-US" dirty="0"/>
          </a:p>
        </p:txBody>
      </p:sp>
      <p:sp>
        <p:nvSpPr>
          <p:cNvPr id="3" name="Content Placeholder 2"/>
          <p:cNvSpPr>
            <a:spLocks noGrp="1"/>
          </p:cNvSpPr>
          <p:nvPr>
            <p:ph idx="1"/>
          </p:nvPr>
        </p:nvSpPr>
        <p:spPr/>
        <p:txBody>
          <a:bodyPr/>
          <a:lstStyle/>
          <a:p>
            <a:r>
              <a:rPr lang="en-US" dirty="0"/>
              <a:t>Migration activity is preceded by a prototyping activity to validate and ensure that a small portion of the applications are tested on the cloud environment with test data setup</a:t>
            </a:r>
          </a:p>
        </p:txBody>
      </p:sp>
    </p:spTree>
    <p:extLst>
      <p:ext uri="{BB962C8B-B14F-4D97-AF65-F5344CB8AC3E}">
        <p14:creationId xmlns:p14="http://schemas.microsoft.com/office/powerpoint/2010/main" val="112133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Provisioning</a:t>
            </a:r>
            <a:endParaRPr lang="en-US" dirty="0"/>
          </a:p>
        </p:txBody>
      </p:sp>
      <p:sp>
        <p:nvSpPr>
          <p:cNvPr id="3" name="Content Placeholder 2"/>
          <p:cNvSpPr>
            <a:spLocks noGrp="1"/>
          </p:cNvSpPr>
          <p:nvPr>
            <p:ph idx="1"/>
          </p:nvPr>
        </p:nvSpPr>
        <p:spPr/>
        <p:txBody>
          <a:bodyPr/>
          <a:lstStyle/>
          <a:p>
            <a:r>
              <a:rPr lang="en-US" dirty="0" smtClean="0"/>
              <a:t>Pre migration </a:t>
            </a:r>
            <a:r>
              <a:rPr lang="en-US" dirty="0"/>
              <a:t>optimizations identified are implemented. Cloud servers are provisioned for all the identified environments, necessary platform </a:t>
            </a:r>
            <a:r>
              <a:rPr lang="en-US" dirty="0" err="1"/>
              <a:t>softwares</a:t>
            </a:r>
            <a:r>
              <a:rPr lang="en-US" dirty="0"/>
              <a:t> and applications are deployed, configurations are tuned to match the new environment sizing, and databases and files are replicated. All internal and external integration points are properly configured. Web services, batch jobs, and operation and management software are set up in the new environments.</a:t>
            </a:r>
          </a:p>
        </p:txBody>
      </p:sp>
    </p:spTree>
    <p:extLst>
      <p:ext uri="{BB962C8B-B14F-4D97-AF65-F5344CB8AC3E}">
        <p14:creationId xmlns:p14="http://schemas.microsoft.com/office/powerpoint/2010/main" val="1136005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Testing</a:t>
            </a:r>
            <a:endParaRPr lang="en-US" dirty="0"/>
          </a:p>
        </p:txBody>
      </p:sp>
      <p:sp>
        <p:nvSpPr>
          <p:cNvPr id="3" name="Content Placeholder 2"/>
          <p:cNvSpPr>
            <a:spLocks noGrp="1"/>
          </p:cNvSpPr>
          <p:nvPr>
            <p:ph idx="1"/>
          </p:nvPr>
        </p:nvSpPr>
        <p:spPr/>
        <p:txBody>
          <a:bodyPr/>
          <a:lstStyle/>
          <a:p>
            <a:r>
              <a:rPr lang="en-US" dirty="0" smtClean="0"/>
              <a:t>Post migration </a:t>
            </a:r>
            <a:r>
              <a:rPr lang="en-US" dirty="0"/>
              <a:t>tests are conducted to ensure that migration has been successful. Performance and load testing, failure and recovery testing, and scale-out testing are conducted against the expected traffic load and resource utilization levels</a:t>
            </a:r>
          </a:p>
        </p:txBody>
      </p:sp>
    </p:spTree>
    <p:extLst>
      <p:ext uri="{BB962C8B-B14F-4D97-AF65-F5344CB8AC3E}">
        <p14:creationId xmlns:p14="http://schemas.microsoft.com/office/powerpoint/2010/main" val="439953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for Cloud Migration</a:t>
            </a:r>
          </a:p>
        </p:txBody>
      </p:sp>
      <p:sp>
        <p:nvSpPr>
          <p:cNvPr id="3" name="Content Placeholder 2"/>
          <p:cNvSpPr>
            <a:spLocks noGrp="1"/>
          </p:cNvSpPr>
          <p:nvPr>
            <p:ph idx="1"/>
          </p:nvPr>
        </p:nvSpPr>
        <p:spPr/>
        <p:txBody>
          <a:bodyPr/>
          <a:lstStyle/>
          <a:p>
            <a:r>
              <a:rPr lang="en-US" dirty="0"/>
              <a:t>The following are the four broad approaches for cloud migration that have been adopted effectively by vendors</a:t>
            </a:r>
            <a:r>
              <a:rPr lang="en-US" dirty="0" smtClean="0"/>
              <a:t>:</a:t>
            </a:r>
          </a:p>
          <a:p>
            <a:pPr lvl="1"/>
            <a:r>
              <a:rPr lang="en-US" i="1" dirty="0"/>
              <a:t>Migrate existing </a:t>
            </a:r>
            <a:r>
              <a:rPr lang="en-US" i="1" dirty="0" smtClean="0"/>
              <a:t>applications</a:t>
            </a:r>
          </a:p>
          <a:p>
            <a:pPr lvl="1"/>
            <a:r>
              <a:rPr lang="en-US" i="1" dirty="0"/>
              <a:t>Start from </a:t>
            </a:r>
            <a:r>
              <a:rPr lang="en-US" i="1" dirty="0" smtClean="0"/>
              <a:t>scratch</a:t>
            </a:r>
            <a:endParaRPr lang="en-US" dirty="0" smtClean="0"/>
          </a:p>
          <a:p>
            <a:pPr lvl="1"/>
            <a:r>
              <a:rPr lang="en-US" i="1" dirty="0"/>
              <a:t>Separate </a:t>
            </a:r>
            <a:r>
              <a:rPr lang="en-US" i="1" dirty="0" smtClean="0"/>
              <a:t>company</a:t>
            </a:r>
          </a:p>
          <a:p>
            <a:pPr lvl="1"/>
            <a:r>
              <a:rPr lang="en-US" i="1" dirty="0"/>
              <a:t>Buy an existing cloud </a:t>
            </a:r>
            <a:r>
              <a:rPr lang="en-US" i="1" dirty="0" smtClean="0"/>
              <a:t>vendor</a:t>
            </a:r>
            <a:endParaRPr lang="en-US" dirty="0"/>
          </a:p>
        </p:txBody>
      </p:sp>
    </p:spTree>
    <p:extLst>
      <p:ext uri="{BB962C8B-B14F-4D97-AF65-F5344CB8AC3E}">
        <p14:creationId xmlns:p14="http://schemas.microsoft.com/office/powerpoint/2010/main" val="2055758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Migrate existing applications</a:t>
            </a:r>
            <a:endParaRPr lang="en-US" dirty="0"/>
          </a:p>
        </p:txBody>
      </p:sp>
      <p:sp>
        <p:nvSpPr>
          <p:cNvPr id="3" name="Content Placeholder 2"/>
          <p:cNvSpPr>
            <a:spLocks noGrp="1"/>
          </p:cNvSpPr>
          <p:nvPr>
            <p:ph idx="1"/>
          </p:nvPr>
        </p:nvSpPr>
        <p:spPr/>
        <p:txBody>
          <a:bodyPr/>
          <a:lstStyle/>
          <a:p>
            <a:r>
              <a:rPr lang="en-US" dirty="0"/>
              <a:t>Rebuild or </a:t>
            </a:r>
            <a:r>
              <a:rPr lang="en-US" dirty="0" err="1"/>
              <a:t>rearchitect</a:t>
            </a:r>
            <a:r>
              <a:rPr lang="en-US" dirty="0"/>
              <a:t> some or all the applications, taking advantage of some of the virtualization technologies around to accelerate the </a:t>
            </a:r>
            <a:r>
              <a:rPr lang="en-US" dirty="0" smtClean="0"/>
              <a:t>work</a:t>
            </a:r>
          </a:p>
          <a:p>
            <a:r>
              <a:rPr lang="en-US" dirty="0" smtClean="0"/>
              <a:t>It </a:t>
            </a:r>
            <a:r>
              <a:rPr lang="en-US" dirty="0"/>
              <a:t>requires top engineers to develop new </a:t>
            </a:r>
            <a:r>
              <a:rPr lang="en-US" dirty="0" smtClean="0"/>
              <a:t>functionality</a:t>
            </a:r>
          </a:p>
          <a:p>
            <a:r>
              <a:rPr lang="en-US" dirty="0"/>
              <a:t>This can be achieved over the course of several releases with the timing determined by customer demand</a:t>
            </a:r>
          </a:p>
        </p:txBody>
      </p:sp>
    </p:spTree>
    <p:extLst>
      <p:ext uri="{BB962C8B-B14F-4D97-AF65-F5344CB8AC3E}">
        <p14:creationId xmlns:p14="http://schemas.microsoft.com/office/powerpoint/2010/main" val="60878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Start from scratch</a:t>
            </a:r>
            <a:endParaRPr lang="en-US" dirty="0"/>
          </a:p>
        </p:txBody>
      </p:sp>
      <p:sp>
        <p:nvSpPr>
          <p:cNvPr id="3" name="Content Placeholder 2"/>
          <p:cNvSpPr>
            <a:spLocks noGrp="1"/>
          </p:cNvSpPr>
          <p:nvPr>
            <p:ph idx="1"/>
          </p:nvPr>
        </p:nvSpPr>
        <p:spPr/>
        <p:txBody>
          <a:bodyPr/>
          <a:lstStyle/>
          <a:p>
            <a:r>
              <a:rPr lang="en-US" dirty="0"/>
              <a:t>Rather than cannibalize sales, confuse customers with choice, and tie up engineers trying to rebuild existing application, </a:t>
            </a:r>
            <a:r>
              <a:rPr lang="en-US" b="1" dirty="0"/>
              <a:t>it may be easier to start again</a:t>
            </a:r>
            <a:r>
              <a:rPr lang="en-US" dirty="0"/>
              <a:t>.</a:t>
            </a:r>
          </a:p>
        </p:txBody>
      </p:sp>
    </p:spTree>
    <p:extLst>
      <p:ext uri="{BB962C8B-B14F-4D97-AF65-F5344CB8AC3E}">
        <p14:creationId xmlns:p14="http://schemas.microsoft.com/office/powerpoint/2010/main" val="1612334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Separate company</a:t>
            </a:r>
            <a:endParaRPr lang="en-US" dirty="0"/>
          </a:p>
        </p:txBody>
      </p:sp>
      <p:sp>
        <p:nvSpPr>
          <p:cNvPr id="3" name="Content Placeholder 2"/>
          <p:cNvSpPr>
            <a:spLocks noGrp="1"/>
          </p:cNvSpPr>
          <p:nvPr>
            <p:ph idx="1"/>
          </p:nvPr>
        </p:nvSpPr>
        <p:spPr/>
        <p:txBody>
          <a:bodyPr/>
          <a:lstStyle/>
          <a:p>
            <a:r>
              <a:rPr lang="en-US" dirty="0"/>
              <a:t>One may want to create a whole new company with separate brand, management, R&amp;D, and </a:t>
            </a:r>
            <a:r>
              <a:rPr lang="en-US" dirty="0" smtClean="0"/>
              <a:t>sales</a:t>
            </a:r>
          </a:p>
          <a:p>
            <a:r>
              <a:rPr lang="en-US" dirty="0"/>
              <a:t>The separate company may even be a subsidiary of the existing </a:t>
            </a:r>
            <a:r>
              <a:rPr lang="en-US" dirty="0" smtClean="0"/>
              <a:t>company</a:t>
            </a:r>
            <a:r>
              <a:rPr lang="en-US" dirty="0"/>
              <a:t> </a:t>
            </a:r>
            <a:endParaRPr lang="en-US" dirty="0" smtClean="0"/>
          </a:p>
          <a:p>
            <a:r>
              <a:rPr lang="en-US" dirty="0" smtClean="0"/>
              <a:t>What </a:t>
            </a:r>
            <a:r>
              <a:rPr lang="en-US" dirty="0"/>
              <a:t>is important is that the new company can act, operate, and behave like a cloud-based start-up </a:t>
            </a:r>
          </a:p>
        </p:txBody>
      </p:sp>
    </p:spTree>
    <p:extLst>
      <p:ext uri="{BB962C8B-B14F-4D97-AF65-F5344CB8AC3E}">
        <p14:creationId xmlns:p14="http://schemas.microsoft.com/office/powerpoint/2010/main" val="1732529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Buy an existing cloud vendor</a:t>
            </a:r>
            <a:endParaRPr lang="en-US" dirty="0"/>
          </a:p>
        </p:txBody>
      </p:sp>
      <p:sp>
        <p:nvSpPr>
          <p:cNvPr id="3" name="Content Placeholder 2"/>
          <p:cNvSpPr>
            <a:spLocks noGrp="1"/>
          </p:cNvSpPr>
          <p:nvPr>
            <p:ph idx="1"/>
          </p:nvPr>
        </p:nvSpPr>
        <p:spPr/>
        <p:txBody>
          <a:bodyPr/>
          <a:lstStyle/>
          <a:p>
            <a:r>
              <a:rPr lang="en-US" dirty="0"/>
              <a:t>For a large established vendor, buying a cloud-based competitor achieves two </a:t>
            </a:r>
            <a:r>
              <a:rPr lang="en-US" dirty="0" smtClean="0"/>
              <a:t>things</a:t>
            </a:r>
          </a:p>
          <a:p>
            <a:pPr lvl="1"/>
            <a:r>
              <a:rPr lang="en-US" dirty="0"/>
              <a:t>Firstly, it removes a </a:t>
            </a:r>
            <a:r>
              <a:rPr lang="en-US" dirty="0" smtClean="0"/>
              <a:t>competitor</a:t>
            </a:r>
          </a:p>
          <a:p>
            <a:pPr lvl="1"/>
            <a:r>
              <a:rPr lang="en-US" dirty="0" smtClean="0"/>
              <a:t>Secondly</a:t>
            </a:r>
            <a:r>
              <a:rPr lang="en-US" dirty="0"/>
              <a:t>, it enables the vendor to hit the ground running in the cloud </a:t>
            </a:r>
            <a:r>
              <a:rPr lang="en-US" dirty="0" smtClean="0"/>
              <a:t>space</a:t>
            </a:r>
          </a:p>
          <a:p>
            <a:r>
              <a:rPr lang="en-US" dirty="0"/>
              <a:t>The risk of course is that the innovation, drive, and operational approach of the cloud-based company are destroyed as it is merged into the larger acquirer</a:t>
            </a:r>
          </a:p>
        </p:txBody>
      </p:sp>
    </p:spTree>
    <p:extLst>
      <p:ext uri="{BB962C8B-B14F-4D97-AF65-F5344CB8AC3E}">
        <p14:creationId xmlns:p14="http://schemas.microsoft.com/office/powerpoint/2010/main" val="127158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the Cloud</a:t>
            </a:r>
            <a:r>
              <a:rPr lang="en-US" dirty="0" smtClean="0">
                <a:effectLst/>
              </a:rPr>
              <a:t> </a:t>
            </a:r>
            <a:endParaRPr lang="en-US" dirty="0"/>
          </a:p>
        </p:txBody>
      </p:sp>
      <p:sp>
        <p:nvSpPr>
          <p:cNvPr id="3" name="Content Placeholder 2"/>
          <p:cNvSpPr>
            <a:spLocks noGrp="1"/>
          </p:cNvSpPr>
          <p:nvPr>
            <p:ph idx="1"/>
          </p:nvPr>
        </p:nvSpPr>
        <p:spPr/>
        <p:txBody>
          <a:bodyPr/>
          <a:lstStyle/>
          <a:p>
            <a:r>
              <a:rPr lang="en-US" dirty="0"/>
              <a:t>Cloud management is aimed at efficiently managing the cloud so as to maintain the </a:t>
            </a:r>
            <a:r>
              <a:rPr lang="en-US" dirty="0" err="1"/>
              <a:t>QoS</a:t>
            </a:r>
            <a:r>
              <a:rPr lang="en-US" dirty="0"/>
              <a:t> </a:t>
            </a:r>
            <a:endParaRPr lang="en-US" dirty="0" smtClean="0"/>
          </a:p>
          <a:p>
            <a:r>
              <a:rPr lang="en-US" dirty="0"/>
              <a:t>Cloud management can be divided into two parts </a:t>
            </a:r>
            <a:endParaRPr lang="en-US" dirty="0" smtClean="0"/>
          </a:p>
          <a:p>
            <a:pPr lvl="1"/>
            <a:r>
              <a:rPr lang="en-US" dirty="0"/>
              <a:t>Managing the infrastructure of the cloud </a:t>
            </a:r>
            <a:endParaRPr lang="en-US" dirty="0" smtClean="0"/>
          </a:p>
          <a:p>
            <a:pPr lvl="1"/>
            <a:r>
              <a:rPr lang="en-US" dirty="0"/>
              <a:t>Managing the cloud application</a:t>
            </a:r>
          </a:p>
        </p:txBody>
      </p:sp>
    </p:spTree>
    <p:extLst>
      <p:ext uri="{BB962C8B-B14F-4D97-AF65-F5344CB8AC3E}">
        <p14:creationId xmlns:p14="http://schemas.microsoft.com/office/powerpoint/2010/main" val="304310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the Cloud Infrastructure</a:t>
            </a:r>
          </a:p>
        </p:txBody>
      </p:sp>
      <p:sp>
        <p:nvSpPr>
          <p:cNvPr id="3" name="Content Placeholder 2"/>
          <p:cNvSpPr>
            <a:spLocks noGrp="1"/>
          </p:cNvSpPr>
          <p:nvPr>
            <p:ph idx="1"/>
          </p:nvPr>
        </p:nvSpPr>
        <p:spPr/>
        <p:txBody>
          <a:bodyPr/>
          <a:lstStyle/>
          <a:p>
            <a:r>
              <a:rPr lang="en-US" dirty="0"/>
              <a:t>The infrastructure of the cloud is considered to be the backbone of the cloud </a:t>
            </a:r>
            <a:endParaRPr lang="en-US" dirty="0" smtClean="0"/>
          </a:p>
          <a:p>
            <a:r>
              <a:rPr lang="en-US" dirty="0"/>
              <a:t>If the infrastructure is not properly managed, then the whole cloud can fail and </a:t>
            </a:r>
            <a:r>
              <a:rPr lang="en-US" dirty="0" err="1"/>
              <a:t>QoS</a:t>
            </a:r>
            <a:r>
              <a:rPr lang="en-US" dirty="0"/>
              <a:t> would be adversely affected </a:t>
            </a:r>
            <a:endParaRPr lang="en-US" dirty="0" smtClean="0"/>
          </a:p>
          <a:p>
            <a:r>
              <a:rPr lang="en-US" dirty="0"/>
              <a:t>The core of cloud management is resource management </a:t>
            </a:r>
            <a:r>
              <a:rPr lang="en-US" dirty="0" smtClean="0"/>
              <a:t>such as</a:t>
            </a:r>
          </a:p>
          <a:p>
            <a:pPr lvl="1"/>
            <a:r>
              <a:rPr lang="en-US" dirty="0"/>
              <a:t>resource scheduling </a:t>
            </a:r>
            <a:endParaRPr lang="en-US" dirty="0" smtClean="0"/>
          </a:p>
          <a:p>
            <a:pPr lvl="1"/>
            <a:r>
              <a:rPr lang="en-US" dirty="0" smtClean="0"/>
              <a:t>provisioning</a:t>
            </a:r>
          </a:p>
          <a:p>
            <a:pPr lvl="1"/>
            <a:r>
              <a:rPr lang="en-US" dirty="0" smtClean="0"/>
              <a:t>load </a:t>
            </a:r>
            <a:r>
              <a:rPr lang="en-US" dirty="0"/>
              <a:t>balancing. </a:t>
            </a:r>
          </a:p>
        </p:txBody>
      </p:sp>
    </p:spTree>
    <p:extLst>
      <p:ext uri="{BB962C8B-B14F-4D97-AF65-F5344CB8AC3E}">
        <p14:creationId xmlns:p14="http://schemas.microsoft.com/office/powerpoint/2010/main" val="643559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scheduling</a:t>
            </a:r>
            <a:endParaRPr lang="en-US" dirty="0"/>
          </a:p>
        </p:txBody>
      </p:sp>
      <p:sp>
        <p:nvSpPr>
          <p:cNvPr id="3" name="Content Placeholder 2"/>
          <p:cNvSpPr>
            <a:spLocks noGrp="1"/>
          </p:cNvSpPr>
          <p:nvPr>
            <p:ph idx="1"/>
          </p:nvPr>
        </p:nvSpPr>
        <p:spPr/>
        <p:txBody>
          <a:bodyPr/>
          <a:lstStyle/>
          <a:p>
            <a:r>
              <a:rPr lang="en-US" dirty="0" smtClean="0"/>
              <a:t>Deciding </a:t>
            </a:r>
            <a:r>
              <a:rPr lang="en-US" dirty="0"/>
              <a:t>how to allocate resources of a system, such as CPU cycles, memory, secondary storage space, I/O and network bandwidth, between users and tasks. </a:t>
            </a:r>
            <a:endParaRPr lang="en-US" dirty="0" smtClean="0">
              <a:effectLst/>
            </a:endParaRPr>
          </a:p>
          <a:p>
            <a:endParaRPr lang="en-US" dirty="0"/>
          </a:p>
        </p:txBody>
      </p:sp>
    </p:spTree>
    <p:extLst>
      <p:ext uri="{BB962C8B-B14F-4D97-AF65-F5344CB8AC3E}">
        <p14:creationId xmlns:p14="http://schemas.microsoft.com/office/powerpoint/2010/main" val="220929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a:t>
            </a:r>
            <a:endParaRPr lang="en-US" dirty="0"/>
          </a:p>
        </p:txBody>
      </p:sp>
      <p:sp>
        <p:nvSpPr>
          <p:cNvPr id="3" name="Content Placeholder 2"/>
          <p:cNvSpPr>
            <a:spLocks noGrp="1"/>
          </p:cNvSpPr>
          <p:nvPr>
            <p:ph idx="1"/>
          </p:nvPr>
        </p:nvSpPr>
        <p:spPr/>
        <p:txBody>
          <a:bodyPr/>
          <a:lstStyle/>
          <a:p>
            <a:r>
              <a:rPr lang="en-US" dirty="0"/>
              <a:t>In resource provisioning for cloud computing, an important issue is how resources may be allocated to an application mix such that the service level agreements (SLAs) of all applications are met. </a:t>
            </a:r>
            <a:endParaRPr lang="en-US" dirty="0" smtClean="0"/>
          </a:p>
          <a:p>
            <a:endParaRPr lang="en-US" dirty="0"/>
          </a:p>
        </p:txBody>
      </p:sp>
    </p:spTree>
    <p:extLst>
      <p:ext uri="{BB962C8B-B14F-4D97-AF65-F5344CB8AC3E}">
        <p14:creationId xmlns:p14="http://schemas.microsoft.com/office/powerpoint/2010/main" val="349338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a:t>
            </a:r>
            <a:endParaRPr lang="en-US" dirty="0"/>
          </a:p>
        </p:txBody>
      </p:sp>
      <p:sp>
        <p:nvSpPr>
          <p:cNvPr id="3" name="Content Placeholder 2"/>
          <p:cNvSpPr>
            <a:spLocks noGrp="1"/>
          </p:cNvSpPr>
          <p:nvPr>
            <p:ph idx="1"/>
          </p:nvPr>
        </p:nvSpPr>
        <p:spPr/>
        <p:txBody>
          <a:bodyPr/>
          <a:lstStyle/>
          <a:p>
            <a:r>
              <a:rPr lang="en-US" dirty="0"/>
              <a:t>Google </a:t>
            </a:r>
            <a:r>
              <a:rPr lang="en-US"/>
              <a:t>Cloud </a:t>
            </a:r>
            <a:r>
              <a:rPr lang="en-US" smtClean="0"/>
              <a:t>Platform offers </a:t>
            </a:r>
            <a:r>
              <a:rPr lang="en-US" dirty="0"/>
              <a:t>server-side load balancing so you can distribute incoming traffic across multiple virtual machine instances. Load balancing provides the following </a:t>
            </a:r>
            <a:r>
              <a:rPr lang="en-US" dirty="0" smtClean="0"/>
              <a:t>benefits</a:t>
            </a:r>
          </a:p>
          <a:p>
            <a:pPr lvl="1"/>
            <a:r>
              <a:rPr lang="en-US" dirty="0"/>
              <a:t>Scale your application</a:t>
            </a:r>
          </a:p>
          <a:p>
            <a:pPr lvl="1"/>
            <a:r>
              <a:rPr lang="en-US" dirty="0"/>
              <a:t>Support heavy traffic</a:t>
            </a:r>
          </a:p>
          <a:p>
            <a:pPr lvl="1"/>
            <a:r>
              <a:rPr lang="en-US" dirty="0"/>
              <a:t>Detect and automatically remove unhealthy virtual machine instances. Instances that become healthy again are automatically </a:t>
            </a:r>
            <a:r>
              <a:rPr lang="en-US" dirty="0" smtClean="0"/>
              <a:t>re-added</a:t>
            </a:r>
          </a:p>
          <a:p>
            <a:pPr lvl="1"/>
            <a:r>
              <a:rPr lang="en-US" dirty="0"/>
              <a:t>Route traffic to the closest virtual machine</a:t>
            </a:r>
          </a:p>
          <a:p>
            <a:pPr marL="457200" lvl="1" indent="0">
              <a:buNone/>
            </a:pPr>
            <a:endParaRPr lang="en-US" dirty="0"/>
          </a:p>
        </p:txBody>
      </p:sp>
    </p:spTree>
    <p:extLst>
      <p:ext uri="{BB962C8B-B14F-4D97-AF65-F5344CB8AC3E}">
        <p14:creationId xmlns:p14="http://schemas.microsoft.com/office/powerpoint/2010/main" val="117506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the Cloud Application</a:t>
            </a:r>
          </a:p>
        </p:txBody>
      </p:sp>
      <p:sp>
        <p:nvSpPr>
          <p:cNvPr id="3" name="Content Placeholder 2"/>
          <p:cNvSpPr>
            <a:spLocks noGrp="1"/>
          </p:cNvSpPr>
          <p:nvPr>
            <p:ph idx="1"/>
          </p:nvPr>
        </p:nvSpPr>
        <p:spPr/>
        <p:txBody>
          <a:bodyPr>
            <a:normAutofit fontScale="92500" lnSpcReduction="10000"/>
          </a:bodyPr>
          <a:lstStyle/>
          <a:p>
            <a:r>
              <a:rPr lang="en-US" dirty="0" smtClean="0"/>
              <a:t>The shift </a:t>
            </a:r>
            <a:r>
              <a:rPr lang="en-US" dirty="0"/>
              <a:t>or moving the applications to the cloud environment brings new complexities. </a:t>
            </a:r>
            <a:endParaRPr lang="en-US" dirty="0" smtClean="0"/>
          </a:p>
          <a:p>
            <a:r>
              <a:rPr lang="en-US" dirty="0"/>
              <a:t>Applications become more composite and complex, which requires leveraging not only capabilities like storage and database offered by the cloud providers but also third-party SaaS capabilities like e-mail and messaging </a:t>
            </a:r>
            <a:endParaRPr lang="en-US" dirty="0" smtClean="0"/>
          </a:p>
          <a:p>
            <a:r>
              <a:rPr lang="en-US" dirty="0"/>
              <a:t>These cloud-based monitoring and management services can collect a multitude of events, analyze them, and identify critical information that requires additional remedial actions like adjusting capacity or provisioning new services </a:t>
            </a:r>
          </a:p>
        </p:txBody>
      </p:sp>
    </p:spTree>
    <p:extLst>
      <p:ext uri="{BB962C8B-B14F-4D97-AF65-F5344CB8AC3E}">
        <p14:creationId xmlns:p14="http://schemas.microsoft.com/office/powerpoint/2010/main" val="148971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Migrating Application to Cloud</a:t>
            </a:r>
          </a:p>
        </p:txBody>
      </p:sp>
      <p:sp>
        <p:nvSpPr>
          <p:cNvPr id="3" name="Content Placeholder 2"/>
          <p:cNvSpPr>
            <a:spLocks noGrp="1"/>
          </p:cNvSpPr>
          <p:nvPr>
            <p:ph idx="1"/>
          </p:nvPr>
        </p:nvSpPr>
        <p:spPr/>
        <p:txBody>
          <a:bodyPr/>
          <a:lstStyle/>
          <a:p>
            <a:r>
              <a:rPr lang="en-US" dirty="0"/>
              <a:t>Cloud migration encompasses moving one or more enterprise applications and their IT environments from the traditional hosting type to the cloud environment, either public, private, or hybrid </a:t>
            </a:r>
            <a:endParaRPr lang="en-US" dirty="0" smtClean="0"/>
          </a:p>
          <a:p>
            <a:r>
              <a:rPr lang="en-US" dirty="0"/>
              <a:t>This activity comprises, of different phases like evaluation, migration strategy, prototyping, provisioning, and testing</a:t>
            </a:r>
          </a:p>
        </p:txBody>
      </p:sp>
    </p:spTree>
    <p:extLst>
      <p:ext uri="{BB962C8B-B14F-4D97-AF65-F5344CB8AC3E}">
        <p14:creationId xmlns:p14="http://schemas.microsoft.com/office/powerpoint/2010/main" val="1587759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Evaluation</a:t>
            </a:r>
            <a:endParaRPr lang="en-US" dirty="0"/>
          </a:p>
        </p:txBody>
      </p:sp>
      <p:sp>
        <p:nvSpPr>
          <p:cNvPr id="3" name="Content Placeholder 2"/>
          <p:cNvSpPr>
            <a:spLocks noGrp="1"/>
          </p:cNvSpPr>
          <p:nvPr>
            <p:ph idx="1"/>
          </p:nvPr>
        </p:nvSpPr>
        <p:spPr/>
        <p:txBody>
          <a:bodyPr/>
          <a:lstStyle/>
          <a:p>
            <a:r>
              <a:rPr lang="en-US" dirty="0"/>
              <a:t>Evaluation is carried out for all the components like current infrastructure and application architecture, environment in terms of compute, storage, monitoring, and management, SLAs, operational processes, financial considerations, risk, security, compliance, and licensing needs are identified to build a business case for moving to the cloud </a:t>
            </a:r>
          </a:p>
        </p:txBody>
      </p:sp>
    </p:spTree>
    <p:extLst>
      <p:ext uri="{BB962C8B-B14F-4D97-AF65-F5344CB8AC3E}">
        <p14:creationId xmlns:p14="http://schemas.microsoft.com/office/powerpoint/2010/main" val="6390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 1 - introduction</Template>
  <TotalTime>73</TotalTime>
  <Words>898</Words>
  <Application>Microsoft Office PowerPoint</Application>
  <PresentationFormat>Widescreen</PresentationFormat>
  <Paragraphs>68</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Courier New</vt:lpstr>
      <vt:lpstr>Wingdings</vt:lpstr>
      <vt:lpstr>Celestial</vt:lpstr>
      <vt:lpstr>Session 3</vt:lpstr>
      <vt:lpstr>Managing the Cloud </vt:lpstr>
      <vt:lpstr>Managing the Cloud Infrastructure</vt:lpstr>
      <vt:lpstr>Resources scheduling</vt:lpstr>
      <vt:lpstr>Provisioning</vt:lpstr>
      <vt:lpstr>Load balancing</vt:lpstr>
      <vt:lpstr>Managing the Cloud Application</vt:lpstr>
      <vt:lpstr>Migrating Application to Cloud</vt:lpstr>
      <vt:lpstr>Evaluation</vt:lpstr>
      <vt:lpstr>Migration strategy </vt:lpstr>
      <vt:lpstr>Prototyping</vt:lpstr>
      <vt:lpstr>Provisioning</vt:lpstr>
      <vt:lpstr>Testing</vt:lpstr>
      <vt:lpstr>Approaches for Cloud Migration</vt:lpstr>
      <vt:lpstr>Migrate existing applications</vt:lpstr>
      <vt:lpstr>Start from scratch</vt:lpstr>
      <vt:lpstr>Separate company</vt:lpstr>
      <vt:lpstr>Buy an existing cloud vendor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3</dc:title>
  <dc:creator>doquocbinh@gmail.com</dc:creator>
  <cp:lastModifiedBy>Thuan Le Van  (FU HN)</cp:lastModifiedBy>
  <cp:revision>11</cp:revision>
  <dcterms:created xsi:type="dcterms:W3CDTF">2018-06-18T08:19:02Z</dcterms:created>
  <dcterms:modified xsi:type="dcterms:W3CDTF">2019-11-05T05:04:27Z</dcterms:modified>
</cp:coreProperties>
</file>