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76" r:id="rId3"/>
    <p:sldId id="257" r:id="rId4"/>
    <p:sldId id="258" r:id="rId5"/>
    <p:sldId id="259" r:id="rId6"/>
    <p:sldId id="260" r:id="rId7"/>
    <p:sldId id="261" r:id="rId8"/>
    <p:sldId id="262" r:id="rId9"/>
    <p:sldId id="263" r:id="rId10"/>
    <p:sldId id="264" r:id="rId11"/>
    <p:sldId id="265" r:id="rId12"/>
    <p:sldId id="274" r:id="rId13"/>
    <p:sldId id="275" r:id="rId14"/>
    <p:sldId id="266" r:id="rId15"/>
    <p:sldId id="267" r:id="rId16"/>
    <p:sldId id="268" r:id="rId17"/>
    <p:sldId id="269" r:id="rId18"/>
    <p:sldId id="270" r:id="rId19"/>
    <p:sldId id="271" r:id="rId20"/>
    <p:sldId id="272" r:id="rId21"/>
    <p:sldId id="273"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33"/>
    <p:restoredTop sz="50000"/>
  </p:normalViewPr>
  <p:slideViewPr>
    <p:cSldViewPr snapToGrid="0" snapToObjects="1">
      <p:cViewPr varScale="1">
        <p:scale>
          <a:sx n="36" d="100"/>
          <a:sy n="36" d="100"/>
        </p:scale>
        <p:origin x="13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72803-80B3-824F-8DEE-DF171E2499CA}"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CAB82-1A8A-804A-8288-D6A7CAD91047}" type="slidenum">
              <a:rPr lang="en-US" smtClean="0"/>
              <a:t>‹#›</a:t>
            </a:fld>
            <a:endParaRPr lang="en-US"/>
          </a:p>
        </p:txBody>
      </p:sp>
    </p:spTree>
    <p:extLst>
      <p:ext uri="{BB962C8B-B14F-4D97-AF65-F5344CB8AC3E}">
        <p14:creationId xmlns:p14="http://schemas.microsoft.com/office/powerpoint/2010/main" val="1487063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CAB82-1A8A-804A-8288-D6A7CAD91047}" type="slidenum">
              <a:rPr lang="en-US" smtClean="0"/>
              <a:t>8</a:t>
            </a:fld>
            <a:endParaRPr lang="en-US"/>
          </a:p>
        </p:txBody>
      </p:sp>
    </p:spTree>
    <p:extLst>
      <p:ext uri="{BB962C8B-B14F-4D97-AF65-F5344CB8AC3E}">
        <p14:creationId xmlns:p14="http://schemas.microsoft.com/office/powerpoint/2010/main" val="66332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CAB82-1A8A-804A-8288-D6A7CAD91047}" type="slidenum">
              <a:rPr lang="en-US" smtClean="0"/>
              <a:t>9</a:t>
            </a:fld>
            <a:endParaRPr lang="en-US"/>
          </a:p>
        </p:txBody>
      </p:sp>
    </p:spTree>
    <p:extLst>
      <p:ext uri="{BB962C8B-B14F-4D97-AF65-F5344CB8AC3E}">
        <p14:creationId xmlns:p14="http://schemas.microsoft.com/office/powerpoint/2010/main" val="256024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CAB82-1A8A-804A-8288-D6A7CAD91047}" type="slidenum">
              <a:rPr lang="en-US" smtClean="0"/>
              <a:t>14</a:t>
            </a:fld>
            <a:endParaRPr lang="en-US"/>
          </a:p>
        </p:txBody>
      </p:sp>
    </p:spTree>
    <p:extLst>
      <p:ext uri="{BB962C8B-B14F-4D97-AF65-F5344CB8AC3E}">
        <p14:creationId xmlns:p14="http://schemas.microsoft.com/office/powerpoint/2010/main" val="1013070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6718768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96DA7-B966-6140-847B-DF979E03823C}"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32417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313902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544572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855901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285782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5226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365601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71078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normAutofit/>
          </a:bodyPr>
          <a:lstStyle>
            <a:lvl1pPr marL="285750" indent="-285750">
              <a:buFont typeface="Wingdings" panose="05000000000000000000" pitchFamily="2" charset="2"/>
              <a:buChar char="Ø"/>
              <a:defRPr sz="2800"/>
            </a:lvl1pPr>
            <a:lvl2pPr marL="742950" indent="-285750">
              <a:buFont typeface="Courier New" panose="02070309020205020404" pitchFamily="49" charset="0"/>
              <a:buChar char="o"/>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55855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96DA7-B966-6140-847B-DF979E03823C}"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69779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296DA7-B966-6140-847B-DF979E03823C}"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15531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296DA7-B966-6140-847B-DF979E03823C}"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93824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296DA7-B966-6140-847B-DF979E03823C}"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83481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296DA7-B966-6140-847B-DF979E03823C}"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14648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96DA7-B966-6140-847B-DF979E03823C}"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172038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96DA7-B966-6140-847B-DF979E03823C}"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DE563-02AC-664D-9BFD-4FD64EAA9F14}" type="slidenum">
              <a:rPr lang="en-US" smtClean="0"/>
              <a:t>‹#›</a:t>
            </a:fld>
            <a:endParaRPr lang="en-US"/>
          </a:p>
        </p:txBody>
      </p:sp>
    </p:spTree>
    <p:extLst>
      <p:ext uri="{BB962C8B-B14F-4D97-AF65-F5344CB8AC3E}">
        <p14:creationId xmlns:p14="http://schemas.microsoft.com/office/powerpoint/2010/main" val="74940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821571"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821571" cy="4136467"/>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59" y="6278534"/>
            <a:ext cx="2366545" cy="37782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62296DA7-B966-6140-847B-DF979E03823C}" type="datetimeFigureOut">
              <a:rPr lang="en-US" smtClean="0"/>
              <a:t>11/9/2019</a:t>
            </a:fld>
            <a:endParaRPr lang="en-US"/>
          </a:p>
        </p:txBody>
      </p:sp>
      <p:sp>
        <p:nvSpPr>
          <p:cNvPr id="5" name="Footer Placeholder 4"/>
          <p:cNvSpPr>
            <a:spLocks noGrp="1"/>
          </p:cNvSpPr>
          <p:nvPr>
            <p:ph type="ftr" sz="quarter" idx="3"/>
          </p:nvPr>
        </p:nvSpPr>
        <p:spPr>
          <a:xfrm>
            <a:off x="685800" y="6278534"/>
            <a:ext cx="7827659" cy="377825"/>
          </a:xfrm>
          <a:prstGeom prst="rect">
            <a:avLst/>
          </a:prstGeom>
        </p:spPr>
        <p:txBody>
          <a:bodyPr vert="horz" lIns="91440" tIns="45720" rIns="91440" bIns="45720" rtlCol="0" anchor="ctr"/>
          <a:lstStyle>
            <a:lvl1pPr algn="l">
              <a:defRPr sz="14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6205" y="6278534"/>
            <a:ext cx="551167" cy="37782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171DE563-02AC-664D-9BFD-4FD64EAA9F14}" type="slidenum">
              <a:rPr lang="en-US" smtClean="0"/>
              <a:t>‹#›</a:t>
            </a:fld>
            <a:endParaRPr lang="en-US"/>
          </a:p>
        </p:txBody>
      </p:sp>
    </p:spTree>
    <p:extLst>
      <p:ext uri="{BB962C8B-B14F-4D97-AF65-F5344CB8AC3E}">
        <p14:creationId xmlns:p14="http://schemas.microsoft.com/office/powerpoint/2010/main" val="1200272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4</a:t>
            </a:r>
            <a:endParaRPr lang="en-US" dirty="0"/>
          </a:p>
        </p:txBody>
      </p:sp>
      <p:sp>
        <p:nvSpPr>
          <p:cNvPr id="3" name="Subtitle 2"/>
          <p:cNvSpPr>
            <a:spLocks noGrp="1"/>
          </p:cNvSpPr>
          <p:nvPr>
            <p:ph type="subTitle" idx="1"/>
          </p:nvPr>
        </p:nvSpPr>
        <p:spPr/>
        <p:txBody>
          <a:bodyPr/>
          <a:lstStyle/>
          <a:p>
            <a:r>
              <a:rPr lang="en-US" dirty="0" smtClean="0"/>
              <a:t>Deployment models(Part 1)</a:t>
            </a:r>
            <a:endParaRPr lang="en-US" dirty="0"/>
          </a:p>
        </p:txBody>
      </p:sp>
    </p:spTree>
    <p:extLst>
      <p:ext uri="{BB962C8B-B14F-4D97-AF65-F5344CB8AC3E}">
        <p14:creationId xmlns:p14="http://schemas.microsoft.com/office/powerpoint/2010/main" val="1034368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Outsourced Private Cloud</a:t>
            </a:r>
          </a:p>
        </p:txBody>
      </p:sp>
      <p:sp>
        <p:nvSpPr>
          <p:cNvPr id="3" name="Content Placeholder 2"/>
          <p:cNvSpPr>
            <a:spLocks noGrp="1"/>
          </p:cNvSpPr>
          <p:nvPr>
            <p:ph idx="1"/>
          </p:nvPr>
        </p:nvSpPr>
        <p:spPr/>
        <p:txBody>
          <a:bodyPr/>
          <a:lstStyle/>
          <a:p>
            <a:r>
              <a:rPr lang="en-US" dirty="0"/>
              <a:t>The outsourced private cloud has a cloud outsourced to a third party. A third party manages the whole cloud</a:t>
            </a:r>
            <a:r>
              <a:rPr lang="en-US" dirty="0" smtClean="0"/>
              <a:t>.</a:t>
            </a:r>
          </a:p>
          <a:p>
            <a:r>
              <a:rPr lang="en-US" dirty="0"/>
              <a:t>Everything is same as usual private cloud except that here the cloud is outsourced.</a:t>
            </a:r>
          </a:p>
        </p:txBody>
      </p:sp>
      <p:pic>
        <p:nvPicPr>
          <p:cNvPr id="4" name="Picture 3"/>
          <p:cNvPicPr>
            <a:picLocks noChangeAspect="1"/>
          </p:cNvPicPr>
          <p:nvPr/>
        </p:nvPicPr>
        <p:blipFill>
          <a:blip r:embed="rId2"/>
          <a:stretch>
            <a:fillRect/>
          </a:stretch>
        </p:blipFill>
        <p:spPr>
          <a:xfrm>
            <a:off x="2501900" y="1675745"/>
            <a:ext cx="7835900" cy="4493649"/>
          </a:xfrm>
          <a:prstGeom prst="rect">
            <a:avLst/>
          </a:prstGeom>
        </p:spPr>
      </p:pic>
    </p:spTree>
    <p:extLst>
      <p:ext uri="{BB962C8B-B14F-4D97-AF65-F5344CB8AC3E}">
        <p14:creationId xmlns:p14="http://schemas.microsoft.com/office/powerpoint/2010/main" val="110553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Outsourced Private </a:t>
            </a:r>
            <a:r>
              <a:rPr lang="en-US" dirty="0" smtClean="0"/>
              <a:t>Cloud issues</a:t>
            </a:r>
            <a:endParaRPr lang="en-US" dirty="0"/>
          </a:p>
        </p:txBody>
      </p:sp>
      <p:sp>
        <p:nvSpPr>
          <p:cNvPr id="3" name="Content Placeholder 2"/>
          <p:cNvSpPr>
            <a:spLocks noGrp="1"/>
          </p:cNvSpPr>
          <p:nvPr>
            <p:ph idx="1"/>
          </p:nvPr>
        </p:nvSpPr>
        <p:spPr/>
        <p:txBody>
          <a:bodyPr/>
          <a:lstStyle/>
          <a:p>
            <a:r>
              <a:rPr lang="en-US" dirty="0" smtClean="0"/>
              <a:t>Comparing outsources private cloud issues with on premise private cloud issues. In you opinion which one is the most important: SLA, Network, Security and privacy, Laws, Location, Performance, Maintenance?</a:t>
            </a:r>
            <a:endParaRPr lang="en-US" dirty="0"/>
          </a:p>
        </p:txBody>
      </p:sp>
    </p:spTree>
    <p:extLst>
      <p:ext uri="{BB962C8B-B14F-4D97-AF65-F5344CB8AC3E}">
        <p14:creationId xmlns:p14="http://schemas.microsoft.com/office/powerpoint/2010/main" val="321190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cloud’s advantages</a:t>
            </a:r>
            <a:endParaRPr lang="en-US" dirty="0"/>
          </a:p>
        </p:txBody>
      </p:sp>
      <p:sp>
        <p:nvSpPr>
          <p:cNvPr id="3" name="Content Placeholder 2"/>
          <p:cNvSpPr>
            <a:spLocks noGrp="1"/>
          </p:cNvSpPr>
          <p:nvPr>
            <p:ph idx="1"/>
          </p:nvPr>
        </p:nvSpPr>
        <p:spPr/>
        <p:txBody>
          <a:bodyPr/>
          <a:lstStyle/>
          <a:p>
            <a:r>
              <a:rPr lang="en-US" dirty="0" smtClean="0"/>
              <a:t>The </a:t>
            </a:r>
            <a:r>
              <a:rPr lang="en-US" dirty="0"/>
              <a:t>cloud is small in size and is easy to maintain.</a:t>
            </a:r>
          </a:p>
          <a:p>
            <a:r>
              <a:rPr lang="en-US" dirty="0"/>
              <a:t>It provides a high level of security and privacy to the user.</a:t>
            </a:r>
          </a:p>
          <a:p>
            <a:r>
              <a:rPr lang="en-US" dirty="0"/>
              <a:t>It is controlled by the organization.</a:t>
            </a:r>
          </a:p>
          <a:p>
            <a:pPr marL="0" indent="0">
              <a:buNone/>
            </a:pPr>
            <a:endParaRPr lang="en-US" dirty="0"/>
          </a:p>
        </p:txBody>
      </p:sp>
    </p:spTree>
    <p:extLst>
      <p:ext uri="{BB962C8B-B14F-4D97-AF65-F5344CB8AC3E}">
        <p14:creationId xmlns:p14="http://schemas.microsoft.com/office/powerpoint/2010/main" val="1779535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cloud’s </a:t>
            </a:r>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For </a:t>
            </a:r>
            <a:r>
              <a:rPr lang="en-US" dirty="0"/>
              <a:t>the private cloud, budget is a constraint.</a:t>
            </a:r>
          </a:p>
          <a:p>
            <a:r>
              <a:rPr lang="en-US" dirty="0"/>
              <a:t>The private clouds have loose SLAs.</a:t>
            </a:r>
          </a:p>
          <a:p>
            <a:pPr marL="0" indent="0">
              <a:buNone/>
            </a:pPr>
            <a:endParaRPr lang="en-US" dirty="0"/>
          </a:p>
        </p:txBody>
      </p:sp>
    </p:spTree>
    <p:extLst>
      <p:ext uri="{BB962C8B-B14F-4D97-AF65-F5344CB8AC3E}">
        <p14:creationId xmlns:p14="http://schemas.microsoft.com/office/powerpoint/2010/main" val="1171313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Cloud</a:t>
            </a:r>
          </a:p>
        </p:txBody>
      </p:sp>
      <p:sp>
        <p:nvSpPr>
          <p:cNvPr id="3" name="Content Placeholder 2"/>
          <p:cNvSpPr>
            <a:spLocks noGrp="1"/>
          </p:cNvSpPr>
          <p:nvPr>
            <p:ph idx="1"/>
          </p:nvPr>
        </p:nvSpPr>
        <p:spPr/>
        <p:txBody>
          <a:bodyPr/>
          <a:lstStyle/>
          <a:p>
            <a:r>
              <a:rPr lang="en-US" dirty="0" smtClean="0"/>
              <a:t>The </a:t>
            </a:r>
            <a:r>
              <a:rPr lang="en-US" dirty="0"/>
              <a:t>public cloud is the cloud infrastructure that is provisioned for open use by the general public. It may be owned, managed, and operated by a business, academic, or government organization, or some combination of </a:t>
            </a:r>
            <a:r>
              <a:rPr lang="en-US" dirty="0" smtClean="0"/>
              <a:t>them</a:t>
            </a:r>
          </a:p>
          <a:p>
            <a:r>
              <a:rPr lang="en-US" dirty="0"/>
              <a:t>It exists on the premises of the cloud </a:t>
            </a:r>
            <a:r>
              <a:rPr lang="en-US" dirty="0" smtClean="0"/>
              <a:t>provider</a:t>
            </a:r>
          </a:p>
          <a:p>
            <a:r>
              <a:rPr lang="en-US" dirty="0"/>
              <a:t>Some of the well-known examples of the public cloud are Amazon AWS [5], Microsoft Azure [6], </a:t>
            </a:r>
            <a:r>
              <a:rPr lang="en-US" dirty="0" err="1"/>
              <a:t>etc</a:t>
            </a:r>
            <a:endParaRPr lang="en-US" dirty="0" smtClean="0"/>
          </a:p>
          <a:p>
            <a:endParaRPr lang="en-US" dirty="0"/>
          </a:p>
        </p:txBody>
      </p:sp>
      <p:pic>
        <p:nvPicPr>
          <p:cNvPr id="4" name="Picture 3"/>
          <p:cNvPicPr>
            <a:picLocks noChangeAspect="1"/>
          </p:cNvPicPr>
          <p:nvPr/>
        </p:nvPicPr>
        <p:blipFill>
          <a:blip r:embed="rId3"/>
          <a:stretch>
            <a:fillRect/>
          </a:stretch>
        </p:blipFill>
        <p:spPr>
          <a:xfrm>
            <a:off x="2978150" y="1646255"/>
            <a:ext cx="7969250" cy="4934118"/>
          </a:xfrm>
          <a:prstGeom prst="rect">
            <a:avLst/>
          </a:prstGeom>
        </p:spPr>
      </p:pic>
    </p:spTree>
    <p:extLst>
      <p:ext uri="{BB962C8B-B14F-4D97-AF65-F5344CB8AC3E}">
        <p14:creationId xmlns:p14="http://schemas.microsoft.com/office/powerpoint/2010/main" val="4614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Cloud’s Characteristics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Highly </a:t>
            </a:r>
            <a:r>
              <a:rPr lang="en-US" i="1" dirty="0" smtClean="0"/>
              <a:t>scalable</a:t>
            </a:r>
          </a:p>
          <a:p>
            <a:pPr lvl="1"/>
            <a:r>
              <a:rPr lang="en-US" dirty="0"/>
              <a:t>The resources in the public cloud are large in number and the service providers make sure that all the requests are granted </a:t>
            </a:r>
            <a:endParaRPr lang="en-US" dirty="0" smtClean="0"/>
          </a:p>
          <a:p>
            <a:r>
              <a:rPr lang="en-US" i="1" dirty="0"/>
              <a:t>Affordable</a:t>
            </a:r>
            <a:r>
              <a:rPr lang="en-US" dirty="0"/>
              <a:t>: </a:t>
            </a:r>
            <a:endParaRPr lang="en-US" dirty="0" smtClean="0"/>
          </a:p>
          <a:p>
            <a:pPr lvl="1"/>
            <a:r>
              <a:rPr lang="en-US" dirty="0"/>
              <a:t>The public cloud is offered to the public on a pay-as-you-go basis; hence, the user has to pay only for what he or she is using </a:t>
            </a:r>
            <a:endParaRPr lang="en-US" dirty="0" smtClean="0"/>
          </a:p>
          <a:p>
            <a:r>
              <a:rPr lang="en-US" i="1" dirty="0"/>
              <a:t>Less secure </a:t>
            </a:r>
            <a:endParaRPr lang="en-US" i="1" dirty="0" smtClean="0"/>
          </a:p>
          <a:p>
            <a:pPr lvl="1"/>
            <a:r>
              <a:rPr lang="en-US" dirty="0"/>
              <a:t>The public cloud is less secure out of all the four deployment models. This is because the public cloud is offered by a third party and they have full control over the cloud. Though the SLAs ensure privacy, still there is a high risk of data being leaked </a:t>
            </a:r>
            <a:r>
              <a:rPr lang="en-US" i="1" dirty="0" smtClean="0"/>
              <a:t> </a:t>
            </a:r>
            <a:endParaRPr lang="en-US" dirty="0"/>
          </a:p>
        </p:txBody>
      </p:sp>
    </p:spTree>
    <p:extLst>
      <p:ext uri="{BB962C8B-B14F-4D97-AF65-F5344CB8AC3E}">
        <p14:creationId xmlns:p14="http://schemas.microsoft.com/office/powerpoint/2010/main" val="1417943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Cloud’s Characteristics</a:t>
            </a:r>
            <a:endParaRPr lang="en-US" dirty="0"/>
          </a:p>
        </p:txBody>
      </p:sp>
      <p:sp>
        <p:nvSpPr>
          <p:cNvPr id="3" name="Content Placeholder 2"/>
          <p:cNvSpPr>
            <a:spLocks noGrp="1"/>
          </p:cNvSpPr>
          <p:nvPr>
            <p:ph idx="1"/>
          </p:nvPr>
        </p:nvSpPr>
        <p:spPr/>
        <p:txBody>
          <a:bodyPr/>
          <a:lstStyle/>
          <a:p>
            <a:r>
              <a:rPr lang="en-US" i="1" dirty="0"/>
              <a:t>Highly available</a:t>
            </a:r>
            <a:r>
              <a:rPr lang="en-US" dirty="0"/>
              <a:t>: The public cloud is highly available because anybody from any part of the world can access the public cloud with proper permission, and this is not possible in other models as geographical or other access restrictions might be there </a:t>
            </a:r>
            <a:endParaRPr lang="en-US" dirty="0" smtClean="0"/>
          </a:p>
          <a:p>
            <a:r>
              <a:rPr lang="en-US" i="1" dirty="0"/>
              <a:t>Stringent </a:t>
            </a:r>
            <a:r>
              <a:rPr lang="en-US" i="1" dirty="0" smtClean="0"/>
              <a:t>SLAs: </a:t>
            </a:r>
            <a:r>
              <a:rPr lang="en-US" dirty="0" smtClean="0"/>
              <a:t>Providers follow </a:t>
            </a:r>
            <a:r>
              <a:rPr lang="en-US" dirty="0"/>
              <a:t>the SLA strictly and violations are avoided. These SLAs are very competitive</a:t>
            </a:r>
            <a:endParaRPr lang="en-US" i="1" dirty="0" smtClean="0"/>
          </a:p>
        </p:txBody>
      </p:sp>
    </p:spTree>
    <p:extLst>
      <p:ext uri="{BB962C8B-B14F-4D97-AF65-F5344CB8AC3E}">
        <p14:creationId xmlns:p14="http://schemas.microsoft.com/office/powerpoint/2010/main" val="722596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a:t>
            </a:r>
            <a:r>
              <a:rPr lang="en-US" dirty="0" smtClean="0"/>
              <a:t>Cloud’s </a:t>
            </a:r>
            <a:r>
              <a:rPr lang="en-US" dirty="0"/>
              <a:t>Suitability</a:t>
            </a:r>
          </a:p>
        </p:txBody>
      </p:sp>
      <p:sp>
        <p:nvSpPr>
          <p:cNvPr id="3" name="Content Placeholder 2"/>
          <p:cNvSpPr>
            <a:spLocks noGrp="1"/>
          </p:cNvSpPr>
          <p:nvPr>
            <p:ph idx="1"/>
          </p:nvPr>
        </p:nvSpPr>
        <p:spPr/>
        <p:txBody>
          <a:bodyPr/>
          <a:lstStyle/>
          <a:p>
            <a:r>
              <a:rPr lang="en-US" dirty="0" smtClean="0"/>
              <a:t>The </a:t>
            </a:r>
            <a:r>
              <a:rPr lang="en-US" dirty="0"/>
              <a:t>requirement for resources is large, that is, there is large user </a:t>
            </a:r>
            <a:r>
              <a:rPr lang="en-US" dirty="0" smtClean="0"/>
              <a:t>base</a:t>
            </a:r>
          </a:p>
          <a:p>
            <a:r>
              <a:rPr lang="en-US" dirty="0" smtClean="0"/>
              <a:t>The </a:t>
            </a:r>
            <a:r>
              <a:rPr lang="en-US" dirty="0"/>
              <a:t>requirement for resources is </a:t>
            </a:r>
            <a:r>
              <a:rPr lang="en-US" dirty="0" smtClean="0"/>
              <a:t>varying</a:t>
            </a:r>
          </a:p>
          <a:p>
            <a:r>
              <a:rPr lang="en-US" dirty="0" smtClean="0"/>
              <a:t>There </a:t>
            </a:r>
            <a:r>
              <a:rPr lang="en-US" dirty="0"/>
              <a:t>is no physical infrastructure available</a:t>
            </a:r>
          </a:p>
          <a:p>
            <a:r>
              <a:rPr lang="en-US" dirty="0" smtClean="0"/>
              <a:t>An </a:t>
            </a:r>
            <a:r>
              <a:rPr lang="en-US" dirty="0"/>
              <a:t>organization has financial constraints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80509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public cloud is not suitable, where the following applies</a:t>
            </a:r>
          </a:p>
        </p:txBody>
      </p:sp>
      <p:sp>
        <p:nvSpPr>
          <p:cNvPr id="3" name="Content Placeholder 2"/>
          <p:cNvSpPr>
            <a:spLocks noGrp="1"/>
          </p:cNvSpPr>
          <p:nvPr>
            <p:ph idx="1"/>
          </p:nvPr>
        </p:nvSpPr>
        <p:spPr/>
        <p:txBody>
          <a:bodyPr/>
          <a:lstStyle/>
          <a:p>
            <a:r>
              <a:rPr lang="en-US" dirty="0" smtClean="0"/>
              <a:t>Security </a:t>
            </a:r>
            <a:r>
              <a:rPr lang="en-US" dirty="0"/>
              <a:t>is very important</a:t>
            </a:r>
            <a:r>
              <a:rPr lang="en-US" dirty="0" smtClean="0"/>
              <a:t>.</a:t>
            </a:r>
            <a:endParaRPr lang="en-US" dirty="0"/>
          </a:p>
          <a:p>
            <a:r>
              <a:rPr lang="en-US" dirty="0"/>
              <a:t>Organization expects </a:t>
            </a:r>
            <a:r>
              <a:rPr lang="en-US" dirty="0" smtClean="0"/>
              <a:t>autonomy</a:t>
            </a:r>
            <a:endParaRPr lang="en-US" dirty="0"/>
          </a:p>
          <a:p>
            <a:r>
              <a:rPr lang="en-US" dirty="0"/>
              <a:t>Third-party reliability is not preferred</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6824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a:t>
            </a:r>
            <a:r>
              <a:rPr lang="en-US" dirty="0" smtClean="0"/>
              <a:t>Cloud’s </a:t>
            </a:r>
            <a:r>
              <a:rPr lang="en-US" dirty="0"/>
              <a:t>Issues</a:t>
            </a:r>
          </a:p>
        </p:txBody>
      </p:sp>
      <p:sp>
        <p:nvSpPr>
          <p:cNvPr id="3" name="Content Placeholder 2"/>
          <p:cNvSpPr>
            <a:spLocks noGrp="1"/>
          </p:cNvSpPr>
          <p:nvPr>
            <p:ph idx="1"/>
          </p:nvPr>
        </p:nvSpPr>
        <p:spPr/>
        <p:txBody>
          <a:bodyPr/>
          <a:lstStyle/>
          <a:p>
            <a:r>
              <a:rPr lang="en-US" dirty="0" smtClean="0"/>
              <a:t>Students work in group to discuss those issues, the factors can be found on page 54 of the book</a:t>
            </a:r>
            <a:endParaRPr lang="en-US" dirty="0"/>
          </a:p>
        </p:txBody>
      </p:sp>
    </p:spTree>
    <p:extLst>
      <p:ext uri="{BB962C8B-B14F-4D97-AF65-F5344CB8AC3E}">
        <p14:creationId xmlns:p14="http://schemas.microsoft.com/office/powerpoint/2010/main" val="151669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Private cloud</a:t>
            </a:r>
          </a:p>
          <a:p>
            <a:r>
              <a:rPr lang="en-US" dirty="0" smtClean="0"/>
              <a:t>Public cloud</a:t>
            </a:r>
            <a:endParaRPr lang="en-US" dirty="0"/>
          </a:p>
        </p:txBody>
      </p:sp>
    </p:spTree>
    <p:extLst>
      <p:ext uri="{BB962C8B-B14F-4D97-AF65-F5344CB8AC3E}">
        <p14:creationId xmlns:p14="http://schemas.microsoft.com/office/powerpoint/2010/main" val="1007004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a:t>
            </a:r>
            <a:r>
              <a:rPr lang="en-US" dirty="0" smtClean="0"/>
              <a:t>Cloud’s advantages</a:t>
            </a:r>
            <a:endParaRPr lang="en-US" dirty="0"/>
          </a:p>
        </p:txBody>
      </p:sp>
      <p:sp>
        <p:nvSpPr>
          <p:cNvPr id="3" name="Content Placeholder 2"/>
          <p:cNvSpPr>
            <a:spLocks noGrp="1"/>
          </p:cNvSpPr>
          <p:nvPr>
            <p:ph idx="1"/>
          </p:nvPr>
        </p:nvSpPr>
        <p:spPr/>
        <p:txBody>
          <a:bodyPr/>
          <a:lstStyle/>
          <a:p>
            <a:r>
              <a:rPr lang="en-US" dirty="0" smtClean="0"/>
              <a:t>There </a:t>
            </a:r>
            <a:r>
              <a:rPr lang="en-US" dirty="0"/>
              <a:t>is no need of establishing infrastructure for setting up a cloud.</a:t>
            </a:r>
          </a:p>
          <a:p>
            <a:r>
              <a:rPr lang="en-US" dirty="0" smtClean="0"/>
              <a:t>There </a:t>
            </a:r>
            <a:r>
              <a:rPr lang="en-US" dirty="0"/>
              <a:t>is no need for maintaining the cloud.</a:t>
            </a:r>
          </a:p>
          <a:p>
            <a:r>
              <a:rPr lang="en-US" dirty="0" smtClean="0"/>
              <a:t>They </a:t>
            </a:r>
            <a:r>
              <a:rPr lang="en-US" dirty="0"/>
              <a:t>are comparatively less costly than other cloud models.</a:t>
            </a:r>
          </a:p>
          <a:p>
            <a:r>
              <a:rPr lang="en-US" dirty="0" smtClean="0"/>
              <a:t>Strict </a:t>
            </a:r>
            <a:r>
              <a:rPr lang="en-US" dirty="0"/>
              <a:t>SLAs are followed.</a:t>
            </a:r>
          </a:p>
          <a:p>
            <a:r>
              <a:rPr lang="en-US" dirty="0" smtClean="0"/>
              <a:t>There </a:t>
            </a:r>
            <a:r>
              <a:rPr lang="en-US" dirty="0"/>
              <a:t>is no limit for the number of users.</a:t>
            </a:r>
          </a:p>
          <a:p>
            <a:r>
              <a:rPr lang="en-US" dirty="0" smtClean="0"/>
              <a:t>The </a:t>
            </a:r>
            <a:r>
              <a:rPr lang="en-US" dirty="0"/>
              <a:t>public cloud is highly scalable</a:t>
            </a:r>
          </a:p>
          <a:p>
            <a:endParaRPr lang="en-US" dirty="0"/>
          </a:p>
        </p:txBody>
      </p:sp>
    </p:spTree>
    <p:extLst>
      <p:ext uri="{BB962C8B-B14F-4D97-AF65-F5344CB8AC3E}">
        <p14:creationId xmlns:p14="http://schemas.microsoft.com/office/powerpoint/2010/main" val="124536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Cloud’s </a:t>
            </a:r>
            <a:r>
              <a:rPr lang="en-US" dirty="0" smtClean="0"/>
              <a:t>disadvantages</a:t>
            </a:r>
            <a:endParaRPr lang="en-US" dirty="0"/>
          </a:p>
        </p:txBody>
      </p:sp>
      <p:sp>
        <p:nvSpPr>
          <p:cNvPr id="3" name="Content Placeholder 2"/>
          <p:cNvSpPr>
            <a:spLocks noGrp="1"/>
          </p:cNvSpPr>
          <p:nvPr>
            <p:ph idx="1"/>
          </p:nvPr>
        </p:nvSpPr>
        <p:spPr/>
        <p:txBody>
          <a:bodyPr/>
          <a:lstStyle/>
          <a:p>
            <a:r>
              <a:rPr lang="en-US" dirty="0"/>
              <a:t>Security is an </a:t>
            </a:r>
            <a:r>
              <a:rPr lang="en-US" dirty="0" smtClean="0"/>
              <a:t>issue.</a:t>
            </a:r>
          </a:p>
          <a:p>
            <a:r>
              <a:rPr lang="en-US" dirty="0" smtClean="0"/>
              <a:t>Privacy </a:t>
            </a:r>
            <a:r>
              <a:rPr lang="en-US" dirty="0"/>
              <a:t>and organizational autonomy are not possible.</a:t>
            </a:r>
          </a:p>
          <a:p>
            <a:endParaRPr lang="en-US" dirty="0"/>
          </a:p>
        </p:txBody>
      </p:sp>
    </p:spTree>
    <p:extLst>
      <p:ext uri="{BB962C8B-B14F-4D97-AF65-F5344CB8AC3E}">
        <p14:creationId xmlns:p14="http://schemas.microsoft.com/office/powerpoint/2010/main" val="1895136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types and characteristics of </a:t>
            </a:r>
          </a:p>
          <a:p>
            <a:pPr lvl="1"/>
            <a:r>
              <a:rPr lang="en-US" dirty="0"/>
              <a:t>Private </a:t>
            </a:r>
            <a:r>
              <a:rPr lang="en-US" dirty="0" smtClean="0"/>
              <a:t>cloud</a:t>
            </a:r>
          </a:p>
          <a:p>
            <a:pPr lvl="2"/>
            <a:r>
              <a:rPr lang="en-US" dirty="0" smtClean="0"/>
              <a:t>On Premise private cloud</a:t>
            </a:r>
          </a:p>
          <a:p>
            <a:pPr lvl="2"/>
            <a:r>
              <a:rPr lang="en-US" dirty="0" smtClean="0"/>
              <a:t>Outsourced private cloud</a:t>
            </a:r>
            <a:endParaRPr lang="en-US" dirty="0"/>
          </a:p>
          <a:p>
            <a:pPr lvl="1"/>
            <a:r>
              <a:rPr lang="en-US" dirty="0"/>
              <a:t>Public cloud</a:t>
            </a:r>
          </a:p>
          <a:p>
            <a:pPr lvl="1"/>
            <a:endParaRPr lang="en-US" dirty="0"/>
          </a:p>
        </p:txBody>
      </p:sp>
    </p:spTree>
    <p:extLst>
      <p:ext uri="{BB962C8B-B14F-4D97-AF65-F5344CB8AC3E}">
        <p14:creationId xmlns:p14="http://schemas.microsoft.com/office/powerpoint/2010/main" val="75516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0806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Content Placeholder 3"/>
          <p:cNvPicPr>
            <a:picLocks noGrp="1" noChangeAspect="1"/>
          </p:cNvPicPr>
          <p:nvPr>
            <p:ph idx="1"/>
          </p:nvPr>
        </p:nvPicPr>
        <p:blipFill>
          <a:blip r:embed="rId2"/>
          <a:stretch>
            <a:fillRect/>
          </a:stretch>
        </p:blipFill>
        <p:spPr>
          <a:xfrm>
            <a:off x="2266276" y="1690688"/>
            <a:ext cx="8414424" cy="3580606"/>
          </a:xfrm>
          <a:prstGeom prst="rect">
            <a:avLst/>
          </a:prstGeom>
        </p:spPr>
      </p:pic>
    </p:spTree>
    <p:extLst>
      <p:ext uri="{BB962C8B-B14F-4D97-AF65-F5344CB8AC3E}">
        <p14:creationId xmlns:p14="http://schemas.microsoft.com/office/powerpoint/2010/main" val="240815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a:t>
            </a:r>
            <a:r>
              <a:rPr lang="en-US" dirty="0" smtClean="0"/>
              <a:t>Cloud’s </a:t>
            </a:r>
            <a:r>
              <a:rPr lang="en-US" dirty="0"/>
              <a:t>Characteristics</a:t>
            </a:r>
          </a:p>
        </p:txBody>
      </p:sp>
      <p:sp>
        <p:nvSpPr>
          <p:cNvPr id="3" name="Content Placeholder 2"/>
          <p:cNvSpPr>
            <a:spLocks noGrp="1"/>
          </p:cNvSpPr>
          <p:nvPr>
            <p:ph idx="1"/>
          </p:nvPr>
        </p:nvSpPr>
        <p:spPr/>
        <p:txBody>
          <a:bodyPr>
            <a:normAutofit fontScale="92500" lnSpcReduction="20000"/>
          </a:bodyPr>
          <a:lstStyle/>
          <a:p>
            <a:r>
              <a:rPr lang="en-US" i="1" dirty="0"/>
              <a:t>Secure</a:t>
            </a:r>
            <a:r>
              <a:rPr lang="en-US" dirty="0"/>
              <a:t>: U</a:t>
            </a:r>
            <a:r>
              <a:rPr lang="en-US" dirty="0" smtClean="0"/>
              <a:t>sually </a:t>
            </a:r>
            <a:r>
              <a:rPr lang="en-US" dirty="0"/>
              <a:t>the private cloud is deployed and managed by the organization itself, and hence there is least chance of data being leaked out of the </a:t>
            </a:r>
            <a:r>
              <a:rPr lang="en-US" dirty="0" smtClean="0"/>
              <a:t>cloud. </a:t>
            </a:r>
          </a:p>
          <a:p>
            <a:pPr lvl="1"/>
            <a:r>
              <a:rPr lang="en-US" dirty="0"/>
              <a:t>In the case of outsourced cloud, the service provider may view the cloud (though governed by SLAs), but there is no other risk from anybody else as all the users belong to the same organization. </a:t>
            </a:r>
            <a:endParaRPr lang="en-US" dirty="0" smtClean="0"/>
          </a:p>
          <a:p>
            <a:r>
              <a:rPr lang="en-US" i="1" dirty="0"/>
              <a:t>Central </a:t>
            </a:r>
            <a:r>
              <a:rPr lang="en-US" i="1" dirty="0" smtClean="0"/>
              <a:t>control: </a:t>
            </a:r>
            <a:r>
              <a:rPr lang="en-US" dirty="0"/>
              <a:t>The organization mostly has full control over the </a:t>
            </a:r>
            <a:r>
              <a:rPr lang="en-US" dirty="0" smtClean="0"/>
              <a:t>cloud, private </a:t>
            </a:r>
            <a:r>
              <a:rPr lang="en-US" dirty="0"/>
              <a:t>cloud is managed by the </a:t>
            </a:r>
            <a:r>
              <a:rPr lang="en-US" dirty="0" smtClean="0"/>
              <a:t>organization  </a:t>
            </a:r>
          </a:p>
          <a:p>
            <a:r>
              <a:rPr lang="en-US" i="1" dirty="0"/>
              <a:t>Weak </a:t>
            </a:r>
            <a:r>
              <a:rPr lang="en-US" i="1" dirty="0" smtClean="0"/>
              <a:t>SLAs: </a:t>
            </a:r>
            <a:r>
              <a:rPr lang="en-US" dirty="0"/>
              <a:t>Formal SLAs may or may not exist in a private cloud </a:t>
            </a:r>
            <a:endParaRPr lang="en-US" dirty="0" smtClean="0"/>
          </a:p>
          <a:p>
            <a:pPr lvl="1"/>
            <a:r>
              <a:rPr lang="en-US" dirty="0"/>
              <a:t>But if they exist they are weak as it is between the organization and the users of the same organization </a:t>
            </a:r>
          </a:p>
        </p:txBody>
      </p:sp>
    </p:spTree>
    <p:extLst>
      <p:ext uri="{BB962C8B-B14F-4D97-AF65-F5344CB8AC3E}">
        <p14:creationId xmlns:p14="http://schemas.microsoft.com/office/powerpoint/2010/main" val="1130953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cloud’s </a:t>
            </a:r>
            <a:r>
              <a:rPr lang="en-US" dirty="0"/>
              <a:t>Suitability</a:t>
            </a:r>
          </a:p>
        </p:txBody>
      </p:sp>
      <p:sp>
        <p:nvSpPr>
          <p:cNvPr id="3" name="Content Placeholder 2"/>
          <p:cNvSpPr>
            <a:spLocks noGrp="1"/>
          </p:cNvSpPr>
          <p:nvPr>
            <p:ph idx="1"/>
          </p:nvPr>
        </p:nvSpPr>
        <p:spPr/>
        <p:txBody>
          <a:bodyPr>
            <a:normAutofit fontScale="85000" lnSpcReduction="20000"/>
          </a:bodyPr>
          <a:lstStyle/>
          <a:p>
            <a:r>
              <a:rPr lang="en-US" dirty="0" smtClean="0"/>
              <a:t>Require </a:t>
            </a:r>
            <a:r>
              <a:rPr lang="en-US" dirty="0"/>
              <a:t>a separate cloud for their personal or official use</a:t>
            </a:r>
            <a:r>
              <a:rPr lang="en-US" dirty="0" smtClean="0"/>
              <a:t>.</a:t>
            </a:r>
          </a:p>
          <a:p>
            <a:r>
              <a:rPr lang="en-US" dirty="0" smtClean="0"/>
              <a:t>The </a:t>
            </a:r>
            <a:r>
              <a:rPr lang="en-US" dirty="0"/>
              <a:t>organizations or enterprises that have a sufficient amount of funds as managing and maintaining a cloud is a costly </a:t>
            </a:r>
            <a:r>
              <a:rPr lang="en-US" dirty="0" smtClean="0"/>
              <a:t>affair</a:t>
            </a:r>
          </a:p>
          <a:p>
            <a:r>
              <a:rPr lang="en-US" dirty="0" smtClean="0"/>
              <a:t>Consider </a:t>
            </a:r>
            <a:r>
              <a:rPr lang="en-US" dirty="0"/>
              <a:t>data security to be </a:t>
            </a:r>
            <a:r>
              <a:rPr lang="en-US" dirty="0" smtClean="0"/>
              <a:t>important</a:t>
            </a:r>
          </a:p>
          <a:p>
            <a:r>
              <a:rPr lang="en-US" dirty="0" smtClean="0"/>
              <a:t>Want </a:t>
            </a:r>
            <a:r>
              <a:rPr lang="en-US" dirty="0"/>
              <a:t>autonomy and complete control over the </a:t>
            </a:r>
            <a:r>
              <a:rPr lang="en-US" dirty="0" smtClean="0"/>
              <a:t>cloud</a:t>
            </a:r>
          </a:p>
          <a:p>
            <a:r>
              <a:rPr lang="en-US" dirty="0" smtClean="0"/>
              <a:t>Have </a:t>
            </a:r>
            <a:r>
              <a:rPr lang="en-US" dirty="0"/>
              <a:t>a less number of </a:t>
            </a:r>
            <a:r>
              <a:rPr lang="en-US" dirty="0" smtClean="0"/>
              <a:t>users</a:t>
            </a:r>
          </a:p>
          <a:p>
            <a:r>
              <a:rPr lang="en-US" dirty="0" smtClean="0"/>
              <a:t>Have prebuilt </a:t>
            </a:r>
            <a:r>
              <a:rPr lang="en-US" dirty="0"/>
              <a:t>infrastructure for deploying the cloud and are ready for timely maintenance of the cloud for efficient </a:t>
            </a:r>
            <a:r>
              <a:rPr lang="en-US" dirty="0" smtClean="0"/>
              <a:t>functioning</a:t>
            </a:r>
          </a:p>
          <a:p>
            <a:r>
              <a:rPr lang="en-US" dirty="0" smtClean="0"/>
              <a:t>Special </a:t>
            </a:r>
            <a:r>
              <a:rPr lang="en-US" dirty="0"/>
              <a:t>care needs to be taken and resources should be available for troubleshooting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574251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private cloud platform is not suitable for the following</a:t>
            </a:r>
          </a:p>
        </p:txBody>
      </p:sp>
      <p:sp>
        <p:nvSpPr>
          <p:cNvPr id="3" name="Content Placeholder 2"/>
          <p:cNvSpPr>
            <a:spLocks noGrp="1"/>
          </p:cNvSpPr>
          <p:nvPr>
            <p:ph idx="1"/>
          </p:nvPr>
        </p:nvSpPr>
        <p:spPr/>
        <p:txBody>
          <a:bodyPr/>
          <a:lstStyle/>
          <a:p>
            <a:r>
              <a:rPr lang="en-US" dirty="0" smtClean="0"/>
              <a:t>The </a:t>
            </a:r>
            <a:r>
              <a:rPr lang="en-US" dirty="0"/>
              <a:t>organizations that have high user base</a:t>
            </a:r>
          </a:p>
          <a:p>
            <a:r>
              <a:rPr lang="en-US" dirty="0" smtClean="0"/>
              <a:t>The </a:t>
            </a:r>
            <a:r>
              <a:rPr lang="en-US" dirty="0"/>
              <a:t>organizations that have financial </a:t>
            </a:r>
            <a:r>
              <a:rPr lang="en-US" dirty="0" smtClean="0"/>
              <a:t>constraints</a:t>
            </a:r>
          </a:p>
          <a:p>
            <a:r>
              <a:rPr lang="en-US" dirty="0" smtClean="0"/>
              <a:t>The </a:t>
            </a:r>
            <a:r>
              <a:rPr lang="en-US" dirty="0"/>
              <a:t>organizations that do not have prebuilt </a:t>
            </a:r>
            <a:r>
              <a:rPr lang="en-US" dirty="0" smtClean="0"/>
              <a:t>infrastructure</a:t>
            </a:r>
          </a:p>
          <a:p>
            <a:r>
              <a:rPr lang="en-US" dirty="0" smtClean="0"/>
              <a:t>The </a:t>
            </a:r>
            <a:r>
              <a:rPr lang="en-US" dirty="0"/>
              <a:t>organizations that do not have sufficient manpower to maintain and manage the cloud</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979488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 classification</a:t>
            </a:r>
            <a:endParaRPr lang="en-US" dirty="0"/>
          </a:p>
        </p:txBody>
      </p:sp>
      <p:sp>
        <p:nvSpPr>
          <p:cNvPr id="3" name="Content Placeholder 2"/>
          <p:cNvSpPr>
            <a:spLocks noGrp="1"/>
          </p:cNvSpPr>
          <p:nvPr>
            <p:ph idx="1"/>
          </p:nvPr>
        </p:nvSpPr>
        <p:spPr/>
        <p:txBody>
          <a:bodyPr/>
          <a:lstStyle/>
          <a:p>
            <a:r>
              <a:rPr lang="en-US" dirty="0"/>
              <a:t>According to NIST [4], the private cloud can be classified into several types based on their location and management</a:t>
            </a:r>
            <a:r>
              <a:rPr lang="en-US" dirty="0" smtClean="0"/>
              <a:t>:</a:t>
            </a:r>
          </a:p>
          <a:p>
            <a:pPr lvl="1"/>
            <a:r>
              <a:rPr lang="en-US" dirty="0" smtClean="0"/>
              <a:t>On-premise </a:t>
            </a:r>
            <a:r>
              <a:rPr lang="en-US" dirty="0"/>
              <a:t>private </a:t>
            </a:r>
            <a:r>
              <a:rPr lang="en-US" dirty="0" smtClean="0"/>
              <a:t>cloud</a:t>
            </a:r>
          </a:p>
          <a:p>
            <a:pPr lvl="1"/>
            <a:r>
              <a:rPr lang="en-US" dirty="0" smtClean="0"/>
              <a:t>Outsourced </a:t>
            </a:r>
            <a:r>
              <a:rPr lang="en-US" dirty="0"/>
              <a:t>private cloud</a:t>
            </a:r>
          </a:p>
          <a:p>
            <a:pPr marL="0" indent="0">
              <a:buNone/>
            </a:pPr>
            <a:endParaRPr lang="en-US" dirty="0"/>
          </a:p>
          <a:p>
            <a:pPr lvl="1"/>
            <a:endParaRPr lang="en-US" dirty="0"/>
          </a:p>
        </p:txBody>
      </p:sp>
    </p:spTree>
    <p:extLst>
      <p:ext uri="{BB962C8B-B14F-4D97-AF65-F5344CB8AC3E}">
        <p14:creationId xmlns:p14="http://schemas.microsoft.com/office/powerpoint/2010/main" val="1684234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 Private Cloud</a:t>
            </a:r>
          </a:p>
        </p:txBody>
      </p:sp>
      <p:sp>
        <p:nvSpPr>
          <p:cNvPr id="3" name="Content Placeholder 2"/>
          <p:cNvSpPr>
            <a:spLocks noGrp="1"/>
          </p:cNvSpPr>
          <p:nvPr>
            <p:ph idx="1"/>
          </p:nvPr>
        </p:nvSpPr>
        <p:spPr/>
        <p:txBody>
          <a:bodyPr/>
          <a:lstStyle/>
          <a:p>
            <a:r>
              <a:rPr lang="en-US" dirty="0"/>
              <a:t>On-premise private cloud is a typical private cloud that is managed by a single organization. Here, the cloud is deployed in organizational premises and is connected to the organizational network </a:t>
            </a:r>
          </a:p>
        </p:txBody>
      </p:sp>
      <p:pic>
        <p:nvPicPr>
          <p:cNvPr id="4" name="Picture 3"/>
          <p:cNvPicPr>
            <a:picLocks noChangeAspect="1"/>
          </p:cNvPicPr>
          <p:nvPr/>
        </p:nvPicPr>
        <p:blipFill>
          <a:blip r:embed="rId3"/>
          <a:stretch>
            <a:fillRect/>
          </a:stretch>
        </p:blipFill>
        <p:spPr>
          <a:xfrm>
            <a:off x="2692400" y="1852862"/>
            <a:ext cx="7693586" cy="4714875"/>
          </a:xfrm>
          <a:prstGeom prst="rect">
            <a:avLst/>
          </a:prstGeom>
        </p:spPr>
      </p:pic>
    </p:spTree>
    <p:extLst>
      <p:ext uri="{BB962C8B-B14F-4D97-AF65-F5344CB8AC3E}">
        <p14:creationId xmlns:p14="http://schemas.microsoft.com/office/powerpoint/2010/main" val="3302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 Private Cloud issues</a:t>
            </a:r>
            <a:endParaRPr lang="en-US" dirty="0"/>
          </a:p>
        </p:txBody>
      </p:sp>
      <p:sp>
        <p:nvSpPr>
          <p:cNvPr id="3" name="Content Placeholder 2"/>
          <p:cNvSpPr>
            <a:spLocks noGrp="1"/>
          </p:cNvSpPr>
          <p:nvPr>
            <p:ph idx="1"/>
          </p:nvPr>
        </p:nvSpPr>
        <p:spPr/>
        <p:txBody>
          <a:bodyPr/>
          <a:lstStyle/>
          <a:p>
            <a:r>
              <a:rPr lang="en-US" dirty="0" smtClean="0"/>
              <a:t>Base on the textbook on page 49 explain some issues of On-Premise Private Cloud </a:t>
            </a:r>
            <a:endParaRPr lang="en-US" dirty="0"/>
          </a:p>
        </p:txBody>
      </p:sp>
    </p:spTree>
    <p:extLst>
      <p:ext uri="{BB962C8B-B14F-4D97-AF65-F5344CB8AC3E}">
        <p14:creationId xmlns:p14="http://schemas.microsoft.com/office/powerpoint/2010/main" val="9232097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1 - introduction</Template>
  <TotalTime>64</TotalTime>
  <Words>913</Words>
  <Application>Microsoft Office PowerPoint</Application>
  <PresentationFormat>Widescreen</PresentationFormat>
  <Paragraphs>98</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Wingdings</vt:lpstr>
      <vt:lpstr>Celestial</vt:lpstr>
      <vt:lpstr>Session 4</vt:lpstr>
      <vt:lpstr>Objectives</vt:lpstr>
      <vt:lpstr>Introduction</vt:lpstr>
      <vt:lpstr>Private Cloud’s Characteristics</vt:lpstr>
      <vt:lpstr>Private cloud’s Suitability</vt:lpstr>
      <vt:lpstr>The private cloud platform is not suitable for the following</vt:lpstr>
      <vt:lpstr>Private cloud classification</vt:lpstr>
      <vt:lpstr>On-Premise Private Cloud</vt:lpstr>
      <vt:lpstr>On-Premise Private Cloud issues</vt:lpstr>
      <vt:lpstr>Outsourced Private Cloud</vt:lpstr>
      <vt:lpstr>Outsourced Private Cloud issues</vt:lpstr>
      <vt:lpstr>Private cloud’s advantages</vt:lpstr>
      <vt:lpstr>Private cloud’s disadvantages</vt:lpstr>
      <vt:lpstr>Public Cloud</vt:lpstr>
      <vt:lpstr>Public Cloud’s Characteristics</vt:lpstr>
      <vt:lpstr>Public Cloud’s Characteristics</vt:lpstr>
      <vt:lpstr>Public Cloud’s Suitability</vt:lpstr>
      <vt:lpstr>The public cloud is not suitable, where the following applies</vt:lpstr>
      <vt:lpstr>Public Cloud’s Issues</vt:lpstr>
      <vt:lpstr>Public Cloud’s advantages</vt:lpstr>
      <vt:lpstr>Public Cloud’s disadvantages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4</dc:title>
  <dc:creator>doquocbinh@gmail.com</dc:creator>
  <cp:lastModifiedBy>Thuan Le Van  (FU HN)</cp:lastModifiedBy>
  <cp:revision>13</cp:revision>
  <dcterms:created xsi:type="dcterms:W3CDTF">2018-06-18T10:01:34Z</dcterms:created>
  <dcterms:modified xsi:type="dcterms:W3CDTF">2019-11-09T04:14:34Z</dcterms:modified>
</cp:coreProperties>
</file>